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235" autoAdjust="0"/>
  </p:normalViewPr>
  <p:slideViewPr>
    <p:cSldViewPr>
      <p:cViewPr varScale="1">
        <p:scale>
          <a:sx n="64" d="100"/>
          <a:sy n="64" d="100"/>
        </p:scale>
        <p:origin x="62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F67F58-9AA1-4395-8632-B1419E5DB144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98BE2C-E25B-456F-87ED-3E17EE1EA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775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Sensory Toys Make Sense! Activity &gt; TeachEngineering.org</a:t>
            </a:r>
            <a:endParaRPr lang="en-US" dirty="0" smtClean="0"/>
          </a:p>
          <a:p>
            <a:r>
              <a:rPr lang="en-US" dirty="0" smtClean="0"/>
              <a:t>EDP</a:t>
            </a:r>
            <a:r>
              <a:rPr lang="en-US" baseline="0" dirty="0" smtClean="0"/>
              <a:t> g</a:t>
            </a:r>
            <a:r>
              <a:rPr lang="en-US" dirty="0" smtClean="0"/>
              <a:t>raphic source: http://www.doe.mass.edu/frameworks/scitech/2001/standards/strand42.gif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98BE2C-E25B-456F-87ED-3E17EE1EA2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0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Sensory toy project design criteria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engineers, constraints are the limitations and requirements that must be considered when designing a workable solution to a problem.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problem statement is step 1 of the engineering design process: identify the need or problem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98BE2C-E25B-456F-87ED-3E17EE1EA23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478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After students have read</a:t>
            </a:r>
            <a:r>
              <a:rPr lang="en-US" baseline="0" dirty="0" smtClean="0"/>
              <a:t> the Sensory Integration Reading, lead a discussion </a:t>
            </a:r>
            <a:r>
              <a:rPr lang="en-US" baseline="0" dirty="0" smtClean="0"/>
              <a:t>prompted by these </a:t>
            </a:r>
            <a:r>
              <a:rPr lang="en-US" baseline="0" dirty="0" smtClean="0"/>
              <a:t>questions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98A82-AD20-484A-A792-5482D99BB10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914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701-4B5A-4E30-B0DD-E76E2F358C1B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DF19-EC1F-4616-AE54-30EAC89C2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36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701-4B5A-4E30-B0DD-E76E2F358C1B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DF19-EC1F-4616-AE54-30EAC89C2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869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701-4B5A-4E30-B0DD-E76E2F358C1B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DF19-EC1F-4616-AE54-30EAC89C2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01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701-4B5A-4E30-B0DD-E76E2F358C1B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DF19-EC1F-4616-AE54-30EAC89C2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440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701-4B5A-4E30-B0DD-E76E2F358C1B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DF19-EC1F-4616-AE54-30EAC89C2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31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701-4B5A-4E30-B0DD-E76E2F358C1B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DF19-EC1F-4616-AE54-30EAC89C2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97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701-4B5A-4E30-B0DD-E76E2F358C1B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DF19-EC1F-4616-AE54-30EAC89C2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967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701-4B5A-4E30-B0DD-E76E2F358C1B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DF19-EC1F-4616-AE54-30EAC89C2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33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701-4B5A-4E30-B0DD-E76E2F358C1B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DF19-EC1F-4616-AE54-30EAC89C2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070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701-4B5A-4E30-B0DD-E76E2F358C1B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DF19-EC1F-4616-AE54-30EAC89C2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52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701-4B5A-4E30-B0DD-E76E2F358C1B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DF19-EC1F-4616-AE54-30EAC89C2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872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9C701-4B5A-4E30-B0DD-E76E2F358C1B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7DF19-EC1F-4616-AE54-30EAC89C2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814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8438"/>
            <a:ext cx="9144000" cy="639762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CC00CC"/>
                </a:solidFill>
              </a:rPr>
              <a:t>Steps of the Engineering Design Process</a:t>
            </a:r>
            <a:endParaRPr lang="en-US" sz="4000" b="1" dirty="0">
              <a:solidFill>
                <a:srgbClr val="CC00CC"/>
              </a:solidFill>
            </a:endParaRPr>
          </a:p>
        </p:txBody>
      </p:sp>
      <p:pic>
        <p:nvPicPr>
          <p:cNvPr id="1026" name="Picture 2" descr="http://www.doe.mass.edu/frameworks/scitech/2001/standards/strand42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5"/>
          <a:stretch/>
        </p:blipFill>
        <p:spPr bwMode="auto">
          <a:xfrm>
            <a:off x="1066800" y="959637"/>
            <a:ext cx="6781800" cy="574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655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1"/>
            <a:ext cx="8610600" cy="6477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sz="4000" b="1" dirty="0" smtClean="0">
                <a:solidFill>
                  <a:srgbClr val="CC00CC"/>
                </a:solidFill>
                <a:cs typeface="Arial" charset="0"/>
              </a:rPr>
              <a:t>Sensory Toy Project</a:t>
            </a:r>
          </a:p>
          <a:p>
            <a:pPr algn="ctr">
              <a:spcBef>
                <a:spcPct val="0"/>
              </a:spcBef>
            </a:pPr>
            <a:endParaRPr lang="en-US" sz="800" dirty="0" smtClean="0">
              <a:latin typeface="Arial" charset="0"/>
              <a:cs typeface="Arial" charset="0"/>
            </a:endParaRPr>
          </a:p>
          <a:p>
            <a:pPr algn="ctr">
              <a:spcBef>
                <a:spcPct val="0"/>
              </a:spcBef>
            </a:pPr>
            <a:r>
              <a:rPr lang="en-US" sz="2400" b="1" dirty="0" smtClean="0">
                <a:cs typeface="Arial" charset="0"/>
              </a:rPr>
              <a:t>Design Criteria</a:t>
            </a:r>
          </a:p>
          <a:p>
            <a:pPr>
              <a:spcBef>
                <a:spcPct val="0"/>
              </a:spcBef>
            </a:pPr>
            <a:r>
              <a:rPr lang="en-US" sz="2400" b="1" dirty="0" smtClean="0">
                <a:cs typeface="Arial" charset="0"/>
              </a:rPr>
              <a:t>Problem Statement</a:t>
            </a:r>
          </a:p>
          <a:p>
            <a:pPr lvl="0">
              <a:spcBef>
                <a:spcPct val="0"/>
              </a:spcBef>
            </a:pPr>
            <a:r>
              <a:rPr lang="en-US" sz="2400" dirty="0" smtClean="0">
                <a:cs typeface="Arial" pitchFamily="34" charset="0"/>
              </a:rPr>
              <a:t>Design a sensory integration toy for a child with developmental disabilities.</a:t>
            </a:r>
            <a:endParaRPr lang="en-US" altLang="en-US" sz="2400" dirty="0" smtClean="0"/>
          </a:p>
          <a:p>
            <a:pPr>
              <a:spcBef>
                <a:spcPct val="0"/>
              </a:spcBef>
            </a:pPr>
            <a:endParaRPr lang="en-US" altLang="en-US" sz="1400" dirty="0" smtClean="0"/>
          </a:p>
          <a:p>
            <a:pPr marL="461963" indent="-461963">
              <a:spcBef>
                <a:spcPts val="300"/>
              </a:spcBef>
              <a:buNone/>
            </a:pPr>
            <a:r>
              <a:rPr lang="en-US" sz="2400" b="1" dirty="0" smtClean="0">
                <a:cs typeface="Arial" charset="0"/>
              </a:rPr>
              <a:t>Constraints</a:t>
            </a:r>
          </a:p>
          <a:p>
            <a:pPr marL="461963" indent="-461963">
              <a:spcBef>
                <a:spcPts val="300"/>
              </a:spcBef>
              <a:buNone/>
            </a:pPr>
            <a:r>
              <a:rPr lang="en-US" sz="2400" dirty="0" smtClean="0">
                <a:cs typeface="Arial" charset="0"/>
              </a:rPr>
              <a:t>The device must:</a:t>
            </a:r>
          </a:p>
          <a:p>
            <a:pPr marL="461963" indent="-461963">
              <a:spcBef>
                <a:spcPts val="300"/>
              </a:spcBef>
              <a:buClr>
                <a:srgbClr val="010000"/>
              </a:buClr>
              <a:buFont typeface="Arial" charset="0"/>
              <a:buAutoNum type="arabicPeriod"/>
            </a:pPr>
            <a:r>
              <a:rPr lang="en-US" sz="2400" dirty="0" smtClean="0">
                <a:cs typeface="Arial" charset="0"/>
              </a:rPr>
              <a:t>be safe</a:t>
            </a:r>
          </a:p>
          <a:p>
            <a:pPr marL="461963" indent="-461963">
              <a:spcBef>
                <a:spcPts val="300"/>
              </a:spcBef>
              <a:buClr>
                <a:srgbClr val="010000"/>
              </a:buClr>
              <a:buFont typeface="Arial" charset="0"/>
              <a:buAutoNum type="arabicPeriod"/>
            </a:pPr>
            <a:r>
              <a:rPr lang="en-US" sz="2400" dirty="0" smtClean="0">
                <a:cs typeface="Arial" charset="0"/>
              </a:rPr>
              <a:t>be durable</a:t>
            </a:r>
          </a:p>
          <a:p>
            <a:pPr marL="461963" indent="-461963">
              <a:spcBef>
                <a:spcPts val="300"/>
              </a:spcBef>
              <a:buClr>
                <a:srgbClr val="010000"/>
              </a:buClr>
              <a:buFont typeface="Arial" charset="0"/>
              <a:buAutoNum type="arabicPeriod"/>
            </a:pPr>
            <a:r>
              <a:rPr lang="en-US" sz="2400" dirty="0" smtClean="0">
                <a:cs typeface="Arial" charset="0"/>
              </a:rPr>
              <a:t>cost less than $10</a:t>
            </a:r>
          </a:p>
          <a:p>
            <a:pPr marL="461963" indent="-461963">
              <a:spcBef>
                <a:spcPts val="300"/>
              </a:spcBef>
              <a:buClr>
                <a:srgbClr val="010000"/>
              </a:buClr>
              <a:buFont typeface="Arial" charset="0"/>
              <a:buAutoNum type="arabicPeriod"/>
            </a:pPr>
            <a:r>
              <a:rPr lang="en-US" sz="2400" dirty="0" smtClean="0">
                <a:cs typeface="Arial" charset="0"/>
              </a:rPr>
              <a:t>weigh less than 2 pounds</a:t>
            </a:r>
          </a:p>
          <a:p>
            <a:pPr marL="461963" indent="-461963">
              <a:spcBef>
                <a:spcPts val="300"/>
              </a:spcBef>
              <a:buClr>
                <a:srgbClr val="010000"/>
              </a:buClr>
              <a:buFont typeface="Arial" charset="0"/>
              <a:buAutoNum type="arabicPeriod"/>
            </a:pPr>
            <a:r>
              <a:rPr lang="en-US" sz="2400" dirty="0" smtClean="0">
                <a:cs typeface="Arial" charset="0"/>
              </a:rPr>
              <a:t>be completed in 2 weeks</a:t>
            </a:r>
          </a:p>
          <a:p>
            <a:pPr marL="461963" indent="-461963">
              <a:spcBef>
                <a:spcPts val="300"/>
              </a:spcBef>
              <a:buClr>
                <a:srgbClr val="010000"/>
              </a:buClr>
              <a:buFont typeface="Arial" charset="0"/>
              <a:buAutoNum type="arabicPeriod"/>
            </a:pPr>
            <a:r>
              <a:rPr lang="en-US" sz="2400" dirty="0" smtClean="0">
                <a:cs typeface="Arial" charset="0"/>
              </a:rPr>
              <a:t>not be messy or make a mess</a:t>
            </a:r>
          </a:p>
          <a:p>
            <a:pPr marL="461963" indent="-461963">
              <a:spcBef>
                <a:spcPts val="300"/>
              </a:spcBef>
              <a:buClr>
                <a:srgbClr val="010000"/>
              </a:buClr>
              <a:buFont typeface="Arial" charset="0"/>
              <a:buAutoNum type="arabicPeriod"/>
            </a:pPr>
            <a:r>
              <a:rPr lang="en-US" sz="2400" dirty="0" smtClean="0">
                <a:cs typeface="Arial" charset="0"/>
              </a:rPr>
              <a:t>target 2 of the following senses: visual, auditory or tactile</a:t>
            </a:r>
            <a:endParaRPr lang="en-US" sz="2400" dirty="0" smtClean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5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371600"/>
            <a:ext cx="8229600" cy="51054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What is the most important sentence in the first paragraph?</a:t>
            </a:r>
          </a:p>
          <a:p>
            <a:endParaRPr lang="en-US" sz="1800" b="1" dirty="0" smtClean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Does sensory integration remain the same throughout your life?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What is one disadvantage that may occur for people who have a problem with sensory integration?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198438"/>
            <a:ext cx="91440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rgbClr val="CC00CC"/>
                </a:solidFill>
              </a:rPr>
              <a:t>Sensory Integration Discussion Questions</a:t>
            </a:r>
            <a:endParaRPr lang="en-US" sz="4000" b="1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16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188</Words>
  <Application>Microsoft Office PowerPoint</Application>
  <PresentationFormat>On-screen Show (4:3)</PresentationFormat>
  <Paragraphs>31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Steps of the Engineering Design Process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</dc:creator>
  <cp:lastModifiedBy>Denise</cp:lastModifiedBy>
  <cp:revision>20</cp:revision>
  <dcterms:created xsi:type="dcterms:W3CDTF">2014-10-09T14:16:30Z</dcterms:created>
  <dcterms:modified xsi:type="dcterms:W3CDTF">2015-06-11T07:01:33Z</dcterms:modified>
</cp:coreProperties>
</file>