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9" r:id="rId1"/>
  </p:sldMasterIdLst>
  <p:notesMasterIdLst>
    <p:notesMasterId r:id="rId22"/>
  </p:notesMasterIdLst>
  <p:sldIdLst>
    <p:sldId id="256" r:id="rId2"/>
    <p:sldId id="257" r:id="rId3"/>
    <p:sldId id="258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3" r:id="rId16"/>
    <p:sldId id="274" r:id="rId17"/>
    <p:sldId id="275" r:id="rId18"/>
    <p:sldId id="276" r:id="rId19"/>
    <p:sldId id="277" r:id="rId20"/>
    <p:sldId id="278" r:id="rId21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7466" autoAdjust="0"/>
    <p:restoredTop sz="89151" autoAdjust="0"/>
  </p:normalViewPr>
  <p:slideViewPr>
    <p:cSldViewPr>
      <p:cViewPr varScale="1">
        <p:scale>
          <a:sx n="67" d="100"/>
          <a:sy n="67" d="100"/>
        </p:scale>
        <p:origin x="84" y="26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A9F3009C-6076-413F-9183-609F3AF13E11}" type="datetimeFigureOut">
              <a:rPr lang="en-US"/>
              <a:pPr>
                <a:defRPr/>
              </a:pPr>
              <a:t>11/11/2016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 smtClean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805979D2-781A-4DAC-9483-55B83180278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982763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123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en-US" altLang="en-US" dirty="0" smtClean="0"/>
              <a:t>Bioelectricity </a:t>
            </a:r>
            <a:r>
              <a:rPr lang="en-US" altLang="en-US" dirty="0" smtClean="0"/>
              <a:t>and Cardiac </a:t>
            </a:r>
            <a:r>
              <a:rPr lang="en-US" altLang="en-US" dirty="0" smtClean="0"/>
              <a:t>Function Presentation &gt; </a:t>
            </a:r>
            <a:r>
              <a:rPr lang="en-US" altLang="en-US" dirty="0" smtClean="0"/>
              <a:t>The Strongest Pump of All lesson</a:t>
            </a:r>
            <a:r>
              <a:rPr lang="en-US" altLang="en-US" baseline="0" dirty="0" smtClean="0"/>
              <a:t> </a:t>
            </a:r>
            <a:r>
              <a:rPr lang="en-US" altLang="en-US" dirty="0" smtClean="0"/>
              <a:t>&gt;</a:t>
            </a:r>
            <a:r>
              <a:rPr lang="en-US" altLang="en-US" dirty="0" smtClean="0"/>
              <a:t>TeachEngineering.org</a:t>
            </a:r>
          </a:p>
          <a:p>
            <a:pPr eaLnBrk="1" hangingPunct="1">
              <a:spcBef>
                <a:spcPct val="0"/>
              </a:spcBef>
            </a:pPr>
            <a:r>
              <a:rPr lang="en-US" altLang="en-US" dirty="0" smtClean="0"/>
              <a:t>///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altLang="en-US" dirty="0" smtClean="0"/>
              <a:t>Image</a:t>
            </a:r>
            <a:r>
              <a:rPr lang="en-US" altLang="en-US" baseline="0" dirty="0" smtClean="0"/>
              <a:t> source (human heart): </a:t>
            </a:r>
            <a:r>
              <a:rPr lang="en-US" dirty="0" smtClean="0"/>
              <a:t>Image</a:t>
            </a:r>
            <a:r>
              <a:rPr lang="en-US" baseline="0" dirty="0" smtClean="0"/>
              <a:t> source: http://www.thebakkan.org/education/</a:t>
            </a:r>
            <a:endParaRPr lang="en-US" dirty="0" smtClean="0"/>
          </a:p>
        </p:txBody>
      </p:sp>
      <p:sp>
        <p:nvSpPr>
          <p:cNvPr id="512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6E499DAF-66A7-4CE9-A39B-A90719D0A69C}" type="slidenum">
              <a:rPr lang="en-US" altLang="en-US" smtClean="0"/>
              <a:pPr/>
              <a:t>1</a:t>
            </a:fld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21617892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Image source</a:t>
            </a:r>
            <a:r>
              <a:rPr lang="en-US" baseline="0" dirty="0" smtClean="0"/>
              <a:t> (human heart diagram labeled): </a:t>
            </a:r>
            <a:r>
              <a:rPr lang="en-US" baseline="0" dirty="0" err="1" smtClean="0"/>
              <a:t>ClipArtHut</a:t>
            </a:r>
            <a:r>
              <a:rPr lang="en-US" baseline="0" dirty="0" smtClean="0"/>
              <a:t> (</a:t>
            </a:r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 best online collection of FREE to use clipart)</a:t>
            </a:r>
            <a:r>
              <a:rPr lang="en-US" sz="1200" b="0" i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dirty="0" smtClean="0"/>
              <a:t>http://www.cliparthut.com/human-heart-diagram-clipart-CbZTyW.html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05979D2-781A-4DAC-9483-55B831802784}" type="slidenum">
              <a:rPr lang="en-US" smtClean="0"/>
              <a:pPr>
                <a:defRPr/>
              </a:pPr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261969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Image</a:t>
            </a:r>
            <a:r>
              <a:rPr lang="en-US" baseline="0" dirty="0" smtClean="0"/>
              <a:t> source (EDP graphic): http://www.doe.mass.edu/frameworks/scitech/2001/standards/strand4.html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05979D2-781A-4DAC-9483-55B831802784}" type="slidenum">
              <a:rPr lang="en-US" smtClean="0"/>
              <a:pPr>
                <a:defRPr/>
              </a:pPr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549072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Image</a:t>
            </a:r>
            <a:r>
              <a:rPr lang="en-US" baseline="0" dirty="0" smtClean="0"/>
              <a:t> source (EDP graphic): http://www.doe.mass.edu/frameworks/scitech/2001/standards/strand4.html</a:t>
            </a:r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05979D2-781A-4DAC-9483-55B831802784}" type="slidenum">
              <a:rPr lang="en-US" smtClean="0"/>
              <a:pPr>
                <a:defRPr/>
              </a:pPr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099094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altLang="en-US" dirty="0" smtClean="0"/>
              <a:t>Image</a:t>
            </a:r>
            <a:r>
              <a:rPr lang="en-US" altLang="en-US" baseline="0" dirty="0" smtClean="0"/>
              <a:t> source (human heart): </a:t>
            </a:r>
            <a:r>
              <a:rPr lang="en-US" dirty="0" smtClean="0"/>
              <a:t>Image</a:t>
            </a:r>
            <a:r>
              <a:rPr lang="en-US" baseline="0" dirty="0" smtClean="0"/>
              <a:t> source: http://www.thebakkan.org/education/</a:t>
            </a: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05979D2-781A-4DAC-9483-55B831802784}" type="slidenum">
              <a:rPr lang="en-US" smtClean="0"/>
              <a:pPr>
                <a:defRPr/>
              </a:pPr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990499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en-US" dirty="0" smtClean="0"/>
              <a:t>Image</a:t>
            </a:r>
            <a:r>
              <a:rPr lang="en-US" altLang="en-US" baseline="0" dirty="0" smtClean="0"/>
              <a:t> source (human heart drawing): C. Kane from http://www.cliparthut.com/human-heart-clipart-RISJxi.html (</a:t>
            </a:r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 best online collection of FREE to use clipart)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05979D2-781A-4DAC-9483-55B831802784}" type="slidenum">
              <a:rPr lang="en-US" smtClean="0"/>
              <a:pPr>
                <a:defRPr/>
              </a:pPr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577836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Image source: (green</a:t>
            </a:r>
            <a:r>
              <a:rPr lang="en-US" baseline="0" dirty="0" smtClean="0"/>
              <a:t> water balloon) </a:t>
            </a:r>
            <a:r>
              <a:rPr lang="en-US" dirty="0" smtClean="0"/>
              <a:t>Christoph, </a:t>
            </a:r>
            <a:r>
              <a:rPr lang="en-US" dirty="0" err="1" smtClean="0"/>
              <a:t>Pixabay</a:t>
            </a:r>
            <a:r>
              <a:rPr lang="en-US" baseline="0" dirty="0" smtClean="0"/>
              <a:t> (</a:t>
            </a:r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CC0 Public Domain</a:t>
            </a:r>
            <a:r>
              <a:rPr lang="en-US" baseline="0" dirty="0" smtClean="0"/>
              <a:t>) https://pixabay.com/en/water-balloon-water-bomb-shot-523966/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E91A387-D684-45D7-A298-95C4DFA2B808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840277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Image source: www.utpb.edu/courses/.../qrs_complex.htm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E91A387-D684-45D7-A298-95C4DFA2B808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618106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Image source (person</a:t>
            </a:r>
            <a:r>
              <a:rPr lang="en-US" baseline="0" dirty="0" smtClean="0"/>
              <a:t> with hand over heart): </a:t>
            </a:r>
            <a:r>
              <a:rPr lang="en-US" baseline="0" dirty="0" err="1" smtClean="0"/>
              <a:t>geralt</a:t>
            </a:r>
            <a:r>
              <a:rPr lang="en-US" baseline="0" dirty="0" smtClean="0"/>
              <a:t>, </a:t>
            </a:r>
            <a:r>
              <a:rPr lang="en-US" baseline="0" dirty="0" err="1" smtClean="0"/>
              <a:t>Pixabay</a:t>
            </a:r>
            <a:r>
              <a:rPr lang="en-US" baseline="0" dirty="0" smtClean="0"/>
              <a:t> (CC0 public domain) https://pixabay.com/en/body-upper-body-hand-t-shirt-keep-116585/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05979D2-781A-4DAC-9483-55B831802784}" type="slidenum">
              <a:rPr lang="en-US" smtClean="0"/>
              <a:pPr>
                <a:defRPr/>
              </a:pPr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608280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Image source (cardiac pacemaker):</a:t>
            </a:r>
            <a:r>
              <a:rPr lang="en-US" baseline="0" dirty="0" smtClean="0"/>
              <a:t> </a:t>
            </a:r>
            <a:r>
              <a:rPr lang="en-US" baseline="0" dirty="0" err="1" smtClean="0"/>
              <a:t>olafpictures</a:t>
            </a:r>
            <a:r>
              <a:rPr lang="en-US" baseline="0" dirty="0" smtClean="0"/>
              <a:t>, </a:t>
            </a:r>
            <a:r>
              <a:rPr lang="en-US" baseline="0" dirty="0" err="1" smtClean="0"/>
              <a:t>Pixabay</a:t>
            </a:r>
            <a:r>
              <a:rPr lang="en-US" baseline="0" dirty="0" smtClean="0"/>
              <a:t> (CC0 public domain) https://pixabay.com/en/pacemaker-medical-implant-heart-1755727/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E91A387-D684-45D7-A298-95C4DFA2B808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130621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0" y="3902075"/>
            <a:ext cx="3400425" cy="2949575"/>
            <a:chOff x="0" y="2458"/>
            <a:chExt cx="2142" cy="1858"/>
          </a:xfrm>
        </p:grpSpPr>
        <p:sp>
          <p:nvSpPr>
            <p:cNvPr id="5" name="Freeform 3"/>
            <p:cNvSpPr>
              <a:spLocks/>
            </p:cNvSpPr>
            <p:nvPr/>
          </p:nvSpPr>
          <p:spPr bwMode="ltGray">
            <a:xfrm>
              <a:off x="0" y="2508"/>
              <a:ext cx="2142" cy="1804"/>
            </a:xfrm>
            <a:custGeom>
              <a:avLst/>
              <a:gdLst>
                <a:gd name="T0" fmla="*/ 329 w 2135"/>
                <a:gd name="T1" fmla="*/ 66 h 1804"/>
                <a:gd name="T2" fmla="*/ 161 w 2135"/>
                <a:gd name="T3" fmla="*/ 30 h 1804"/>
                <a:gd name="T4" fmla="*/ 0 w 2135"/>
                <a:gd name="T5" fmla="*/ 0 h 1804"/>
                <a:gd name="T6" fmla="*/ 0 w 2135"/>
                <a:gd name="T7" fmla="*/ 12 h 1804"/>
                <a:gd name="T8" fmla="*/ 161 w 2135"/>
                <a:gd name="T9" fmla="*/ 42 h 1804"/>
                <a:gd name="T10" fmla="*/ 323 w 2135"/>
                <a:gd name="T11" fmla="*/ 78 h 1804"/>
                <a:gd name="T12" fmla="*/ 556 w 2135"/>
                <a:gd name="T13" fmla="*/ 150 h 1804"/>
                <a:gd name="T14" fmla="*/ 777 w 2135"/>
                <a:gd name="T15" fmla="*/ 245 h 1804"/>
                <a:gd name="T16" fmla="*/ 993 w 2135"/>
                <a:gd name="T17" fmla="*/ 365 h 1804"/>
                <a:gd name="T18" fmla="*/ 1196 w 2135"/>
                <a:gd name="T19" fmla="*/ 503 h 1804"/>
                <a:gd name="T20" fmla="*/ 1381 w 2135"/>
                <a:gd name="T21" fmla="*/ 653 h 1804"/>
                <a:gd name="T22" fmla="*/ 1555 w 2135"/>
                <a:gd name="T23" fmla="*/ 827 h 1804"/>
                <a:gd name="T24" fmla="*/ 1710 w 2135"/>
                <a:gd name="T25" fmla="*/ 1019 h 1804"/>
                <a:gd name="T26" fmla="*/ 1854 w 2135"/>
                <a:gd name="T27" fmla="*/ 1229 h 1804"/>
                <a:gd name="T28" fmla="*/ 1937 w 2135"/>
                <a:gd name="T29" fmla="*/ 1366 h 1804"/>
                <a:gd name="T30" fmla="*/ 2009 w 2135"/>
                <a:gd name="T31" fmla="*/ 1510 h 1804"/>
                <a:gd name="T32" fmla="*/ 2069 w 2135"/>
                <a:gd name="T33" fmla="*/ 1654 h 1804"/>
                <a:gd name="T34" fmla="*/ 2123 w 2135"/>
                <a:gd name="T35" fmla="*/ 1804 h 1804"/>
                <a:gd name="T36" fmla="*/ 2135 w 2135"/>
                <a:gd name="T37" fmla="*/ 1804 h 1804"/>
                <a:gd name="T38" fmla="*/ 2081 w 2135"/>
                <a:gd name="T39" fmla="*/ 1654 h 1804"/>
                <a:gd name="T40" fmla="*/ 2021 w 2135"/>
                <a:gd name="T41" fmla="*/ 1510 h 1804"/>
                <a:gd name="T42" fmla="*/ 1949 w 2135"/>
                <a:gd name="T43" fmla="*/ 1366 h 1804"/>
                <a:gd name="T44" fmla="*/ 1866 w 2135"/>
                <a:gd name="T45" fmla="*/ 1223 h 1804"/>
                <a:gd name="T46" fmla="*/ 1722 w 2135"/>
                <a:gd name="T47" fmla="*/ 1013 h 1804"/>
                <a:gd name="T48" fmla="*/ 1561 w 2135"/>
                <a:gd name="T49" fmla="*/ 821 h 1804"/>
                <a:gd name="T50" fmla="*/ 1387 w 2135"/>
                <a:gd name="T51" fmla="*/ 647 h 1804"/>
                <a:gd name="T52" fmla="*/ 1202 w 2135"/>
                <a:gd name="T53" fmla="*/ 491 h 1804"/>
                <a:gd name="T54" fmla="*/ 999 w 2135"/>
                <a:gd name="T55" fmla="*/ 353 h 1804"/>
                <a:gd name="T56" fmla="*/ 783 w 2135"/>
                <a:gd name="T57" fmla="*/ 239 h 1804"/>
                <a:gd name="T58" fmla="*/ 562 w 2135"/>
                <a:gd name="T59" fmla="*/ 138 h 1804"/>
                <a:gd name="T60" fmla="*/ 329 w 2135"/>
                <a:gd name="T61" fmla="*/ 66 h 1804"/>
                <a:gd name="T62" fmla="*/ 329 w 2135"/>
                <a:gd name="T63" fmla="*/ 66 h 18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2135" h="1804">
                  <a:moveTo>
                    <a:pt x="329" y="66"/>
                  </a:moveTo>
                  <a:lnTo>
                    <a:pt x="161" y="30"/>
                  </a:lnTo>
                  <a:lnTo>
                    <a:pt x="0" y="0"/>
                  </a:lnTo>
                  <a:lnTo>
                    <a:pt x="0" y="12"/>
                  </a:lnTo>
                  <a:lnTo>
                    <a:pt x="161" y="42"/>
                  </a:lnTo>
                  <a:lnTo>
                    <a:pt x="323" y="78"/>
                  </a:lnTo>
                  <a:lnTo>
                    <a:pt x="556" y="150"/>
                  </a:lnTo>
                  <a:lnTo>
                    <a:pt x="777" y="245"/>
                  </a:lnTo>
                  <a:lnTo>
                    <a:pt x="993" y="365"/>
                  </a:lnTo>
                  <a:lnTo>
                    <a:pt x="1196" y="503"/>
                  </a:lnTo>
                  <a:lnTo>
                    <a:pt x="1381" y="653"/>
                  </a:lnTo>
                  <a:lnTo>
                    <a:pt x="1555" y="827"/>
                  </a:lnTo>
                  <a:lnTo>
                    <a:pt x="1710" y="1019"/>
                  </a:lnTo>
                  <a:lnTo>
                    <a:pt x="1854" y="1229"/>
                  </a:lnTo>
                  <a:lnTo>
                    <a:pt x="1937" y="1366"/>
                  </a:lnTo>
                  <a:lnTo>
                    <a:pt x="2009" y="1510"/>
                  </a:lnTo>
                  <a:lnTo>
                    <a:pt x="2069" y="1654"/>
                  </a:lnTo>
                  <a:lnTo>
                    <a:pt x="2123" y="1804"/>
                  </a:lnTo>
                  <a:lnTo>
                    <a:pt x="2135" y="1804"/>
                  </a:lnTo>
                  <a:lnTo>
                    <a:pt x="2081" y="1654"/>
                  </a:lnTo>
                  <a:lnTo>
                    <a:pt x="2021" y="1510"/>
                  </a:lnTo>
                  <a:lnTo>
                    <a:pt x="1949" y="1366"/>
                  </a:lnTo>
                  <a:lnTo>
                    <a:pt x="1866" y="1223"/>
                  </a:lnTo>
                  <a:lnTo>
                    <a:pt x="1722" y="1013"/>
                  </a:lnTo>
                  <a:lnTo>
                    <a:pt x="1561" y="821"/>
                  </a:lnTo>
                  <a:lnTo>
                    <a:pt x="1387" y="647"/>
                  </a:lnTo>
                  <a:lnTo>
                    <a:pt x="1202" y="491"/>
                  </a:lnTo>
                  <a:lnTo>
                    <a:pt x="999" y="353"/>
                  </a:lnTo>
                  <a:lnTo>
                    <a:pt x="783" y="239"/>
                  </a:lnTo>
                  <a:lnTo>
                    <a:pt x="562" y="138"/>
                  </a:lnTo>
                  <a:lnTo>
                    <a:pt x="329" y="66"/>
                  </a:lnTo>
                  <a:lnTo>
                    <a:pt x="329" y="6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bg2"/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6" name="Freeform 4"/>
            <p:cNvSpPr>
              <a:spLocks/>
            </p:cNvSpPr>
            <p:nvPr/>
          </p:nvSpPr>
          <p:spPr bwMode="hidden">
            <a:xfrm>
              <a:off x="0" y="2458"/>
              <a:ext cx="1854" cy="1858"/>
            </a:xfrm>
            <a:custGeom>
              <a:avLst/>
              <a:gdLst>
                <a:gd name="T0" fmla="*/ 1854 w 1854"/>
                <a:gd name="T1" fmla="*/ 1858 h 1858"/>
                <a:gd name="T2" fmla="*/ 0 w 1854"/>
                <a:gd name="T3" fmla="*/ 1858 h 1858"/>
                <a:gd name="T4" fmla="*/ 0 w 1854"/>
                <a:gd name="T5" fmla="*/ 0 h 1858"/>
                <a:gd name="T6" fmla="*/ 1854 w 1854"/>
                <a:gd name="T7" fmla="*/ 1858 h 1858"/>
                <a:gd name="T8" fmla="*/ 1854 w 1854"/>
                <a:gd name="T9" fmla="*/ 1858 h 18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854" h="1858">
                  <a:moveTo>
                    <a:pt x="1854" y="1858"/>
                  </a:moveTo>
                  <a:lnTo>
                    <a:pt x="0" y="1858"/>
                  </a:lnTo>
                  <a:lnTo>
                    <a:pt x="0" y="0"/>
                  </a:lnTo>
                  <a:lnTo>
                    <a:pt x="1854" y="1858"/>
                  </a:lnTo>
                  <a:lnTo>
                    <a:pt x="1854" y="1858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50000">
                  <a:schemeClr val="bg1"/>
                </a:gs>
                <a:gs pos="100000">
                  <a:schemeClr val="bg2"/>
                </a:gs>
              </a:gsLst>
              <a:lin ang="189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7" name="Freeform 5"/>
            <p:cNvSpPr>
              <a:spLocks/>
            </p:cNvSpPr>
            <p:nvPr/>
          </p:nvSpPr>
          <p:spPr bwMode="ltGray">
            <a:xfrm>
              <a:off x="0" y="2735"/>
              <a:ext cx="1745" cy="1577"/>
            </a:xfrm>
            <a:custGeom>
              <a:avLst/>
              <a:gdLst>
                <a:gd name="T0" fmla="*/ 1640 w 1745"/>
                <a:gd name="T1" fmla="*/ 1377 h 1577"/>
                <a:gd name="T2" fmla="*/ 1692 w 1745"/>
                <a:gd name="T3" fmla="*/ 1479 h 1577"/>
                <a:gd name="T4" fmla="*/ 1732 w 1745"/>
                <a:gd name="T5" fmla="*/ 1577 h 1577"/>
                <a:gd name="T6" fmla="*/ 1745 w 1745"/>
                <a:gd name="T7" fmla="*/ 1577 h 1577"/>
                <a:gd name="T8" fmla="*/ 1703 w 1745"/>
                <a:gd name="T9" fmla="*/ 1469 h 1577"/>
                <a:gd name="T10" fmla="*/ 1649 w 1745"/>
                <a:gd name="T11" fmla="*/ 1367 h 1577"/>
                <a:gd name="T12" fmla="*/ 1535 w 1745"/>
                <a:gd name="T13" fmla="*/ 1157 h 1577"/>
                <a:gd name="T14" fmla="*/ 1395 w 1745"/>
                <a:gd name="T15" fmla="*/ 951 h 1577"/>
                <a:gd name="T16" fmla="*/ 1236 w 1745"/>
                <a:gd name="T17" fmla="*/ 756 h 1577"/>
                <a:gd name="T18" fmla="*/ 1061 w 1745"/>
                <a:gd name="T19" fmla="*/ 582 h 1577"/>
                <a:gd name="T20" fmla="*/ 876 w 1745"/>
                <a:gd name="T21" fmla="*/ 426 h 1577"/>
                <a:gd name="T22" fmla="*/ 672 w 1745"/>
                <a:gd name="T23" fmla="*/ 294 h 1577"/>
                <a:gd name="T24" fmla="*/ 455 w 1745"/>
                <a:gd name="T25" fmla="*/ 174 h 1577"/>
                <a:gd name="T26" fmla="*/ 234 w 1745"/>
                <a:gd name="T27" fmla="*/ 78 h 1577"/>
                <a:gd name="T28" fmla="*/ 0 w 1745"/>
                <a:gd name="T29" fmla="*/ 0 h 1577"/>
                <a:gd name="T30" fmla="*/ 0 w 1745"/>
                <a:gd name="T31" fmla="*/ 12 h 1577"/>
                <a:gd name="T32" fmla="*/ 222 w 1745"/>
                <a:gd name="T33" fmla="*/ 89 h 1577"/>
                <a:gd name="T34" fmla="*/ 446 w 1745"/>
                <a:gd name="T35" fmla="*/ 185 h 1577"/>
                <a:gd name="T36" fmla="*/ 662 w 1745"/>
                <a:gd name="T37" fmla="*/ 305 h 1577"/>
                <a:gd name="T38" fmla="*/ 866 w 1745"/>
                <a:gd name="T39" fmla="*/ 437 h 1577"/>
                <a:gd name="T40" fmla="*/ 1052 w 1745"/>
                <a:gd name="T41" fmla="*/ 593 h 1577"/>
                <a:gd name="T42" fmla="*/ 1226 w 1745"/>
                <a:gd name="T43" fmla="*/ 767 h 1577"/>
                <a:gd name="T44" fmla="*/ 1385 w 1745"/>
                <a:gd name="T45" fmla="*/ 960 h 1577"/>
                <a:gd name="T46" fmla="*/ 1526 w 1745"/>
                <a:gd name="T47" fmla="*/ 1167 h 1577"/>
                <a:gd name="T48" fmla="*/ 1640 w 1745"/>
                <a:gd name="T49" fmla="*/ 1377 h 15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745" h="1577">
                  <a:moveTo>
                    <a:pt x="1640" y="1377"/>
                  </a:moveTo>
                  <a:lnTo>
                    <a:pt x="1692" y="1479"/>
                  </a:lnTo>
                  <a:lnTo>
                    <a:pt x="1732" y="1577"/>
                  </a:lnTo>
                  <a:lnTo>
                    <a:pt x="1745" y="1577"/>
                  </a:lnTo>
                  <a:lnTo>
                    <a:pt x="1703" y="1469"/>
                  </a:lnTo>
                  <a:lnTo>
                    <a:pt x="1649" y="1367"/>
                  </a:lnTo>
                  <a:lnTo>
                    <a:pt x="1535" y="1157"/>
                  </a:lnTo>
                  <a:lnTo>
                    <a:pt x="1395" y="951"/>
                  </a:lnTo>
                  <a:lnTo>
                    <a:pt x="1236" y="756"/>
                  </a:lnTo>
                  <a:lnTo>
                    <a:pt x="1061" y="582"/>
                  </a:lnTo>
                  <a:lnTo>
                    <a:pt x="876" y="426"/>
                  </a:lnTo>
                  <a:lnTo>
                    <a:pt x="672" y="294"/>
                  </a:lnTo>
                  <a:lnTo>
                    <a:pt x="455" y="174"/>
                  </a:lnTo>
                  <a:lnTo>
                    <a:pt x="234" y="78"/>
                  </a:lnTo>
                  <a:lnTo>
                    <a:pt x="0" y="0"/>
                  </a:lnTo>
                  <a:lnTo>
                    <a:pt x="0" y="12"/>
                  </a:lnTo>
                  <a:lnTo>
                    <a:pt x="222" y="89"/>
                  </a:lnTo>
                  <a:lnTo>
                    <a:pt x="446" y="185"/>
                  </a:lnTo>
                  <a:lnTo>
                    <a:pt x="662" y="305"/>
                  </a:lnTo>
                  <a:lnTo>
                    <a:pt x="866" y="437"/>
                  </a:lnTo>
                  <a:lnTo>
                    <a:pt x="1052" y="593"/>
                  </a:lnTo>
                  <a:lnTo>
                    <a:pt x="1226" y="767"/>
                  </a:lnTo>
                  <a:lnTo>
                    <a:pt x="1385" y="960"/>
                  </a:lnTo>
                  <a:lnTo>
                    <a:pt x="1526" y="1167"/>
                  </a:lnTo>
                  <a:lnTo>
                    <a:pt x="1640" y="1377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bg2"/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8" name="Freeform 6"/>
            <p:cNvSpPr>
              <a:spLocks/>
            </p:cNvSpPr>
            <p:nvPr/>
          </p:nvSpPr>
          <p:spPr bwMode="ltGray">
            <a:xfrm>
              <a:off x="0" y="2544"/>
              <a:ext cx="1745" cy="1768"/>
            </a:xfrm>
            <a:custGeom>
              <a:avLst/>
              <a:gdLst>
                <a:gd name="T0" fmla="*/ 0 w 1745"/>
                <a:gd name="T1" fmla="*/ 0 h 1768"/>
                <a:gd name="T2" fmla="*/ 0 w 1745"/>
                <a:gd name="T3" fmla="*/ 12 h 1768"/>
                <a:gd name="T4" fmla="*/ 210 w 1745"/>
                <a:gd name="T5" fmla="*/ 88 h 1768"/>
                <a:gd name="T6" fmla="*/ 426 w 1745"/>
                <a:gd name="T7" fmla="*/ 190 h 1768"/>
                <a:gd name="T8" fmla="*/ 630 w 1745"/>
                <a:gd name="T9" fmla="*/ 304 h 1768"/>
                <a:gd name="T10" fmla="*/ 818 w 1745"/>
                <a:gd name="T11" fmla="*/ 442 h 1768"/>
                <a:gd name="T12" fmla="*/ 998 w 1745"/>
                <a:gd name="T13" fmla="*/ 592 h 1768"/>
                <a:gd name="T14" fmla="*/ 1164 w 1745"/>
                <a:gd name="T15" fmla="*/ 766 h 1768"/>
                <a:gd name="T16" fmla="*/ 1310 w 1745"/>
                <a:gd name="T17" fmla="*/ 942 h 1768"/>
                <a:gd name="T18" fmla="*/ 1454 w 1745"/>
                <a:gd name="T19" fmla="*/ 1146 h 1768"/>
                <a:gd name="T20" fmla="*/ 1536 w 1745"/>
                <a:gd name="T21" fmla="*/ 1298 h 1768"/>
                <a:gd name="T22" fmla="*/ 1614 w 1745"/>
                <a:gd name="T23" fmla="*/ 1456 h 1768"/>
                <a:gd name="T24" fmla="*/ 1682 w 1745"/>
                <a:gd name="T25" fmla="*/ 1616 h 1768"/>
                <a:gd name="T26" fmla="*/ 1733 w 1745"/>
                <a:gd name="T27" fmla="*/ 1768 h 1768"/>
                <a:gd name="T28" fmla="*/ 1745 w 1745"/>
                <a:gd name="T29" fmla="*/ 1768 h 1768"/>
                <a:gd name="T30" fmla="*/ 1691 w 1745"/>
                <a:gd name="T31" fmla="*/ 1606 h 1768"/>
                <a:gd name="T32" fmla="*/ 1623 w 1745"/>
                <a:gd name="T33" fmla="*/ 1445 h 1768"/>
                <a:gd name="T34" fmla="*/ 1547 w 1745"/>
                <a:gd name="T35" fmla="*/ 1288 h 1768"/>
                <a:gd name="T36" fmla="*/ 1463 w 1745"/>
                <a:gd name="T37" fmla="*/ 1136 h 1768"/>
                <a:gd name="T38" fmla="*/ 1320 w 1745"/>
                <a:gd name="T39" fmla="*/ 932 h 1768"/>
                <a:gd name="T40" fmla="*/ 1173 w 1745"/>
                <a:gd name="T41" fmla="*/ 755 h 1768"/>
                <a:gd name="T42" fmla="*/ 1008 w 1745"/>
                <a:gd name="T43" fmla="*/ 581 h 1768"/>
                <a:gd name="T44" fmla="*/ 827 w 1745"/>
                <a:gd name="T45" fmla="*/ 431 h 1768"/>
                <a:gd name="T46" fmla="*/ 642 w 1745"/>
                <a:gd name="T47" fmla="*/ 293 h 1768"/>
                <a:gd name="T48" fmla="*/ 437 w 1745"/>
                <a:gd name="T49" fmla="*/ 179 h 1768"/>
                <a:gd name="T50" fmla="*/ 222 w 1745"/>
                <a:gd name="T51" fmla="*/ 78 h 1768"/>
                <a:gd name="T52" fmla="*/ 0 w 1745"/>
                <a:gd name="T53" fmla="*/ 0 h 1768"/>
                <a:gd name="T54" fmla="*/ 0 w 1745"/>
                <a:gd name="T55" fmla="*/ 0 h 17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1745" h="1768">
                  <a:moveTo>
                    <a:pt x="0" y="0"/>
                  </a:moveTo>
                  <a:lnTo>
                    <a:pt x="0" y="12"/>
                  </a:lnTo>
                  <a:lnTo>
                    <a:pt x="210" y="88"/>
                  </a:lnTo>
                  <a:lnTo>
                    <a:pt x="426" y="190"/>
                  </a:lnTo>
                  <a:lnTo>
                    <a:pt x="630" y="304"/>
                  </a:lnTo>
                  <a:lnTo>
                    <a:pt x="818" y="442"/>
                  </a:lnTo>
                  <a:lnTo>
                    <a:pt x="998" y="592"/>
                  </a:lnTo>
                  <a:lnTo>
                    <a:pt x="1164" y="766"/>
                  </a:lnTo>
                  <a:lnTo>
                    <a:pt x="1310" y="942"/>
                  </a:lnTo>
                  <a:lnTo>
                    <a:pt x="1454" y="1146"/>
                  </a:lnTo>
                  <a:lnTo>
                    <a:pt x="1536" y="1298"/>
                  </a:lnTo>
                  <a:lnTo>
                    <a:pt x="1614" y="1456"/>
                  </a:lnTo>
                  <a:lnTo>
                    <a:pt x="1682" y="1616"/>
                  </a:lnTo>
                  <a:lnTo>
                    <a:pt x="1733" y="1768"/>
                  </a:lnTo>
                  <a:lnTo>
                    <a:pt x="1745" y="1768"/>
                  </a:lnTo>
                  <a:lnTo>
                    <a:pt x="1691" y="1606"/>
                  </a:lnTo>
                  <a:lnTo>
                    <a:pt x="1623" y="1445"/>
                  </a:lnTo>
                  <a:lnTo>
                    <a:pt x="1547" y="1288"/>
                  </a:lnTo>
                  <a:lnTo>
                    <a:pt x="1463" y="1136"/>
                  </a:lnTo>
                  <a:lnTo>
                    <a:pt x="1320" y="932"/>
                  </a:lnTo>
                  <a:lnTo>
                    <a:pt x="1173" y="755"/>
                  </a:lnTo>
                  <a:lnTo>
                    <a:pt x="1008" y="581"/>
                  </a:lnTo>
                  <a:lnTo>
                    <a:pt x="827" y="431"/>
                  </a:lnTo>
                  <a:lnTo>
                    <a:pt x="642" y="293"/>
                  </a:lnTo>
                  <a:lnTo>
                    <a:pt x="437" y="179"/>
                  </a:lnTo>
                  <a:lnTo>
                    <a:pt x="222" y="78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bg2"/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9" name="Oval 7"/>
            <p:cNvSpPr>
              <a:spLocks noChangeArrowheads="1"/>
            </p:cNvSpPr>
            <p:nvPr/>
          </p:nvSpPr>
          <p:spPr bwMode="ltGray">
            <a:xfrm>
              <a:off x="209" y="2784"/>
              <a:ext cx="86" cy="86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189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defRPr/>
              </a:pPr>
              <a:endParaRPr lang="en-US" altLang="en-US" smtClean="0"/>
            </a:p>
          </p:txBody>
        </p:sp>
        <p:sp>
          <p:nvSpPr>
            <p:cNvPr id="10" name="Oval 8"/>
            <p:cNvSpPr>
              <a:spLocks noChangeArrowheads="1"/>
            </p:cNvSpPr>
            <p:nvPr/>
          </p:nvSpPr>
          <p:spPr bwMode="ltGray">
            <a:xfrm>
              <a:off x="1536" y="3884"/>
              <a:ext cx="92" cy="92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defRPr/>
              </a:pPr>
              <a:endParaRPr lang="en-US" altLang="en-US" smtClean="0"/>
            </a:p>
          </p:txBody>
        </p:sp>
        <p:sp>
          <p:nvSpPr>
            <p:cNvPr id="11" name="Oval 9"/>
            <p:cNvSpPr>
              <a:spLocks noChangeArrowheads="1"/>
            </p:cNvSpPr>
            <p:nvPr/>
          </p:nvSpPr>
          <p:spPr bwMode="ltGray">
            <a:xfrm>
              <a:off x="791" y="2723"/>
              <a:ext cx="121" cy="121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189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defRPr/>
              </a:pPr>
              <a:endParaRPr lang="en-US" altLang="en-US" smtClean="0"/>
            </a:p>
          </p:txBody>
        </p:sp>
      </p:grpSp>
      <p:sp>
        <p:nvSpPr>
          <p:cNvPr id="5130" name="Rectangle 10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1873250"/>
            <a:ext cx="7772400" cy="1555750"/>
          </a:xfrm>
        </p:spPr>
        <p:txBody>
          <a:bodyPr/>
          <a:lstStyle>
            <a:lvl1pPr>
              <a:defRPr sz="4800">
                <a:effectLst/>
              </a:defRPr>
            </a:lvl1pPr>
          </a:lstStyle>
          <a:p>
            <a:pPr lvl="0"/>
            <a:r>
              <a:rPr lang="en-US" altLang="en-US" noProof="0" dirty="0" smtClean="0"/>
              <a:t>Click to edit Master title style</a:t>
            </a:r>
          </a:p>
        </p:txBody>
      </p:sp>
      <p:sp>
        <p:nvSpPr>
          <p:cNvPr id="5131" name="Rectangle 11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anose="05000000000000000000" pitchFamily="2" charset="2"/>
              <a:buNone/>
              <a:defRPr/>
            </a:lvl1pPr>
          </a:lstStyle>
          <a:p>
            <a:pPr lvl="0"/>
            <a:r>
              <a:rPr lang="en-US" altLang="en-US" noProof="0" smtClean="0"/>
              <a:t>Click to edit Master subtitle style</a:t>
            </a:r>
          </a:p>
        </p:txBody>
      </p:sp>
      <p:sp>
        <p:nvSpPr>
          <p:cNvPr id="12" name="Rectangle 12"/>
          <p:cNvSpPr>
            <a:spLocks noGrp="1" noChangeArrowheads="1"/>
          </p:cNvSpPr>
          <p:nvPr>
            <p:ph type="dt" sz="quarter" idx="10"/>
          </p:nvPr>
        </p:nvSpPr>
        <p:spPr>
          <a:xfrm>
            <a:off x="457200" y="6248400"/>
            <a:ext cx="2133600" cy="457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13" name="Rectangle 13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8400"/>
            <a:ext cx="2133600" cy="457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0FCB280-DF58-43F2-B5A7-30D3B5643D97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29425986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248400"/>
            <a:ext cx="21336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14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8400"/>
            <a:ext cx="21336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E98BEE2-BF49-47D9-B32D-B6B77458A249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0711018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7813"/>
            <a:ext cx="2057400" cy="5853112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7813"/>
            <a:ext cx="6019800" cy="5853112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248400"/>
            <a:ext cx="21336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14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8400"/>
            <a:ext cx="21336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916FF6F-66AB-4A0A-AB5A-B3AB3DAE36FE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78576464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Title, Tex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398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91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648200" y="3941763"/>
            <a:ext cx="4038600" cy="218916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248400"/>
            <a:ext cx="21336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8" name="Rectangle 14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8400"/>
            <a:ext cx="21336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7BCDF73-0D01-47E5-BFF2-D4D1983D5CE3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6525491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248400"/>
            <a:ext cx="21336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14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8400"/>
            <a:ext cx="21336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A8F70C3-09D1-415F-9F74-8E64536289CF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2543798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12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248400"/>
            <a:ext cx="21336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14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8400"/>
            <a:ext cx="21336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82F7F93-F88E-4CA4-9BAC-4365D895FF2C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8110143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307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248400"/>
            <a:ext cx="21336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Rectangle 14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8400"/>
            <a:ext cx="21336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82AC7EA-2F9E-434D-B0CD-4A9C4A34CD2F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2364811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12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248400"/>
            <a:ext cx="21336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8" name="Rectangle 13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9" name="Rectangle 14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8400"/>
            <a:ext cx="21336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91FD8E8-8FD9-4EDD-83F2-CAFF4EF5162A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8966319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248400"/>
            <a:ext cx="21336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14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8400"/>
            <a:ext cx="21336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82BD6FC-CF65-4E44-B744-1A0E760291A2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8143699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2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248400"/>
            <a:ext cx="21336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3" name="Rectangle 13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" name="Rectangle 14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8400"/>
            <a:ext cx="21336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506497B-A020-46C2-8AB8-9035F8EABDEE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2231790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12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248400"/>
            <a:ext cx="21336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Rectangle 14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8400"/>
            <a:ext cx="21336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6D23CEA-250A-4DAE-986B-EB27F1C15699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5354750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12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248400"/>
            <a:ext cx="21336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Rectangle 14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8400"/>
            <a:ext cx="21336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F218146-A6C2-40D3-8F44-F3992F2FE26A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0321872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2"/>
          <p:cNvGrpSpPr>
            <a:grpSpLocks/>
          </p:cNvGrpSpPr>
          <p:nvPr/>
        </p:nvGrpSpPr>
        <p:grpSpPr bwMode="auto">
          <a:xfrm>
            <a:off x="0" y="3902075"/>
            <a:ext cx="3400425" cy="2949575"/>
            <a:chOff x="0" y="2458"/>
            <a:chExt cx="2142" cy="1858"/>
          </a:xfrm>
        </p:grpSpPr>
        <p:sp>
          <p:nvSpPr>
            <p:cNvPr id="4099" name="Freeform 3"/>
            <p:cNvSpPr>
              <a:spLocks/>
            </p:cNvSpPr>
            <p:nvPr/>
          </p:nvSpPr>
          <p:spPr bwMode="ltGray">
            <a:xfrm>
              <a:off x="0" y="2508"/>
              <a:ext cx="2142" cy="1804"/>
            </a:xfrm>
            <a:custGeom>
              <a:avLst/>
              <a:gdLst>
                <a:gd name="T0" fmla="*/ 329 w 2135"/>
                <a:gd name="T1" fmla="*/ 66 h 1804"/>
                <a:gd name="T2" fmla="*/ 161 w 2135"/>
                <a:gd name="T3" fmla="*/ 30 h 1804"/>
                <a:gd name="T4" fmla="*/ 0 w 2135"/>
                <a:gd name="T5" fmla="*/ 0 h 1804"/>
                <a:gd name="T6" fmla="*/ 0 w 2135"/>
                <a:gd name="T7" fmla="*/ 12 h 1804"/>
                <a:gd name="T8" fmla="*/ 161 w 2135"/>
                <a:gd name="T9" fmla="*/ 42 h 1804"/>
                <a:gd name="T10" fmla="*/ 323 w 2135"/>
                <a:gd name="T11" fmla="*/ 78 h 1804"/>
                <a:gd name="T12" fmla="*/ 556 w 2135"/>
                <a:gd name="T13" fmla="*/ 150 h 1804"/>
                <a:gd name="T14" fmla="*/ 777 w 2135"/>
                <a:gd name="T15" fmla="*/ 245 h 1804"/>
                <a:gd name="T16" fmla="*/ 993 w 2135"/>
                <a:gd name="T17" fmla="*/ 365 h 1804"/>
                <a:gd name="T18" fmla="*/ 1196 w 2135"/>
                <a:gd name="T19" fmla="*/ 503 h 1804"/>
                <a:gd name="T20" fmla="*/ 1381 w 2135"/>
                <a:gd name="T21" fmla="*/ 653 h 1804"/>
                <a:gd name="T22" fmla="*/ 1555 w 2135"/>
                <a:gd name="T23" fmla="*/ 827 h 1804"/>
                <a:gd name="T24" fmla="*/ 1710 w 2135"/>
                <a:gd name="T25" fmla="*/ 1019 h 1804"/>
                <a:gd name="T26" fmla="*/ 1854 w 2135"/>
                <a:gd name="T27" fmla="*/ 1229 h 1804"/>
                <a:gd name="T28" fmla="*/ 1937 w 2135"/>
                <a:gd name="T29" fmla="*/ 1366 h 1804"/>
                <a:gd name="T30" fmla="*/ 2009 w 2135"/>
                <a:gd name="T31" fmla="*/ 1510 h 1804"/>
                <a:gd name="T32" fmla="*/ 2069 w 2135"/>
                <a:gd name="T33" fmla="*/ 1654 h 1804"/>
                <a:gd name="T34" fmla="*/ 2123 w 2135"/>
                <a:gd name="T35" fmla="*/ 1804 h 1804"/>
                <a:gd name="T36" fmla="*/ 2135 w 2135"/>
                <a:gd name="T37" fmla="*/ 1804 h 1804"/>
                <a:gd name="T38" fmla="*/ 2081 w 2135"/>
                <a:gd name="T39" fmla="*/ 1654 h 1804"/>
                <a:gd name="T40" fmla="*/ 2021 w 2135"/>
                <a:gd name="T41" fmla="*/ 1510 h 1804"/>
                <a:gd name="T42" fmla="*/ 1949 w 2135"/>
                <a:gd name="T43" fmla="*/ 1366 h 1804"/>
                <a:gd name="T44" fmla="*/ 1866 w 2135"/>
                <a:gd name="T45" fmla="*/ 1223 h 1804"/>
                <a:gd name="T46" fmla="*/ 1722 w 2135"/>
                <a:gd name="T47" fmla="*/ 1013 h 1804"/>
                <a:gd name="T48" fmla="*/ 1561 w 2135"/>
                <a:gd name="T49" fmla="*/ 821 h 1804"/>
                <a:gd name="T50" fmla="*/ 1387 w 2135"/>
                <a:gd name="T51" fmla="*/ 647 h 1804"/>
                <a:gd name="T52" fmla="*/ 1202 w 2135"/>
                <a:gd name="T53" fmla="*/ 491 h 1804"/>
                <a:gd name="T54" fmla="*/ 999 w 2135"/>
                <a:gd name="T55" fmla="*/ 353 h 1804"/>
                <a:gd name="T56" fmla="*/ 783 w 2135"/>
                <a:gd name="T57" fmla="*/ 239 h 1804"/>
                <a:gd name="T58" fmla="*/ 562 w 2135"/>
                <a:gd name="T59" fmla="*/ 138 h 1804"/>
                <a:gd name="T60" fmla="*/ 329 w 2135"/>
                <a:gd name="T61" fmla="*/ 66 h 1804"/>
                <a:gd name="T62" fmla="*/ 329 w 2135"/>
                <a:gd name="T63" fmla="*/ 66 h 18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2135" h="1804">
                  <a:moveTo>
                    <a:pt x="329" y="66"/>
                  </a:moveTo>
                  <a:lnTo>
                    <a:pt x="161" y="30"/>
                  </a:lnTo>
                  <a:lnTo>
                    <a:pt x="0" y="0"/>
                  </a:lnTo>
                  <a:lnTo>
                    <a:pt x="0" y="12"/>
                  </a:lnTo>
                  <a:lnTo>
                    <a:pt x="161" y="42"/>
                  </a:lnTo>
                  <a:lnTo>
                    <a:pt x="323" y="78"/>
                  </a:lnTo>
                  <a:lnTo>
                    <a:pt x="556" y="150"/>
                  </a:lnTo>
                  <a:lnTo>
                    <a:pt x="777" y="245"/>
                  </a:lnTo>
                  <a:lnTo>
                    <a:pt x="993" y="365"/>
                  </a:lnTo>
                  <a:lnTo>
                    <a:pt x="1196" y="503"/>
                  </a:lnTo>
                  <a:lnTo>
                    <a:pt x="1381" y="653"/>
                  </a:lnTo>
                  <a:lnTo>
                    <a:pt x="1555" y="827"/>
                  </a:lnTo>
                  <a:lnTo>
                    <a:pt x="1710" y="1019"/>
                  </a:lnTo>
                  <a:lnTo>
                    <a:pt x="1854" y="1229"/>
                  </a:lnTo>
                  <a:lnTo>
                    <a:pt x="1937" y="1366"/>
                  </a:lnTo>
                  <a:lnTo>
                    <a:pt x="2009" y="1510"/>
                  </a:lnTo>
                  <a:lnTo>
                    <a:pt x="2069" y="1654"/>
                  </a:lnTo>
                  <a:lnTo>
                    <a:pt x="2123" y="1804"/>
                  </a:lnTo>
                  <a:lnTo>
                    <a:pt x="2135" y="1804"/>
                  </a:lnTo>
                  <a:lnTo>
                    <a:pt x="2081" y="1654"/>
                  </a:lnTo>
                  <a:lnTo>
                    <a:pt x="2021" y="1510"/>
                  </a:lnTo>
                  <a:lnTo>
                    <a:pt x="1949" y="1366"/>
                  </a:lnTo>
                  <a:lnTo>
                    <a:pt x="1866" y="1223"/>
                  </a:lnTo>
                  <a:lnTo>
                    <a:pt x="1722" y="1013"/>
                  </a:lnTo>
                  <a:lnTo>
                    <a:pt x="1561" y="821"/>
                  </a:lnTo>
                  <a:lnTo>
                    <a:pt x="1387" y="647"/>
                  </a:lnTo>
                  <a:lnTo>
                    <a:pt x="1202" y="491"/>
                  </a:lnTo>
                  <a:lnTo>
                    <a:pt x="999" y="353"/>
                  </a:lnTo>
                  <a:lnTo>
                    <a:pt x="783" y="239"/>
                  </a:lnTo>
                  <a:lnTo>
                    <a:pt x="562" y="138"/>
                  </a:lnTo>
                  <a:lnTo>
                    <a:pt x="329" y="66"/>
                  </a:lnTo>
                  <a:lnTo>
                    <a:pt x="329" y="6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bg2"/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4100" name="Freeform 4"/>
            <p:cNvSpPr>
              <a:spLocks/>
            </p:cNvSpPr>
            <p:nvPr/>
          </p:nvSpPr>
          <p:spPr bwMode="hidden">
            <a:xfrm>
              <a:off x="0" y="2458"/>
              <a:ext cx="1854" cy="1858"/>
            </a:xfrm>
            <a:custGeom>
              <a:avLst/>
              <a:gdLst>
                <a:gd name="T0" fmla="*/ 1854 w 1854"/>
                <a:gd name="T1" fmla="*/ 1858 h 1858"/>
                <a:gd name="T2" fmla="*/ 0 w 1854"/>
                <a:gd name="T3" fmla="*/ 1858 h 1858"/>
                <a:gd name="T4" fmla="*/ 0 w 1854"/>
                <a:gd name="T5" fmla="*/ 0 h 1858"/>
                <a:gd name="T6" fmla="*/ 1854 w 1854"/>
                <a:gd name="T7" fmla="*/ 1858 h 1858"/>
                <a:gd name="T8" fmla="*/ 1854 w 1854"/>
                <a:gd name="T9" fmla="*/ 1858 h 18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854" h="1858">
                  <a:moveTo>
                    <a:pt x="1854" y="1858"/>
                  </a:moveTo>
                  <a:lnTo>
                    <a:pt x="0" y="1858"/>
                  </a:lnTo>
                  <a:lnTo>
                    <a:pt x="0" y="0"/>
                  </a:lnTo>
                  <a:lnTo>
                    <a:pt x="1854" y="1858"/>
                  </a:lnTo>
                  <a:lnTo>
                    <a:pt x="1854" y="1858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50000">
                  <a:schemeClr val="bg1"/>
                </a:gs>
                <a:gs pos="100000">
                  <a:schemeClr val="bg2"/>
                </a:gs>
              </a:gsLst>
              <a:lin ang="189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4101" name="Freeform 5"/>
            <p:cNvSpPr>
              <a:spLocks/>
            </p:cNvSpPr>
            <p:nvPr/>
          </p:nvSpPr>
          <p:spPr bwMode="ltGray">
            <a:xfrm>
              <a:off x="0" y="2735"/>
              <a:ext cx="1745" cy="1577"/>
            </a:xfrm>
            <a:custGeom>
              <a:avLst/>
              <a:gdLst>
                <a:gd name="T0" fmla="*/ 1640 w 1745"/>
                <a:gd name="T1" fmla="*/ 1377 h 1577"/>
                <a:gd name="T2" fmla="*/ 1692 w 1745"/>
                <a:gd name="T3" fmla="*/ 1479 h 1577"/>
                <a:gd name="T4" fmla="*/ 1732 w 1745"/>
                <a:gd name="T5" fmla="*/ 1577 h 1577"/>
                <a:gd name="T6" fmla="*/ 1745 w 1745"/>
                <a:gd name="T7" fmla="*/ 1577 h 1577"/>
                <a:gd name="T8" fmla="*/ 1703 w 1745"/>
                <a:gd name="T9" fmla="*/ 1469 h 1577"/>
                <a:gd name="T10" fmla="*/ 1649 w 1745"/>
                <a:gd name="T11" fmla="*/ 1367 h 1577"/>
                <a:gd name="T12" fmla="*/ 1535 w 1745"/>
                <a:gd name="T13" fmla="*/ 1157 h 1577"/>
                <a:gd name="T14" fmla="*/ 1395 w 1745"/>
                <a:gd name="T15" fmla="*/ 951 h 1577"/>
                <a:gd name="T16" fmla="*/ 1236 w 1745"/>
                <a:gd name="T17" fmla="*/ 756 h 1577"/>
                <a:gd name="T18" fmla="*/ 1061 w 1745"/>
                <a:gd name="T19" fmla="*/ 582 h 1577"/>
                <a:gd name="T20" fmla="*/ 876 w 1745"/>
                <a:gd name="T21" fmla="*/ 426 h 1577"/>
                <a:gd name="T22" fmla="*/ 672 w 1745"/>
                <a:gd name="T23" fmla="*/ 294 h 1577"/>
                <a:gd name="T24" fmla="*/ 455 w 1745"/>
                <a:gd name="T25" fmla="*/ 174 h 1577"/>
                <a:gd name="T26" fmla="*/ 234 w 1745"/>
                <a:gd name="T27" fmla="*/ 78 h 1577"/>
                <a:gd name="T28" fmla="*/ 0 w 1745"/>
                <a:gd name="T29" fmla="*/ 0 h 1577"/>
                <a:gd name="T30" fmla="*/ 0 w 1745"/>
                <a:gd name="T31" fmla="*/ 12 h 1577"/>
                <a:gd name="T32" fmla="*/ 222 w 1745"/>
                <a:gd name="T33" fmla="*/ 89 h 1577"/>
                <a:gd name="T34" fmla="*/ 446 w 1745"/>
                <a:gd name="T35" fmla="*/ 185 h 1577"/>
                <a:gd name="T36" fmla="*/ 662 w 1745"/>
                <a:gd name="T37" fmla="*/ 305 h 1577"/>
                <a:gd name="T38" fmla="*/ 866 w 1745"/>
                <a:gd name="T39" fmla="*/ 437 h 1577"/>
                <a:gd name="T40" fmla="*/ 1052 w 1745"/>
                <a:gd name="T41" fmla="*/ 593 h 1577"/>
                <a:gd name="T42" fmla="*/ 1226 w 1745"/>
                <a:gd name="T43" fmla="*/ 767 h 1577"/>
                <a:gd name="T44" fmla="*/ 1385 w 1745"/>
                <a:gd name="T45" fmla="*/ 960 h 1577"/>
                <a:gd name="T46" fmla="*/ 1526 w 1745"/>
                <a:gd name="T47" fmla="*/ 1167 h 1577"/>
                <a:gd name="T48" fmla="*/ 1640 w 1745"/>
                <a:gd name="T49" fmla="*/ 1377 h 15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745" h="1577">
                  <a:moveTo>
                    <a:pt x="1640" y="1377"/>
                  </a:moveTo>
                  <a:lnTo>
                    <a:pt x="1692" y="1479"/>
                  </a:lnTo>
                  <a:lnTo>
                    <a:pt x="1732" y="1577"/>
                  </a:lnTo>
                  <a:lnTo>
                    <a:pt x="1745" y="1577"/>
                  </a:lnTo>
                  <a:lnTo>
                    <a:pt x="1703" y="1469"/>
                  </a:lnTo>
                  <a:lnTo>
                    <a:pt x="1649" y="1367"/>
                  </a:lnTo>
                  <a:lnTo>
                    <a:pt x="1535" y="1157"/>
                  </a:lnTo>
                  <a:lnTo>
                    <a:pt x="1395" y="951"/>
                  </a:lnTo>
                  <a:lnTo>
                    <a:pt x="1236" y="756"/>
                  </a:lnTo>
                  <a:lnTo>
                    <a:pt x="1061" y="582"/>
                  </a:lnTo>
                  <a:lnTo>
                    <a:pt x="876" y="426"/>
                  </a:lnTo>
                  <a:lnTo>
                    <a:pt x="672" y="294"/>
                  </a:lnTo>
                  <a:lnTo>
                    <a:pt x="455" y="174"/>
                  </a:lnTo>
                  <a:lnTo>
                    <a:pt x="234" y="78"/>
                  </a:lnTo>
                  <a:lnTo>
                    <a:pt x="0" y="0"/>
                  </a:lnTo>
                  <a:lnTo>
                    <a:pt x="0" y="12"/>
                  </a:lnTo>
                  <a:lnTo>
                    <a:pt x="222" y="89"/>
                  </a:lnTo>
                  <a:lnTo>
                    <a:pt x="446" y="185"/>
                  </a:lnTo>
                  <a:lnTo>
                    <a:pt x="662" y="305"/>
                  </a:lnTo>
                  <a:lnTo>
                    <a:pt x="866" y="437"/>
                  </a:lnTo>
                  <a:lnTo>
                    <a:pt x="1052" y="593"/>
                  </a:lnTo>
                  <a:lnTo>
                    <a:pt x="1226" y="767"/>
                  </a:lnTo>
                  <a:lnTo>
                    <a:pt x="1385" y="960"/>
                  </a:lnTo>
                  <a:lnTo>
                    <a:pt x="1526" y="1167"/>
                  </a:lnTo>
                  <a:lnTo>
                    <a:pt x="1640" y="1377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bg2"/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4102" name="Freeform 6"/>
            <p:cNvSpPr>
              <a:spLocks/>
            </p:cNvSpPr>
            <p:nvPr/>
          </p:nvSpPr>
          <p:spPr bwMode="ltGray">
            <a:xfrm>
              <a:off x="0" y="2544"/>
              <a:ext cx="1745" cy="1768"/>
            </a:xfrm>
            <a:custGeom>
              <a:avLst/>
              <a:gdLst>
                <a:gd name="T0" fmla="*/ 0 w 1745"/>
                <a:gd name="T1" fmla="*/ 0 h 1768"/>
                <a:gd name="T2" fmla="*/ 0 w 1745"/>
                <a:gd name="T3" fmla="*/ 12 h 1768"/>
                <a:gd name="T4" fmla="*/ 210 w 1745"/>
                <a:gd name="T5" fmla="*/ 88 h 1768"/>
                <a:gd name="T6" fmla="*/ 426 w 1745"/>
                <a:gd name="T7" fmla="*/ 190 h 1768"/>
                <a:gd name="T8" fmla="*/ 630 w 1745"/>
                <a:gd name="T9" fmla="*/ 304 h 1768"/>
                <a:gd name="T10" fmla="*/ 818 w 1745"/>
                <a:gd name="T11" fmla="*/ 442 h 1768"/>
                <a:gd name="T12" fmla="*/ 998 w 1745"/>
                <a:gd name="T13" fmla="*/ 592 h 1768"/>
                <a:gd name="T14" fmla="*/ 1164 w 1745"/>
                <a:gd name="T15" fmla="*/ 766 h 1768"/>
                <a:gd name="T16" fmla="*/ 1310 w 1745"/>
                <a:gd name="T17" fmla="*/ 942 h 1768"/>
                <a:gd name="T18" fmla="*/ 1454 w 1745"/>
                <a:gd name="T19" fmla="*/ 1146 h 1768"/>
                <a:gd name="T20" fmla="*/ 1536 w 1745"/>
                <a:gd name="T21" fmla="*/ 1298 h 1768"/>
                <a:gd name="T22" fmla="*/ 1614 w 1745"/>
                <a:gd name="T23" fmla="*/ 1456 h 1768"/>
                <a:gd name="T24" fmla="*/ 1682 w 1745"/>
                <a:gd name="T25" fmla="*/ 1616 h 1768"/>
                <a:gd name="T26" fmla="*/ 1733 w 1745"/>
                <a:gd name="T27" fmla="*/ 1768 h 1768"/>
                <a:gd name="T28" fmla="*/ 1745 w 1745"/>
                <a:gd name="T29" fmla="*/ 1768 h 1768"/>
                <a:gd name="T30" fmla="*/ 1691 w 1745"/>
                <a:gd name="T31" fmla="*/ 1606 h 1768"/>
                <a:gd name="T32" fmla="*/ 1623 w 1745"/>
                <a:gd name="T33" fmla="*/ 1445 h 1768"/>
                <a:gd name="T34" fmla="*/ 1547 w 1745"/>
                <a:gd name="T35" fmla="*/ 1288 h 1768"/>
                <a:gd name="T36" fmla="*/ 1463 w 1745"/>
                <a:gd name="T37" fmla="*/ 1136 h 1768"/>
                <a:gd name="T38" fmla="*/ 1320 w 1745"/>
                <a:gd name="T39" fmla="*/ 932 h 1768"/>
                <a:gd name="T40" fmla="*/ 1173 w 1745"/>
                <a:gd name="T41" fmla="*/ 755 h 1768"/>
                <a:gd name="T42" fmla="*/ 1008 w 1745"/>
                <a:gd name="T43" fmla="*/ 581 h 1768"/>
                <a:gd name="T44" fmla="*/ 827 w 1745"/>
                <a:gd name="T45" fmla="*/ 431 h 1768"/>
                <a:gd name="T46" fmla="*/ 642 w 1745"/>
                <a:gd name="T47" fmla="*/ 293 h 1768"/>
                <a:gd name="T48" fmla="*/ 437 w 1745"/>
                <a:gd name="T49" fmla="*/ 179 h 1768"/>
                <a:gd name="T50" fmla="*/ 222 w 1745"/>
                <a:gd name="T51" fmla="*/ 78 h 1768"/>
                <a:gd name="T52" fmla="*/ 0 w 1745"/>
                <a:gd name="T53" fmla="*/ 0 h 1768"/>
                <a:gd name="T54" fmla="*/ 0 w 1745"/>
                <a:gd name="T55" fmla="*/ 0 h 17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1745" h="1768">
                  <a:moveTo>
                    <a:pt x="0" y="0"/>
                  </a:moveTo>
                  <a:lnTo>
                    <a:pt x="0" y="12"/>
                  </a:lnTo>
                  <a:lnTo>
                    <a:pt x="210" y="88"/>
                  </a:lnTo>
                  <a:lnTo>
                    <a:pt x="426" y="190"/>
                  </a:lnTo>
                  <a:lnTo>
                    <a:pt x="630" y="304"/>
                  </a:lnTo>
                  <a:lnTo>
                    <a:pt x="818" y="442"/>
                  </a:lnTo>
                  <a:lnTo>
                    <a:pt x="998" y="592"/>
                  </a:lnTo>
                  <a:lnTo>
                    <a:pt x="1164" y="766"/>
                  </a:lnTo>
                  <a:lnTo>
                    <a:pt x="1310" y="942"/>
                  </a:lnTo>
                  <a:lnTo>
                    <a:pt x="1454" y="1146"/>
                  </a:lnTo>
                  <a:lnTo>
                    <a:pt x="1536" y="1298"/>
                  </a:lnTo>
                  <a:lnTo>
                    <a:pt x="1614" y="1456"/>
                  </a:lnTo>
                  <a:lnTo>
                    <a:pt x="1682" y="1616"/>
                  </a:lnTo>
                  <a:lnTo>
                    <a:pt x="1733" y="1768"/>
                  </a:lnTo>
                  <a:lnTo>
                    <a:pt x="1745" y="1768"/>
                  </a:lnTo>
                  <a:lnTo>
                    <a:pt x="1691" y="1606"/>
                  </a:lnTo>
                  <a:lnTo>
                    <a:pt x="1623" y="1445"/>
                  </a:lnTo>
                  <a:lnTo>
                    <a:pt x="1547" y="1288"/>
                  </a:lnTo>
                  <a:lnTo>
                    <a:pt x="1463" y="1136"/>
                  </a:lnTo>
                  <a:lnTo>
                    <a:pt x="1320" y="932"/>
                  </a:lnTo>
                  <a:lnTo>
                    <a:pt x="1173" y="755"/>
                  </a:lnTo>
                  <a:lnTo>
                    <a:pt x="1008" y="581"/>
                  </a:lnTo>
                  <a:lnTo>
                    <a:pt x="827" y="431"/>
                  </a:lnTo>
                  <a:lnTo>
                    <a:pt x="642" y="293"/>
                  </a:lnTo>
                  <a:lnTo>
                    <a:pt x="437" y="179"/>
                  </a:lnTo>
                  <a:lnTo>
                    <a:pt x="222" y="78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bg2"/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036" name="Oval 7"/>
            <p:cNvSpPr>
              <a:spLocks noChangeArrowheads="1"/>
            </p:cNvSpPr>
            <p:nvPr/>
          </p:nvSpPr>
          <p:spPr bwMode="ltGray">
            <a:xfrm>
              <a:off x="209" y="2784"/>
              <a:ext cx="86" cy="86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189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defRPr/>
              </a:pPr>
              <a:endParaRPr lang="en-US" altLang="en-US" smtClean="0"/>
            </a:p>
          </p:txBody>
        </p:sp>
        <p:sp>
          <p:nvSpPr>
            <p:cNvPr id="1037" name="Oval 8"/>
            <p:cNvSpPr>
              <a:spLocks noChangeArrowheads="1"/>
            </p:cNvSpPr>
            <p:nvPr/>
          </p:nvSpPr>
          <p:spPr bwMode="ltGray">
            <a:xfrm>
              <a:off x="1536" y="3884"/>
              <a:ext cx="92" cy="92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defRPr/>
              </a:pPr>
              <a:endParaRPr lang="en-US" altLang="en-US" smtClean="0"/>
            </a:p>
          </p:txBody>
        </p:sp>
        <p:sp>
          <p:nvSpPr>
            <p:cNvPr id="1038" name="Oval 9"/>
            <p:cNvSpPr>
              <a:spLocks noChangeArrowheads="1"/>
            </p:cNvSpPr>
            <p:nvPr/>
          </p:nvSpPr>
          <p:spPr bwMode="ltGray">
            <a:xfrm>
              <a:off x="791" y="2723"/>
              <a:ext cx="121" cy="121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189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defRPr/>
              </a:pPr>
              <a:endParaRPr lang="en-US" altLang="en-US" smtClean="0"/>
            </a:p>
          </p:txBody>
        </p:sp>
      </p:grpSp>
      <p:sp>
        <p:nvSpPr>
          <p:cNvPr id="4106" name="Rectangle 10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7813"/>
            <a:ext cx="8229600" cy="1139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1" compatLnSpc="1">
            <a:prstTxWarp prst="textNoShape">
              <a:avLst/>
            </a:prstTxWarp>
          </a:bodyPr>
          <a:lstStyle/>
          <a:p>
            <a:pPr lvl="0"/>
            <a:r>
              <a:rPr lang="en-US" altLang="en-US" dirty="0" smtClean="0"/>
              <a:t>Click to edit Master title style</a:t>
            </a:r>
          </a:p>
        </p:txBody>
      </p:sp>
      <p:sp>
        <p:nvSpPr>
          <p:cNvPr id="4107" name="Rectangle 11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5029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687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  <p:sldLayoutId id="2147483686" r:id="rId12"/>
  </p:sldLayoutIdLst>
  <p:timing>
    <p:tnLst>
      <p:par>
        <p:cTn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effectLst/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FFFFFF"/>
            </a:outerShdw>
          </a:effectLst>
          <a:latin typeface="Arial" panose="020B060402020202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FFFFFF"/>
            </a:outerShdw>
          </a:effectLst>
          <a:latin typeface="Arial" panose="020B060402020202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FFFFFF"/>
            </a:outerShdw>
          </a:effectLst>
          <a:latin typeface="Arial" panose="020B060402020202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FFFFFF"/>
            </a:outerShdw>
          </a:effectLst>
          <a:latin typeface="Arial" panose="020B060402020202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FFFFFF"/>
            </a:outerShdw>
          </a:effectLst>
          <a:latin typeface="Arial" panose="020B060402020202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FFFFFF"/>
            </a:outerShdw>
          </a:effectLst>
          <a:latin typeface="Arial" panose="020B060402020202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FFFFFF"/>
            </a:outerShdw>
          </a:effectLst>
          <a:latin typeface="Arial" panose="020B060402020202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FFFFFF"/>
            </a:outerShdw>
          </a:effectLst>
          <a:latin typeface="Arial" panose="020B060402020202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5000"/>
        <a:buFont typeface="Wingdings" panose="05000000000000000000" pitchFamily="2" charset="2"/>
        <a:buChar char="l"/>
        <a:defRPr sz="3200" kern="1200">
          <a:solidFill>
            <a:schemeClr val="tx1"/>
          </a:solidFill>
          <a:effectLst>
            <a:outerShdw blurRad="38100" dist="38100" dir="2700000" algn="tl">
              <a:srgbClr val="010199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75000"/>
        <a:buFont typeface="Wingdings" panose="05000000000000000000" pitchFamily="2" charset="2"/>
        <a:buChar char="l"/>
        <a:defRPr sz="2800" kern="1200">
          <a:solidFill>
            <a:schemeClr val="tx1"/>
          </a:solidFill>
          <a:effectLst>
            <a:outerShdw blurRad="38100" dist="38100" dir="2700000" algn="tl">
              <a:srgbClr val="010199"/>
            </a:outerShdw>
          </a:effectLst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5000"/>
        <a:buFont typeface="Wingdings" panose="05000000000000000000" pitchFamily="2" charset="2"/>
        <a:buChar char="l"/>
        <a:defRPr sz="2400" kern="1200">
          <a:solidFill>
            <a:schemeClr val="tx1"/>
          </a:solidFill>
          <a:effectLst>
            <a:outerShdw blurRad="38100" dist="38100" dir="2700000" algn="tl">
              <a:srgbClr val="010199"/>
            </a:outerShdw>
          </a:effectLst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75000"/>
        <a:buFont typeface="Wingdings" panose="05000000000000000000" pitchFamily="2" charset="2"/>
        <a:buChar char="l"/>
        <a:defRPr sz="2000" kern="1200">
          <a:solidFill>
            <a:schemeClr val="tx1"/>
          </a:solidFill>
          <a:effectLst>
            <a:outerShdw blurRad="38100" dist="38100" dir="2700000" algn="tl">
              <a:srgbClr val="010199"/>
            </a:outerShdw>
          </a:effectLst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75000"/>
        <a:buFont typeface="Wingdings" panose="05000000000000000000" pitchFamily="2" charset="2"/>
        <a:buChar char="l"/>
        <a:defRPr sz="2000" kern="1200">
          <a:solidFill>
            <a:schemeClr val="tx1"/>
          </a:solidFill>
          <a:effectLst>
            <a:outerShdw blurRad="38100" dist="38100" dir="2700000" algn="tl">
              <a:srgbClr val="010199"/>
            </a:outerShdw>
          </a:effectLst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 sz="quarter"/>
          </p:nvPr>
        </p:nvSpPr>
        <p:spPr>
          <a:xfrm>
            <a:off x="441158" y="367190"/>
            <a:ext cx="8458200" cy="2362200"/>
          </a:xfrm>
        </p:spPr>
        <p:txBody>
          <a:bodyPr/>
          <a:lstStyle/>
          <a:p>
            <a:pPr eaLnBrk="1" hangingPunct="1">
              <a:defRPr/>
            </a:pPr>
            <a:r>
              <a:rPr lang="en-US" altLang="en-US" sz="7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Bioelectricity and </a:t>
            </a:r>
            <a:r>
              <a:rPr lang="en-US" altLang="en-US" sz="7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Cardiac Function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2514600" y="6096000"/>
            <a:ext cx="6400800" cy="609600"/>
          </a:xfrm>
        </p:spPr>
        <p:txBody>
          <a:bodyPr/>
          <a:lstStyle/>
          <a:p>
            <a:pPr eaLnBrk="1" hangingPunct="1">
              <a:defRPr/>
            </a:pPr>
            <a:r>
              <a:rPr lang="en-US" altLang="en-US" sz="2800" dirty="0" smtClean="0">
                <a:latin typeface="Segoe Print" panose="02000600000000000000" pitchFamily="2" charset="0"/>
              </a:rPr>
              <a:t>The Strongest Pump of All</a:t>
            </a:r>
            <a:endParaRPr lang="en-US" altLang="en-US" sz="2800" dirty="0" smtClean="0">
              <a:latin typeface="Segoe Print" panose="02000600000000000000" pitchFamily="2" charset="0"/>
            </a:endParaRPr>
          </a:p>
        </p:txBody>
      </p:sp>
      <p:pic>
        <p:nvPicPr>
          <p:cNvPr id="5" name="Picture 4" descr="heart-tour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14700" y="2743200"/>
            <a:ext cx="4800600" cy="3200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28600"/>
            <a:ext cx="8229600" cy="1139825"/>
          </a:xfrm>
        </p:spPr>
        <p:txBody>
          <a:bodyPr/>
          <a:lstStyle/>
          <a:p>
            <a:pPr eaLnBrk="1" hangingPunct="1">
              <a:defRPr/>
            </a:pPr>
            <a:r>
              <a:rPr lang="en-US" altLang="en-US" dirty="0" smtClean="0"/>
              <a:t>What makes your heart pump?</a:t>
            </a:r>
          </a:p>
        </p:txBody>
      </p:sp>
      <p:sp>
        <p:nvSpPr>
          <p:cNvPr id="20483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600200"/>
            <a:ext cx="8229600" cy="4530725"/>
          </a:xfrm>
        </p:spPr>
        <p:txBody>
          <a:bodyPr/>
          <a:lstStyle/>
          <a:p>
            <a:pPr eaLnBrk="1" hangingPunct="1">
              <a:defRPr/>
            </a:pPr>
            <a:r>
              <a:rPr lang="en-US" altLang="en-US" dirty="0" smtClean="0"/>
              <a:t>Your heart works off an electrical current</a:t>
            </a:r>
          </a:p>
          <a:p>
            <a:pPr eaLnBrk="1" hangingPunct="1">
              <a:defRPr/>
            </a:pPr>
            <a:r>
              <a:rPr lang="en-US" altLang="en-US" dirty="0" smtClean="0"/>
              <a:t>This </a:t>
            </a:r>
            <a:r>
              <a:rPr lang="en-US" altLang="en-US" dirty="0" smtClean="0"/>
              <a:t>current is produced by your body</a:t>
            </a:r>
          </a:p>
          <a:p>
            <a:pPr eaLnBrk="1" hangingPunct="1">
              <a:defRPr/>
            </a:pPr>
            <a:r>
              <a:rPr lang="en-US" altLang="en-US" dirty="0" smtClean="0"/>
              <a:t>…</a:t>
            </a:r>
            <a:r>
              <a:rPr lang="en-US" altLang="en-US" dirty="0" smtClean="0"/>
              <a:t>somewhat like </a:t>
            </a:r>
            <a:r>
              <a:rPr lang="en-US" altLang="en-US" dirty="0" smtClean="0"/>
              <a:t/>
            </a:r>
            <a:br>
              <a:rPr lang="en-US" altLang="en-US" dirty="0" smtClean="0"/>
            </a:br>
            <a:r>
              <a:rPr lang="en-US" altLang="en-US" dirty="0" smtClean="0"/>
              <a:t>a </a:t>
            </a:r>
            <a:r>
              <a:rPr lang="en-US" altLang="en-US" dirty="0" smtClean="0"/>
              <a:t>water pump </a:t>
            </a:r>
            <a:r>
              <a:rPr lang="en-US" altLang="en-US" dirty="0" smtClean="0"/>
              <a:t/>
            </a:r>
            <a:br>
              <a:rPr lang="en-US" altLang="en-US" dirty="0" smtClean="0"/>
            </a:br>
            <a:r>
              <a:rPr lang="en-US" altLang="en-US" dirty="0" smtClean="0"/>
              <a:t>that </a:t>
            </a:r>
            <a:r>
              <a:rPr lang="en-US" altLang="en-US" dirty="0" smtClean="0"/>
              <a:t>is powered </a:t>
            </a:r>
            <a:r>
              <a:rPr lang="en-US" altLang="en-US" dirty="0" smtClean="0"/>
              <a:t/>
            </a:r>
            <a:br>
              <a:rPr lang="en-US" altLang="en-US" dirty="0" smtClean="0"/>
            </a:br>
            <a:r>
              <a:rPr lang="en-US" altLang="en-US" dirty="0" smtClean="0"/>
              <a:t>by </a:t>
            </a:r>
            <a:r>
              <a:rPr lang="en-US" altLang="en-US" dirty="0" smtClean="0"/>
              <a:t>electricity</a:t>
            </a:r>
          </a:p>
        </p:txBody>
      </p:sp>
      <p:pic>
        <p:nvPicPr>
          <p:cNvPr id="4" name="Picture 3" descr="heart-tour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543" r="6261"/>
          <a:stretch/>
        </p:blipFill>
        <p:spPr bwMode="auto">
          <a:xfrm>
            <a:off x="4191000" y="3048000"/>
            <a:ext cx="4038600" cy="34876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71438"/>
            <a:ext cx="8229600" cy="1139825"/>
          </a:xfrm>
        </p:spPr>
        <p:txBody>
          <a:bodyPr/>
          <a:lstStyle/>
          <a:p>
            <a:pPr eaLnBrk="1" hangingPunct="1">
              <a:defRPr/>
            </a:pPr>
            <a:r>
              <a:rPr lang="en-US" altLang="en-US" dirty="0" smtClean="0"/>
              <a:t>Diffusion</a:t>
            </a:r>
          </a:p>
        </p:txBody>
      </p:sp>
      <p:sp>
        <p:nvSpPr>
          <p:cNvPr id="21507" name="Rectangle 3"/>
          <p:cNvSpPr>
            <a:spLocks noGrp="1" noChangeArrowheads="1"/>
          </p:cNvSpPr>
          <p:nvPr>
            <p:ph idx="1"/>
          </p:nvPr>
        </p:nvSpPr>
        <p:spPr>
          <a:xfrm>
            <a:off x="152400" y="1676400"/>
            <a:ext cx="4953000" cy="4876800"/>
          </a:xfrm>
        </p:spPr>
        <p:txBody>
          <a:bodyPr/>
          <a:lstStyle/>
          <a:p>
            <a:pPr eaLnBrk="1" hangingPunct="1">
              <a:defRPr/>
            </a:pPr>
            <a:r>
              <a:rPr lang="en-US" altLang="en-US" dirty="0" smtClean="0"/>
              <a:t>Potassium and</a:t>
            </a:r>
          </a:p>
          <a:p>
            <a:pPr eaLnBrk="1" hangingPunct="1">
              <a:buFont typeface="Wingdings" panose="05000000000000000000" pitchFamily="2" charset="2"/>
              <a:buNone/>
              <a:defRPr/>
            </a:pPr>
            <a:r>
              <a:rPr lang="en-US" altLang="en-US" dirty="0" smtClean="0"/>
              <a:t>	 sodium ions</a:t>
            </a:r>
          </a:p>
          <a:p>
            <a:pPr eaLnBrk="1" hangingPunct="1">
              <a:defRPr/>
            </a:pPr>
            <a:endParaRPr lang="en-US" altLang="en-US" dirty="0" smtClean="0"/>
          </a:p>
          <a:p>
            <a:pPr eaLnBrk="1" hangingPunct="1">
              <a:defRPr/>
            </a:pPr>
            <a:r>
              <a:rPr lang="en-US" altLang="en-US" dirty="0" smtClean="0"/>
              <a:t>Each has a +1 charge</a:t>
            </a:r>
          </a:p>
          <a:p>
            <a:pPr eaLnBrk="1" hangingPunct="1">
              <a:defRPr/>
            </a:pPr>
            <a:endParaRPr lang="en-US" altLang="en-US" dirty="0" smtClean="0"/>
          </a:p>
          <a:p>
            <a:pPr eaLnBrk="1" hangingPunct="1">
              <a:defRPr/>
            </a:pPr>
            <a:r>
              <a:rPr lang="en-US" altLang="en-US" dirty="0" smtClean="0"/>
              <a:t>They move across the cell’s membrane through diffusion</a:t>
            </a:r>
          </a:p>
        </p:txBody>
      </p:sp>
      <p:pic>
        <p:nvPicPr>
          <p:cNvPr id="15364" name="Picture 4" descr="diffusio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6800" y="1447800"/>
            <a:ext cx="3810000" cy="2500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65" name="Picture 5" descr="008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496" b="10063"/>
          <a:stretch>
            <a:fillRect/>
          </a:stretch>
        </p:blipFill>
        <p:spPr bwMode="auto">
          <a:xfrm>
            <a:off x="4876800" y="4419600"/>
            <a:ext cx="4038600" cy="213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52400"/>
            <a:ext cx="8229600" cy="1139825"/>
          </a:xfrm>
        </p:spPr>
        <p:txBody>
          <a:bodyPr/>
          <a:lstStyle/>
          <a:p>
            <a:pPr eaLnBrk="1" hangingPunct="1">
              <a:defRPr/>
            </a:pPr>
            <a:r>
              <a:rPr lang="en-US" altLang="en-US" dirty="0" smtClean="0"/>
              <a:t>Generating Action Potentials</a:t>
            </a:r>
          </a:p>
        </p:txBody>
      </p:sp>
      <p:sp>
        <p:nvSpPr>
          <p:cNvPr id="22531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905000"/>
            <a:ext cx="8229600" cy="4724400"/>
          </a:xfrm>
        </p:spPr>
        <p:txBody>
          <a:bodyPr/>
          <a:lstStyle/>
          <a:p>
            <a:pPr eaLnBrk="1" hangingPunct="1">
              <a:lnSpc>
                <a:spcPct val="90000"/>
              </a:lnSpc>
              <a:defRPr/>
            </a:pPr>
            <a:r>
              <a:rPr lang="en-US" altLang="en-US" dirty="0" smtClean="0"/>
              <a:t>The diffusion of the Na+ and K+ ions generates an electrical current</a:t>
            </a:r>
          </a:p>
          <a:p>
            <a:pPr eaLnBrk="1" hangingPunct="1">
              <a:lnSpc>
                <a:spcPct val="90000"/>
              </a:lnSpc>
              <a:defRPr/>
            </a:pPr>
            <a:endParaRPr lang="en-US" altLang="en-US" dirty="0" smtClean="0"/>
          </a:p>
          <a:p>
            <a:pPr eaLnBrk="1" hangingPunct="1">
              <a:lnSpc>
                <a:spcPct val="90000"/>
              </a:lnSpc>
              <a:defRPr/>
            </a:pPr>
            <a:r>
              <a:rPr lang="en-US" altLang="en-US" dirty="0" smtClean="0"/>
              <a:t>These are the same ions, or electrolytes, in Gatorade</a:t>
            </a:r>
          </a:p>
          <a:p>
            <a:pPr eaLnBrk="1" hangingPunct="1">
              <a:lnSpc>
                <a:spcPct val="90000"/>
              </a:lnSpc>
              <a:defRPr/>
            </a:pPr>
            <a:endParaRPr lang="en-US" altLang="en-US" dirty="0" smtClean="0"/>
          </a:p>
          <a:p>
            <a:pPr eaLnBrk="1" hangingPunct="1">
              <a:lnSpc>
                <a:spcPct val="90000"/>
              </a:lnSpc>
              <a:defRPr/>
            </a:pPr>
            <a:r>
              <a:rPr lang="en-US" altLang="en-US" dirty="0" smtClean="0"/>
              <a:t>This is the science behind why Gatorade can be helpful for high-performance athletes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>
          <a:xfrm>
            <a:off x="533400" y="152400"/>
            <a:ext cx="8229600" cy="1139825"/>
          </a:xfrm>
        </p:spPr>
        <p:txBody>
          <a:bodyPr/>
          <a:lstStyle/>
          <a:p>
            <a:pPr eaLnBrk="1" hangingPunct="1">
              <a:defRPr/>
            </a:pPr>
            <a:r>
              <a:rPr lang="en-US" altLang="en-US" dirty="0" smtClean="0"/>
              <a:t>What do action potentials do?</a:t>
            </a:r>
          </a:p>
        </p:txBody>
      </p:sp>
      <p:sp>
        <p:nvSpPr>
          <p:cNvPr id="23555" name="Rectangle 3"/>
          <p:cNvSpPr>
            <a:spLocks noGrp="1" noChangeArrowheads="1"/>
          </p:cNvSpPr>
          <p:nvPr>
            <p:ph idx="1"/>
          </p:nvPr>
        </p:nvSpPr>
        <p:spPr>
          <a:xfrm>
            <a:off x="304800" y="1981200"/>
            <a:ext cx="8534400" cy="4648200"/>
          </a:xfrm>
        </p:spPr>
        <p:txBody>
          <a:bodyPr/>
          <a:lstStyle/>
          <a:p>
            <a:pPr eaLnBrk="1" hangingPunct="1">
              <a:lnSpc>
                <a:spcPct val="90000"/>
              </a:lnSpc>
              <a:defRPr/>
            </a:pPr>
            <a:r>
              <a:rPr lang="en-US" altLang="en-US" dirty="0" smtClean="0"/>
              <a:t>Give your body the ability to send messages</a:t>
            </a:r>
          </a:p>
          <a:p>
            <a:pPr eaLnBrk="1" hangingPunct="1">
              <a:lnSpc>
                <a:spcPct val="90000"/>
              </a:lnSpc>
              <a:defRPr/>
            </a:pPr>
            <a:endParaRPr lang="en-US" altLang="en-US" dirty="0" smtClean="0"/>
          </a:p>
          <a:p>
            <a:pPr eaLnBrk="1" hangingPunct="1">
              <a:lnSpc>
                <a:spcPct val="90000"/>
              </a:lnSpc>
              <a:defRPr/>
            </a:pPr>
            <a:r>
              <a:rPr lang="en-US" altLang="en-US" dirty="0" smtClean="0"/>
              <a:t>These electrical messages are sent throughout the body to tell muscles to contract and relax</a:t>
            </a:r>
          </a:p>
          <a:p>
            <a:pPr eaLnBrk="1" hangingPunct="1">
              <a:lnSpc>
                <a:spcPct val="90000"/>
              </a:lnSpc>
              <a:defRPr/>
            </a:pPr>
            <a:endParaRPr lang="en-US" altLang="en-US" dirty="0" smtClean="0"/>
          </a:p>
          <a:p>
            <a:pPr eaLnBrk="1" hangingPunct="1">
              <a:lnSpc>
                <a:spcPct val="90000"/>
              </a:lnSpc>
              <a:defRPr/>
            </a:pPr>
            <a:r>
              <a:rPr lang="en-US" altLang="en-US" dirty="0" smtClean="0"/>
              <a:t>Without the varying concentrations of the ions, your cells could not send these messages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76200"/>
            <a:ext cx="8229600" cy="1139825"/>
          </a:xfrm>
        </p:spPr>
        <p:txBody>
          <a:bodyPr/>
          <a:lstStyle/>
          <a:p>
            <a:pPr eaLnBrk="1" hangingPunct="1">
              <a:defRPr/>
            </a:pPr>
            <a:r>
              <a:rPr lang="en-US" altLang="en-US" dirty="0" smtClean="0"/>
              <a:t>Action Potentials in </a:t>
            </a:r>
            <a:r>
              <a:rPr lang="en-US" altLang="en-US" dirty="0" smtClean="0"/>
              <a:t>the Heart</a:t>
            </a:r>
            <a:endParaRPr lang="en-US" altLang="en-US" dirty="0" smtClean="0"/>
          </a:p>
        </p:txBody>
      </p:sp>
      <p:sp>
        <p:nvSpPr>
          <p:cNvPr id="24579" name="Rectangle 3"/>
          <p:cNvSpPr>
            <a:spLocks noGrp="1" noChangeArrowheads="1"/>
          </p:cNvSpPr>
          <p:nvPr>
            <p:ph idx="1"/>
          </p:nvPr>
        </p:nvSpPr>
        <p:spPr>
          <a:xfrm>
            <a:off x="571500" y="4495800"/>
            <a:ext cx="8001000" cy="2286000"/>
          </a:xfrm>
        </p:spPr>
        <p:txBody>
          <a:bodyPr/>
          <a:lstStyle/>
          <a:p>
            <a:pPr eaLnBrk="1" hangingPunct="1">
              <a:lnSpc>
                <a:spcPct val="90000"/>
              </a:lnSpc>
              <a:defRPr/>
            </a:pPr>
            <a:r>
              <a:rPr lang="en-US" altLang="en-US" sz="2800" dirty="0" smtClean="0"/>
              <a:t>Millions of cells in your heart do this at once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en-US" altLang="en-US" sz="2800" dirty="0" smtClean="0"/>
              <a:t>Creates </a:t>
            </a:r>
            <a:r>
              <a:rPr lang="en-US" altLang="en-US" sz="2800" dirty="0" smtClean="0"/>
              <a:t>a current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en-US" altLang="en-US" sz="2800" dirty="0" smtClean="0"/>
              <a:t>Occurs </a:t>
            </a:r>
            <a:r>
              <a:rPr lang="en-US" altLang="en-US" sz="2800" dirty="0" smtClean="0"/>
              <a:t>first in SA node of the heart, at the top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en-US" altLang="en-US" sz="2800" dirty="0" smtClean="0"/>
              <a:t>Goes </a:t>
            </a:r>
            <a:r>
              <a:rPr lang="en-US" altLang="en-US" sz="2800" dirty="0" smtClean="0"/>
              <a:t>to the bottom of your heart to pump blood to your body</a:t>
            </a:r>
          </a:p>
        </p:txBody>
      </p:sp>
      <p:pic>
        <p:nvPicPr>
          <p:cNvPr id="4" name="Picture 4" descr="Electrocardiography Part I: Cardiac Electrophysiology &amp; The Electrocardiogram The Cardiac Conduction System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4499"/>
          <a:stretch>
            <a:fillRect/>
          </a:stretch>
        </p:blipFill>
        <p:spPr bwMode="auto">
          <a:xfrm>
            <a:off x="955675" y="1259910"/>
            <a:ext cx="7232650" cy="30072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t>RECAP: </a:t>
            </a:r>
            <a:r>
              <a:rPr lang="en-US" altLang="en-US" dirty="0" smtClean="0"/>
              <a:t>How </a:t>
            </a:r>
            <a:r>
              <a:rPr lang="en-US" altLang="en-US" dirty="0"/>
              <a:t>the heart pumps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524000"/>
            <a:ext cx="8382000" cy="5105400"/>
          </a:xfrm>
        </p:spPr>
        <p:txBody>
          <a:bodyPr/>
          <a:lstStyle/>
          <a:p>
            <a:pPr marL="0" indent="0">
              <a:spcBef>
                <a:spcPts val="0"/>
              </a:spcBef>
              <a:spcAft>
                <a:spcPts val="1200"/>
              </a:spcAft>
              <a:buNone/>
            </a:pPr>
            <a:r>
              <a:rPr lang="en-US" altLang="en-US" dirty="0"/>
              <a:t>Electrical signals called </a:t>
            </a:r>
            <a:r>
              <a:rPr lang="en-US" altLang="en-US" dirty="0">
                <a:solidFill>
                  <a:srgbClr val="FFFF00"/>
                </a:solidFill>
              </a:rPr>
              <a:t>action potentials </a:t>
            </a:r>
            <a:r>
              <a:rPr lang="en-US" altLang="en-US" dirty="0"/>
              <a:t>are created from the change in concentration of </a:t>
            </a:r>
            <a:r>
              <a:rPr lang="en-US" altLang="en-US" dirty="0" smtClean="0"/>
              <a:t>sodium </a:t>
            </a:r>
            <a:r>
              <a:rPr lang="en-US" altLang="en-US" dirty="0"/>
              <a:t>and p</a:t>
            </a:r>
            <a:r>
              <a:rPr lang="en-US" altLang="en-US" dirty="0" smtClean="0"/>
              <a:t>otassium </a:t>
            </a:r>
            <a:r>
              <a:rPr lang="en-US" altLang="en-US" dirty="0"/>
              <a:t>ions</a:t>
            </a:r>
          </a:p>
          <a:p>
            <a:r>
              <a:rPr lang="en-US" altLang="en-US" sz="2800" dirty="0" smtClean="0"/>
              <a:t>The </a:t>
            </a:r>
            <a:r>
              <a:rPr lang="en-US" altLang="en-US" sz="2800" dirty="0"/>
              <a:t>signals tell the muscles </a:t>
            </a:r>
            <a:r>
              <a:rPr lang="en-US" altLang="en-US" sz="2800" dirty="0" smtClean="0"/>
              <a:t/>
            </a:r>
            <a:br>
              <a:rPr lang="en-US" altLang="en-US" sz="2800" dirty="0" smtClean="0"/>
            </a:br>
            <a:r>
              <a:rPr lang="en-US" altLang="en-US" sz="2800" dirty="0" smtClean="0"/>
              <a:t>to </a:t>
            </a:r>
            <a:r>
              <a:rPr lang="en-US" altLang="en-US" sz="2800" dirty="0"/>
              <a:t>contract</a:t>
            </a:r>
          </a:p>
          <a:p>
            <a:r>
              <a:rPr lang="en-US" altLang="en-US" sz="2800" dirty="0"/>
              <a:t>They start at the top of the </a:t>
            </a:r>
            <a:r>
              <a:rPr lang="en-US" altLang="en-US" sz="2800" dirty="0" smtClean="0"/>
              <a:t/>
            </a:r>
            <a:br>
              <a:rPr lang="en-US" altLang="en-US" sz="2800" dirty="0" smtClean="0"/>
            </a:br>
            <a:r>
              <a:rPr lang="en-US" altLang="en-US" sz="2800" dirty="0" smtClean="0"/>
              <a:t>heart and </a:t>
            </a:r>
            <a:r>
              <a:rPr lang="en-US" altLang="en-US" sz="2800" dirty="0"/>
              <a:t>push the blood to </a:t>
            </a:r>
            <a:r>
              <a:rPr lang="en-US" altLang="en-US" sz="2800" dirty="0" smtClean="0"/>
              <a:t/>
            </a:r>
            <a:br>
              <a:rPr lang="en-US" altLang="en-US" sz="2800" dirty="0" smtClean="0"/>
            </a:br>
            <a:r>
              <a:rPr lang="en-US" altLang="en-US" sz="2800" dirty="0" smtClean="0"/>
              <a:t>the </a:t>
            </a:r>
            <a:r>
              <a:rPr lang="en-US" altLang="en-US" sz="2800" dirty="0"/>
              <a:t>bottom of the heart</a:t>
            </a:r>
          </a:p>
          <a:p>
            <a:r>
              <a:rPr lang="en-US" altLang="en-US" sz="2800" dirty="0"/>
              <a:t>Then </a:t>
            </a:r>
            <a:r>
              <a:rPr lang="en-US" altLang="en-US" sz="2800" dirty="0" smtClean="0"/>
              <a:t>they continue </a:t>
            </a:r>
            <a:r>
              <a:rPr lang="en-US" altLang="en-US" sz="2800" dirty="0"/>
              <a:t>to the </a:t>
            </a:r>
            <a:r>
              <a:rPr lang="en-US" altLang="en-US" sz="2800" dirty="0" smtClean="0"/>
              <a:t/>
            </a:r>
            <a:br>
              <a:rPr lang="en-US" altLang="en-US" sz="2800" dirty="0" smtClean="0"/>
            </a:br>
            <a:r>
              <a:rPr lang="en-US" altLang="en-US" sz="2800" dirty="0" smtClean="0"/>
              <a:t>bottom </a:t>
            </a:r>
            <a:r>
              <a:rPr lang="en-US" altLang="en-US" sz="2800" dirty="0"/>
              <a:t>of the heart to push the blood to the body</a:t>
            </a:r>
          </a:p>
        </p:txBody>
      </p:sp>
      <p:pic>
        <p:nvPicPr>
          <p:cNvPr id="4" name="Picture 5" descr="Human Heart Clipart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3600" y="2769042"/>
            <a:ext cx="2438400" cy="30221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025090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457200" y="152400"/>
            <a:ext cx="8229600" cy="1554162"/>
          </a:xfrm>
        </p:spPr>
        <p:txBody>
          <a:bodyPr/>
          <a:lstStyle/>
          <a:p>
            <a:r>
              <a:rPr lang="en-US" altLang="en-US" dirty="0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t>DEMO: </a:t>
            </a:r>
            <a:r>
              <a:rPr lang="en-US" altLang="en-US" dirty="0" smtClean="0"/>
              <a:t>Water </a:t>
            </a:r>
            <a:r>
              <a:rPr lang="en-US" altLang="en-US" dirty="0"/>
              <a:t>balloons… </a:t>
            </a:r>
            <a:r>
              <a:rPr lang="en-US" altLang="en-US" dirty="0" smtClean="0"/>
              <a:t/>
            </a:r>
            <a:br>
              <a:rPr lang="en-US" altLang="en-US" dirty="0" smtClean="0"/>
            </a:br>
            <a:r>
              <a:rPr lang="en-US" altLang="en-US" sz="3200" dirty="0" smtClean="0"/>
              <a:t>(that’s </a:t>
            </a:r>
            <a:r>
              <a:rPr lang="en-US" altLang="en-US" sz="3200" dirty="0"/>
              <a:t>right, water </a:t>
            </a:r>
            <a:r>
              <a:rPr lang="en-US" altLang="en-US" sz="3200" dirty="0" smtClean="0"/>
              <a:t>balloons!)</a:t>
            </a:r>
            <a:endParaRPr lang="en-US" altLang="en-US" sz="4000" dirty="0"/>
          </a:p>
        </p:txBody>
      </p:sp>
      <p:sp>
        <p:nvSpPr>
          <p:cNvPr id="5123" name="Rectangle 3"/>
          <p:cNvSpPr>
            <a:spLocks noGrp="1" noChangeArrowheads="1"/>
          </p:cNvSpPr>
          <p:nvPr>
            <p:ph idx="1"/>
          </p:nvPr>
        </p:nvSpPr>
        <p:spPr>
          <a:xfrm>
            <a:off x="342900" y="1828800"/>
            <a:ext cx="8572500" cy="4800600"/>
          </a:xfrm>
        </p:spPr>
        <p:txBody>
          <a:bodyPr/>
          <a:lstStyle/>
          <a:p>
            <a:pPr marL="0" indent="0">
              <a:buNone/>
            </a:pPr>
            <a:r>
              <a:rPr lang="en-US" altLang="en-US" dirty="0" smtClean="0"/>
              <a:t>Imagine a </a:t>
            </a:r>
            <a:r>
              <a:rPr lang="en-US" altLang="en-US" dirty="0"/>
              <a:t>water balloon represents your </a:t>
            </a:r>
            <a:r>
              <a:rPr lang="en-US" altLang="en-US" dirty="0" smtClean="0"/>
              <a:t>heart:</a:t>
            </a:r>
            <a:endParaRPr lang="en-US" altLang="en-US" dirty="0"/>
          </a:p>
          <a:p>
            <a:r>
              <a:rPr lang="en-US" altLang="en-US" sz="2800" dirty="0" smtClean="0"/>
              <a:t>Squeeze the top </a:t>
            </a:r>
            <a:br>
              <a:rPr lang="en-US" altLang="en-US" sz="2800" dirty="0" smtClean="0"/>
            </a:br>
            <a:r>
              <a:rPr lang="en-US" altLang="en-US" sz="2800" dirty="0" smtClean="0"/>
              <a:t>&gt; all the water goes to the bottom</a:t>
            </a:r>
          </a:p>
          <a:p>
            <a:r>
              <a:rPr lang="en-US" altLang="en-US" sz="2800" dirty="0" smtClean="0"/>
              <a:t>Squeeze the bottom </a:t>
            </a:r>
            <a:br>
              <a:rPr lang="en-US" altLang="en-US" sz="2800" dirty="0" smtClean="0"/>
            </a:br>
            <a:r>
              <a:rPr lang="en-US" altLang="en-US" sz="2800" dirty="0" smtClean="0"/>
              <a:t>&gt; all the water goes to the top</a:t>
            </a:r>
          </a:p>
          <a:p>
            <a:pPr marL="0" indent="0">
              <a:buNone/>
            </a:pPr>
            <a:endParaRPr lang="en-US" altLang="en-US" dirty="0" smtClean="0"/>
          </a:p>
          <a:p>
            <a:pPr marL="0" indent="0">
              <a:buNone/>
            </a:pPr>
            <a:r>
              <a:rPr lang="en-US" altLang="en-US" dirty="0" smtClean="0"/>
              <a:t>This is what happens with the </a:t>
            </a:r>
            <a:r>
              <a:rPr lang="en-US" altLang="en-US" dirty="0" smtClean="0">
                <a:solidFill>
                  <a:srgbClr val="FFFF00"/>
                </a:solidFill>
              </a:rPr>
              <a:t>electrical currents </a:t>
            </a:r>
            <a:r>
              <a:rPr lang="en-US" altLang="en-US" dirty="0" smtClean="0"/>
              <a:t>in your heart; they </a:t>
            </a:r>
            <a:r>
              <a:rPr lang="en-US" altLang="en-US" dirty="0" smtClean="0">
                <a:solidFill>
                  <a:srgbClr val="FFFF00"/>
                </a:solidFill>
              </a:rPr>
              <a:t>tell the muscles to squeeze</a:t>
            </a:r>
            <a:r>
              <a:rPr lang="en-US" altLang="en-US" dirty="0" smtClean="0"/>
              <a:t>, and that’s how the blood moves.</a:t>
            </a:r>
            <a:endParaRPr lang="en-US" altLang="en-US" dirty="0"/>
          </a:p>
        </p:txBody>
      </p:sp>
      <p:pic>
        <p:nvPicPr>
          <p:cNvPr id="5125" name="Picture 5" descr="Water Balloon, Water Bomb, Shot, Too Early, Needle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966" t="5763" r="44201" b="20805"/>
          <a:stretch/>
        </p:blipFill>
        <p:spPr bwMode="auto">
          <a:xfrm>
            <a:off x="7086600" y="2438400"/>
            <a:ext cx="1365147" cy="2438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133528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The Electrical Wave Form </a:t>
            </a:r>
          </a:p>
        </p:txBody>
      </p:sp>
      <p:pic>
        <p:nvPicPr>
          <p:cNvPr id="6147" name="Picture 3" descr="untitled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6465"/>
          <a:stretch>
            <a:fillRect/>
          </a:stretch>
        </p:blipFill>
        <p:spPr bwMode="auto">
          <a:xfrm>
            <a:off x="381000" y="1684338"/>
            <a:ext cx="8382000" cy="4487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998756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 smtClean="0"/>
              <a:t>Class Discussion Question</a:t>
            </a:r>
            <a:endParaRPr lang="en-US" altLang="en-US" dirty="0"/>
          </a:p>
        </p:txBody>
      </p:sp>
      <p:sp>
        <p:nvSpPr>
          <p:cNvPr id="7171" name="Rectangle 3"/>
          <p:cNvSpPr>
            <a:spLocks noGrp="1" noChangeArrowheads="1"/>
          </p:cNvSpPr>
          <p:nvPr>
            <p:ph idx="1"/>
          </p:nvPr>
        </p:nvSpPr>
        <p:spPr>
          <a:xfrm>
            <a:off x="228600" y="1403350"/>
            <a:ext cx="4495800" cy="5226050"/>
          </a:xfrm>
        </p:spPr>
        <p:txBody>
          <a:bodyPr/>
          <a:lstStyle/>
          <a:p>
            <a:pPr>
              <a:buFont typeface="Wingdings" panose="05000000000000000000" pitchFamily="2" charset="2"/>
              <a:buNone/>
            </a:pPr>
            <a:r>
              <a:rPr lang="en-US" altLang="en-US" dirty="0" smtClean="0">
                <a:solidFill>
                  <a:srgbClr val="FFFF00"/>
                </a:solidFill>
              </a:rPr>
              <a:t>Problem: </a:t>
            </a:r>
            <a:r>
              <a:rPr lang="en-US" altLang="en-US" dirty="0" smtClean="0"/>
              <a:t>A person does not produce </a:t>
            </a:r>
            <a:r>
              <a:rPr lang="en-US" altLang="en-US" dirty="0"/>
              <a:t>enough electrical current to make </a:t>
            </a:r>
            <a:r>
              <a:rPr lang="en-US" altLang="en-US" dirty="0" smtClean="0"/>
              <a:t>his/her heart </a:t>
            </a:r>
            <a:r>
              <a:rPr lang="en-US" altLang="en-US" dirty="0"/>
              <a:t>pump </a:t>
            </a:r>
            <a:r>
              <a:rPr lang="en-US" altLang="en-US" dirty="0" smtClean="0"/>
              <a:t>correctly.</a:t>
            </a:r>
            <a:endParaRPr lang="en-US" altLang="en-US" dirty="0"/>
          </a:p>
          <a:p>
            <a:pPr>
              <a:buFont typeface="Wingdings" panose="05000000000000000000" pitchFamily="2" charset="2"/>
              <a:buNone/>
            </a:pPr>
            <a:endParaRPr lang="en-US" altLang="en-US" sz="2000" dirty="0"/>
          </a:p>
          <a:p>
            <a:pPr>
              <a:buFont typeface="Wingdings" panose="05000000000000000000" pitchFamily="2" charset="2"/>
              <a:buNone/>
            </a:pPr>
            <a:r>
              <a:rPr lang="en-US" altLang="en-US" dirty="0" smtClean="0">
                <a:solidFill>
                  <a:srgbClr val="FFFF00"/>
                </a:solidFill>
              </a:rPr>
              <a:t>Challenge Question: </a:t>
            </a:r>
            <a:r>
              <a:rPr lang="en-US" altLang="en-US" dirty="0" smtClean="0"/>
              <a:t>How </a:t>
            </a:r>
            <a:r>
              <a:rPr lang="en-US" altLang="en-US" dirty="0"/>
              <a:t>could you, as engineers, solve this problem?</a:t>
            </a:r>
          </a:p>
        </p:txBody>
      </p:sp>
      <p:pic>
        <p:nvPicPr>
          <p:cNvPr id="34818" name="Picture 2" descr="Body, Upper Body, Hand, T Shirt, Keep, Heart, Bless You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24950" y="1594071"/>
            <a:ext cx="3761299" cy="48446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113921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 smtClean="0"/>
              <a:t>Engineering Design Solutions?</a:t>
            </a:r>
            <a:endParaRPr lang="en-US" altLang="en-US" dirty="0"/>
          </a:p>
        </p:txBody>
      </p:sp>
      <p:sp>
        <p:nvSpPr>
          <p:cNvPr id="8195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600200"/>
            <a:ext cx="8229600" cy="4953000"/>
          </a:xfrm>
        </p:spPr>
        <p:txBody>
          <a:bodyPr/>
          <a:lstStyle/>
          <a:p>
            <a:r>
              <a:rPr lang="en-US" altLang="en-US" dirty="0"/>
              <a:t>Current technologies include </a:t>
            </a:r>
            <a:r>
              <a:rPr lang="en-US" altLang="en-US" dirty="0" smtClean="0">
                <a:solidFill>
                  <a:srgbClr val="FFFF00"/>
                </a:solidFill>
              </a:rPr>
              <a:t>pacemakers</a:t>
            </a:r>
            <a:endParaRPr lang="en-US" altLang="en-US" dirty="0">
              <a:solidFill>
                <a:srgbClr val="FFFF00"/>
              </a:solidFill>
            </a:endParaRPr>
          </a:p>
          <a:p>
            <a:pPr lvl="1"/>
            <a:r>
              <a:rPr lang="en-US" altLang="en-US" dirty="0" smtClean="0"/>
              <a:t>A surgically </a:t>
            </a:r>
            <a:r>
              <a:rPr lang="en-US" altLang="en-US" dirty="0"/>
              <a:t>inserted </a:t>
            </a:r>
            <a:r>
              <a:rPr lang="en-US" altLang="en-US" dirty="0" smtClean="0"/>
              <a:t>device</a:t>
            </a:r>
            <a:br>
              <a:rPr lang="en-US" altLang="en-US" dirty="0" smtClean="0"/>
            </a:br>
            <a:r>
              <a:rPr lang="en-US" altLang="en-US" dirty="0" smtClean="0"/>
              <a:t>that shocks the heart to </a:t>
            </a:r>
            <a:br>
              <a:rPr lang="en-US" altLang="en-US" dirty="0" smtClean="0"/>
            </a:br>
            <a:r>
              <a:rPr lang="en-US" altLang="en-US" dirty="0" smtClean="0"/>
              <a:t>make sure it beats correctly</a:t>
            </a:r>
            <a:endParaRPr lang="en-US" altLang="en-US" dirty="0"/>
          </a:p>
          <a:p>
            <a:endParaRPr lang="en-US" altLang="en-US" sz="1800" dirty="0" smtClean="0"/>
          </a:p>
          <a:p>
            <a:r>
              <a:rPr lang="en-US" altLang="en-US" i="1" dirty="0" smtClean="0"/>
              <a:t>What are your ideas?</a:t>
            </a:r>
          </a:p>
          <a:p>
            <a:pPr>
              <a:buFont typeface="Wingdings" panose="05000000000000000000" pitchFamily="2" charset="2"/>
              <a:buNone/>
            </a:pPr>
            <a:endParaRPr lang="en-US" altLang="en-US" dirty="0"/>
          </a:p>
          <a:p>
            <a:pPr marL="0" indent="0" algn="ctr">
              <a:buNone/>
            </a:pPr>
            <a:r>
              <a:rPr lang="en-US" altLang="en-US" dirty="0">
                <a:solidFill>
                  <a:schemeClr val="accent6">
                    <a:lumMod val="40000"/>
                    <a:lumOff val="60000"/>
                  </a:schemeClr>
                </a:solidFill>
              </a:rPr>
              <a:t>Engineers need to think outside the </a:t>
            </a:r>
            <a:r>
              <a:rPr lang="en-US" altLang="en-US" dirty="0" smtClean="0">
                <a:solidFill>
                  <a:schemeClr val="accent6">
                    <a:lumMod val="40000"/>
                    <a:lumOff val="60000"/>
                  </a:schemeClr>
                </a:solidFill>
              </a:rPr>
              <a:t>box</a:t>
            </a:r>
            <a:br>
              <a:rPr lang="en-US" altLang="en-US" dirty="0" smtClean="0">
                <a:solidFill>
                  <a:schemeClr val="accent6">
                    <a:lumMod val="40000"/>
                    <a:lumOff val="60000"/>
                  </a:schemeClr>
                </a:solidFill>
              </a:rPr>
            </a:br>
            <a:r>
              <a:rPr lang="en-US" altLang="en-US" dirty="0" smtClean="0">
                <a:solidFill>
                  <a:schemeClr val="accent6">
                    <a:lumMod val="40000"/>
                    <a:lumOff val="60000"/>
                  </a:schemeClr>
                </a:solidFill>
              </a:rPr>
              <a:t> </a:t>
            </a:r>
            <a:r>
              <a:rPr lang="en-US" altLang="en-US" dirty="0">
                <a:solidFill>
                  <a:schemeClr val="accent6">
                    <a:lumMod val="40000"/>
                    <a:lumOff val="60000"/>
                  </a:schemeClr>
                </a:solidFill>
              </a:rPr>
              <a:t>to find innovative solutions </a:t>
            </a:r>
            <a:r>
              <a:rPr lang="en-US" altLang="en-US" dirty="0" smtClean="0">
                <a:solidFill>
                  <a:schemeClr val="accent6">
                    <a:lumMod val="40000"/>
                    <a:lumOff val="60000"/>
                  </a:schemeClr>
                </a:solidFill>
              </a:rPr>
              <a:t/>
            </a:r>
            <a:br>
              <a:rPr lang="en-US" altLang="en-US" dirty="0" smtClean="0">
                <a:solidFill>
                  <a:schemeClr val="accent6">
                    <a:lumMod val="40000"/>
                    <a:lumOff val="60000"/>
                  </a:schemeClr>
                </a:solidFill>
              </a:rPr>
            </a:br>
            <a:r>
              <a:rPr lang="en-US" altLang="en-US" dirty="0">
                <a:solidFill>
                  <a:schemeClr val="accent6">
                    <a:lumMod val="40000"/>
                    <a:lumOff val="60000"/>
                  </a:schemeClr>
                </a:solidFill>
              </a:rPr>
              <a:t>t</a:t>
            </a:r>
            <a:r>
              <a:rPr lang="en-US" altLang="en-US" dirty="0" smtClean="0">
                <a:solidFill>
                  <a:schemeClr val="accent6">
                    <a:lumMod val="40000"/>
                    <a:lumOff val="60000"/>
                  </a:schemeClr>
                </a:solidFill>
              </a:rPr>
              <a:t>o </a:t>
            </a:r>
            <a:r>
              <a:rPr lang="en-US" altLang="en-US" dirty="0">
                <a:solidFill>
                  <a:schemeClr val="accent6">
                    <a:lumMod val="40000"/>
                    <a:lumOff val="60000"/>
                  </a:schemeClr>
                </a:solidFill>
              </a:rPr>
              <a:t>everyday </a:t>
            </a:r>
            <a:r>
              <a:rPr lang="en-US" altLang="en-US" dirty="0" smtClean="0">
                <a:solidFill>
                  <a:schemeClr val="accent6">
                    <a:lumMod val="40000"/>
                    <a:lumOff val="60000"/>
                  </a:schemeClr>
                </a:solidFill>
              </a:rPr>
              <a:t>problems!</a:t>
            </a:r>
            <a:endParaRPr lang="en-US" altLang="en-US" dirty="0">
              <a:solidFill>
                <a:schemeClr val="accent6">
                  <a:lumMod val="40000"/>
                  <a:lumOff val="60000"/>
                </a:schemeClr>
              </a:solidFill>
            </a:endParaRPr>
          </a:p>
        </p:txBody>
      </p:sp>
      <p:pic>
        <p:nvPicPr>
          <p:cNvPr id="33794" name="Picture 2" descr="Pacemaker, Medical, Implant, Heart, Rhythm, Correction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42157" y="2286000"/>
            <a:ext cx="2187443" cy="27154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993449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52400"/>
            <a:ext cx="8229600" cy="1139825"/>
          </a:xfrm>
        </p:spPr>
        <p:txBody>
          <a:bodyPr/>
          <a:lstStyle/>
          <a:p>
            <a:pPr eaLnBrk="1" hangingPunct="1">
              <a:defRPr/>
            </a:pPr>
            <a:r>
              <a:rPr lang="en-US" altLang="en-US" dirty="0" smtClean="0">
                <a:effectLst/>
              </a:rPr>
              <a:t>The Importance of Engineering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idx="1"/>
          </p:nvPr>
        </p:nvSpPr>
        <p:spPr>
          <a:xfrm>
            <a:off x="92075" y="1500187"/>
            <a:ext cx="9051925" cy="4876800"/>
          </a:xfrm>
        </p:spPr>
        <p:txBody>
          <a:bodyPr/>
          <a:lstStyle/>
          <a:p>
            <a:pPr eaLnBrk="1" hangingPunct="1">
              <a:defRPr/>
            </a:pPr>
            <a:r>
              <a:rPr lang="en-US" altLang="en-US" sz="2800" dirty="0" smtClean="0"/>
              <a:t>Examples of engineering are around you everywhere</a:t>
            </a:r>
          </a:p>
          <a:p>
            <a:pPr eaLnBrk="1" hangingPunct="1">
              <a:defRPr/>
            </a:pPr>
            <a:r>
              <a:rPr lang="en-US" altLang="en-US" sz="2800" dirty="0" smtClean="0"/>
              <a:t>Engineers follow a problem solving process that anyone can use:</a:t>
            </a:r>
            <a:r>
              <a:rPr lang="en-US" altLang="en-US" dirty="0" smtClean="0"/>
              <a:t>	</a:t>
            </a:r>
          </a:p>
          <a:p>
            <a:pPr marL="4572000" lvl="1" indent="0" eaLnBrk="1" hangingPunct="1">
              <a:spcBef>
                <a:spcPts val="600"/>
              </a:spcBef>
              <a:buFont typeface="Wingdings" panose="05000000000000000000" pitchFamily="2" charset="2"/>
              <a:buNone/>
              <a:defRPr/>
            </a:pPr>
            <a:r>
              <a:rPr lang="en-US" altLang="en-US" sz="3600" dirty="0" smtClean="0">
                <a:solidFill>
                  <a:srgbClr val="FFFF00"/>
                </a:solidFill>
              </a:rPr>
              <a:t>engineering</a:t>
            </a:r>
          </a:p>
          <a:p>
            <a:pPr marL="4572000" lvl="1" indent="0" eaLnBrk="1" hangingPunct="1">
              <a:spcBef>
                <a:spcPts val="600"/>
              </a:spcBef>
              <a:buFont typeface="Wingdings" panose="05000000000000000000" pitchFamily="2" charset="2"/>
              <a:buNone/>
              <a:defRPr/>
            </a:pPr>
            <a:r>
              <a:rPr lang="en-US" altLang="en-US" sz="3600" dirty="0" smtClean="0">
                <a:solidFill>
                  <a:srgbClr val="FFFF00"/>
                </a:solidFill>
              </a:rPr>
              <a:t>design</a:t>
            </a:r>
          </a:p>
          <a:p>
            <a:pPr marL="4572000" lvl="1" indent="0" eaLnBrk="1" hangingPunct="1">
              <a:spcBef>
                <a:spcPts val="600"/>
              </a:spcBef>
              <a:buFont typeface="Wingdings" panose="05000000000000000000" pitchFamily="2" charset="2"/>
              <a:buNone/>
              <a:defRPr/>
            </a:pPr>
            <a:r>
              <a:rPr lang="en-US" altLang="en-US" sz="3600" dirty="0" smtClean="0">
                <a:solidFill>
                  <a:srgbClr val="FFFF00"/>
                </a:solidFill>
              </a:rPr>
              <a:t>process</a:t>
            </a:r>
          </a:p>
          <a:p>
            <a:pPr eaLnBrk="1" hangingPunct="1">
              <a:defRPr/>
            </a:pPr>
            <a:endParaRPr lang="en-US" altLang="en-US" dirty="0" smtClean="0"/>
          </a:p>
          <a:p>
            <a:pPr marL="0" indent="0" algn="r" eaLnBrk="1" hangingPunct="1">
              <a:buFont typeface="Wingdings" panose="05000000000000000000" pitchFamily="2" charset="2"/>
              <a:buNone/>
              <a:defRPr/>
            </a:pPr>
            <a:r>
              <a:rPr lang="en-US" altLang="en-US" dirty="0" smtClean="0">
                <a:effectLst/>
                <a:latin typeface="Segoe Print" panose="02000600000000000000" pitchFamily="2" charset="0"/>
              </a:rPr>
              <a:t>Five main steps</a:t>
            </a:r>
            <a:r>
              <a:rPr lang="en-US" altLang="en-US" dirty="0" smtClean="0">
                <a:effectLst/>
                <a:sym typeface="Wingdings" panose="05000000000000000000" pitchFamily="2" charset="2"/>
              </a:rPr>
              <a:t></a:t>
            </a:r>
            <a:endParaRPr lang="en-US" altLang="en-US" dirty="0" smtClean="0">
              <a:effectLst/>
            </a:endParaRPr>
          </a:p>
        </p:txBody>
      </p:sp>
      <p:pic>
        <p:nvPicPr>
          <p:cNvPr id="6148" name="Picture 8" descr="Steps of the Engineering Design Process 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218"/>
          <a:stretch>
            <a:fillRect/>
          </a:stretch>
        </p:blipFill>
        <p:spPr bwMode="auto">
          <a:xfrm>
            <a:off x="1501634" y="3200400"/>
            <a:ext cx="3070366" cy="29479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0" name="Picture 2" descr="Human Heart Diagram Clipart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3600" y="609600"/>
            <a:ext cx="5715000" cy="571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868685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>
          <a:xfrm>
            <a:off x="533400" y="152400"/>
            <a:ext cx="8229600" cy="1139825"/>
          </a:xfrm>
        </p:spPr>
        <p:txBody>
          <a:bodyPr/>
          <a:lstStyle/>
          <a:p>
            <a:pPr eaLnBrk="1" hangingPunct="1">
              <a:defRPr/>
            </a:pPr>
            <a:r>
              <a:rPr lang="en-US" altLang="en-US" sz="4000" dirty="0" smtClean="0"/>
              <a:t>The Engineering Design Process</a:t>
            </a:r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288758" y="1320299"/>
            <a:ext cx="4054642" cy="5211762"/>
          </a:xfrm>
        </p:spPr>
        <p:txBody>
          <a:bodyPr/>
          <a:lstStyle/>
          <a:p>
            <a:pPr marL="0" indent="0" eaLnBrk="1" hangingPunct="1">
              <a:buFont typeface="Wingdings" panose="05000000000000000000" pitchFamily="2" charset="2"/>
              <a:buNone/>
              <a:defRPr/>
            </a:pPr>
            <a:r>
              <a:rPr lang="en-US" altLang="en-US" dirty="0" smtClean="0">
                <a:solidFill>
                  <a:srgbClr val="FFFF00"/>
                </a:solidFill>
                <a:effectLst/>
                <a:latin typeface="Segoe Print" panose="02000600000000000000" pitchFamily="2" charset="0"/>
              </a:rPr>
              <a:t>Five main steps:</a:t>
            </a:r>
          </a:p>
          <a:p>
            <a:pPr marL="0" indent="0" eaLnBrk="1" hangingPunct="1">
              <a:buFont typeface="Wingdings" panose="05000000000000000000" pitchFamily="2" charset="2"/>
              <a:buNone/>
              <a:defRPr/>
            </a:pPr>
            <a:endParaRPr lang="en-US" altLang="en-US" sz="1600" dirty="0" smtClean="0"/>
          </a:p>
          <a:p>
            <a:pPr marL="0" indent="0" algn="ctr" eaLnBrk="1" hangingPunct="1">
              <a:spcBef>
                <a:spcPts val="0"/>
              </a:spcBef>
              <a:spcAft>
                <a:spcPts val="3600"/>
              </a:spcAft>
              <a:buFont typeface="Wingdings" panose="05000000000000000000" pitchFamily="2" charset="2"/>
              <a:buNone/>
              <a:defRPr/>
            </a:pPr>
            <a:r>
              <a:rPr lang="en-US" altLang="en-US" sz="2800" dirty="0" smtClean="0"/>
              <a:t>Problem identification</a:t>
            </a:r>
          </a:p>
          <a:p>
            <a:pPr marL="0" indent="0" algn="ctr" eaLnBrk="1" hangingPunct="1">
              <a:spcBef>
                <a:spcPts val="0"/>
              </a:spcBef>
              <a:spcAft>
                <a:spcPts val="3600"/>
              </a:spcAft>
              <a:buFont typeface="Wingdings" panose="05000000000000000000" pitchFamily="2" charset="2"/>
              <a:buNone/>
              <a:defRPr/>
            </a:pPr>
            <a:r>
              <a:rPr lang="en-US" altLang="en-US" sz="2800" dirty="0" smtClean="0"/>
              <a:t>Research</a:t>
            </a:r>
          </a:p>
          <a:p>
            <a:pPr marL="0" indent="0" algn="ctr" eaLnBrk="1" hangingPunct="1">
              <a:spcBef>
                <a:spcPts val="0"/>
              </a:spcBef>
              <a:spcAft>
                <a:spcPts val="3600"/>
              </a:spcAft>
              <a:buFont typeface="Wingdings" panose="05000000000000000000" pitchFamily="2" charset="2"/>
              <a:buNone/>
              <a:defRPr/>
            </a:pPr>
            <a:r>
              <a:rPr lang="en-US" altLang="en-US" sz="2800" dirty="0" smtClean="0"/>
              <a:t>Solution design</a:t>
            </a:r>
          </a:p>
          <a:p>
            <a:pPr marL="0" indent="0" algn="ctr" eaLnBrk="1" hangingPunct="1">
              <a:spcBef>
                <a:spcPts val="0"/>
              </a:spcBef>
              <a:spcAft>
                <a:spcPts val="3600"/>
              </a:spcAft>
              <a:buFont typeface="Wingdings" panose="05000000000000000000" pitchFamily="2" charset="2"/>
              <a:buNone/>
              <a:defRPr/>
            </a:pPr>
            <a:r>
              <a:rPr lang="en-US" altLang="en-US" sz="2800" dirty="0" smtClean="0"/>
              <a:t>Implement &amp; test</a:t>
            </a:r>
            <a:endParaRPr lang="en-US" altLang="en-US" sz="2800" dirty="0" smtClean="0"/>
          </a:p>
          <a:p>
            <a:pPr marL="0" indent="0" algn="ctr" eaLnBrk="1" hangingPunct="1">
              <a:spcBef>
                <a:spcPts val="0"/>
              </a:spcBef>
              <a:spcAft>
                <a:spcPts val="3600"/>
              </a:spcAft>
              <a:buFont typeface="Wingdings" panose="05000000000000000000" pitchFamily="2" charset="2"/>
              <a:buNone/>
              <a:defRPr/>
            </a:pPr>
            <a:r>
              <a:rPr lang="en-US" altLang="en-US" sz="2800" dirty="0" smtClean="0"/>
              <a:t>Iteration &amp; improvement</a:t>
            </a:r>
          </a:p>
          <a:p>
            <a:pPr eaLnBrk="1" hangingPunct="1">
              <a:buFont typeface="Wingdings" panose="05000000000000000000" pitchFamily="2" charset="2"/>
              <a:buNone/>
              <a:defRPr/>
            </a:pPr>
            <a:endParaRPr lang="en-US" altLang="en-US" sz="2800" dirty="0" smtClean="0"/>
          </a:p>
        </p:txBody>
      </p:sp>
      <p:pic>
        <p:nvPicPr>
          <p:cNvPr id="7172" name="Picture 8" descr="Steps of the Engineering Design Process 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218"/>
          <a:stretch>
            <a:fillRect/>
          </a:stretch>
        </p:blipFill>
        <p:spPr bwMode="auto">
          <a:xfrm>
            <a:off x="4435475" y="1828800"/>
            <a:ext cx="4327525" cy="41544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7173" name="Chevron 8"/>
          <p:cNvSpPr>
            <a:spLocks noChangeArrowheads="1"/>
          </p:cNvSpPr>
          <p:nvPr/>
        </p:nvSpPr>
        <p:spPr bwMode="auto">
          <a:xfrm rot="5400000">
            <a:off x="2081212" y="2414587"/>
            <a:ext cx="381000" cy="733425"/>
          </a:xfrm>
          <a:prstGeom prst="chevron">
            <a:avLst>
              <a:gd name="adj" fmla="val 50000"/>
            </a:avLst>
          </a:prstGeom>
          <a:solidFill>
            <a:schemeClr val="accent1"/>
          </a:solidFill>
          <a:ln w="9525" algn="ctr">
            <a:noFill/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Font typeface="Wingdings" panose="05000000000000000000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7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/>
          </a:p>
        </p:txBody>
      </p:sp>
      <p:sp>
        <p:nvSpPr>
          <p:cNvPr id="7174" name="Chevron 14"/>
          <p:cNvSpPr>
            <a:spLocks noChangeArrowheads="1"/>
          </p:cNvSpPr>
          <p:nvPr/>
        </p:nvSpPr>
        <p:spPr bwMode="auto">
          <a:xfrm rot="5400000">
            <a:off x="2081212" y="5081587"/>
            <a:ext cx="381000" cy="733425"/>
          </a:xfrm>
          <a:prstGeom prst="chevron">
            <a:avLst>
              <a:gd name="adj" fmla="val 50000"/>
            </a:avLst>
          </a:prstGeom>
          <a:solidFill>
            <a:schemeClr val="accent1"/>
          </a:solidFill>
          <a:ln w="9525" algn="ctr">
            <a:noFill/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Font typeface="Wingdings" panose="05000000000000000000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7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/>
          </a:p>
        </p:txBody>
      </p:sp>
      <p:sp>
        <p:nvSpPr>
          <p:cNvPr id="7175" name="Chevron 15"/>
          <p:cNvSpPr>
            <a:spLocks noChangeArrowheads="1"/>
          </p:cNvSpPr>
          <p:nvPr/>
        </p:nvSpPr>
        <p:spPr bwMode="auto">
          <a:xfrm rot="5400000">
            <a:off x="2081212" y="4167187"/>
            <a:ext cx="381000" cy="733425"/>
          </a:xfrm>
          <a:prstGeom prst="chevron">
            <a:avLst>
              <a:gd name="adj" fmla="val 50000"/>
            </a:avLst>
          </a:prstGeom>
          <a:solidFill>
            <a:schemeClr val="accent1"/>
          </a:solidFill>
          <a:ln w="9525" algn="ctr">
            <a:noFill/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Font typeface="Wingdings" panose="05000000000000000000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7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/>
          </a:p>
        </p:txBody>
      </p:sp>
      <p:sp>
        <p:nvSpPr>
          <p:cNvPr id="7176" name="Chevron 16"/>
          <p:cNvSpPr>
            <a:spLocks noChangeArrowheads="1"/>
          </p:cNvSpPr>
          <p:nvPr/>
        </p:nvSpPr>
        <p:spPr bwMode="auto">
          <a:xfrm rot="5400000">
            <a:off x="2081212" y="3252787"/>
            <a:ext cx="381000" cy="733425"/>
          </a:xfrm>
          <a:prstGeom prst="chevron">
            <a:avLst>
              <a:gd name="adj" fmla="val 50000"/>
            </a:avLst>
          </a:prstGeom>
          <a:solidFill>
            <a:schemeClr val="accent1"/>
          </a:solidFill>
          <a:ln w="9525" algn="ctr">
            <a:noFill/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Font typeface="Wingdings" panose="05000000000000000000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7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52400"/>
            <a:ext cx="8229600" cy="1139825"/>
          </a:xfrm>
        </p:spPr>
        <p:txBody>
          <a:bodyPr/>
          <a:lstStyle/>
          <a:p>
            <a:pPr eaLnBrk="1" hangingPunct="1">
              <a:defRPr/>
            </a:pPr>
            <a:r>
              <a:rPr lang="en-US" altLang="en-US" dirty="0" smtClean="0"/>
              <a:t>So easy, anyone can do it</a:t>
            </a:r>
          </a:p>
        </p:txBody>
      </p:sp>
      <p:sp>
        <p:nvSpPr>
          <p:cNvPr id="14339" name="Rectangle 3"/>
          <p:cNvSpPr>
            <a:spLocks noGrp="1" noChangeArrowheads="1"/>
          </p:cNvSpPr>
          <p:nvPr>
            <p:ph idx="1"/>
          </p:nvPr>
        </p:nvSpPr>
        <p:spPr>
          <a:xfrm>
            <a:off x="1143000" y="2209800"/>
            <a:ext cx="6858000" cy="3692525"/>
          </a:xfrm>
        </p:spPr>
        <p:txBody>
          <a:bodyPr/>
          <a:lstStyle/>
          <a:p>
            <a:pPr eaLnBrk="1" hangingPunct="1">
              <a:defRPr/>
            </a:pPr>
            <a:r>
              <a:rPr lang="en-US" altLang="en-US" dirty="0" smtClean="0"/>
              <a:t>No problem is out of your reach</a:t>
            </a:r>
          </a:p>
          <a:p>
            <a:pPr eaLnBrk="1" hangingPunct="1">
              <a:defRPr/>
            </a:pPr>
            <a:endParaRPr lang="en-US" altLang="en-US" dirty="0" smtClean="0"/>
          </a:p>
          <a:p>
            <a:pPr eaLnBrk="1" hangingPunct="1">
              <a:defRPr/>
            </a:pPr>
            <a:r>
              <a:rPr lang="en-US" altLang="en-US" dirty="0" smtClean="0"/>
              <a:t>Break down the problem into </a:t>
            </a:r>
            <a:br>
              <a:rPr lang="en-US" altLang="en-US" dirty="0" smtClean="0"/>
            </a:br>
            <a:r>
              <a:rPr lang="en-US" altLang="en-US" dirty="0" smtClean="0"/>
              <a:t>manageable pieces</a:t>
            </a:r>
          </a:p>
          <a:p>
            <a:pPr eaLnBrk="1" hangingPunct="1">
              <a:defRPr/>
            </a:pPr>
            <a:endParaRPr lang="en-US" altLang="en-US" dirty="0" smtClean="0"/>
          </a:p>
          <a:p>
            <a:pPr eaLnBrk="1" hangingPunct="1">
              <a:defRPr/>
            </a:pPr>
            <a:r>
              <a:rPr lang="en-US" altLang="en-US" dirty="0" smtClean="0"/>
              <a:t>Do not jump to conclusions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28600"/>
            <a:ext cx="8229600" cy="1139825"/>
          </a:xfrm>
        </p:spPr>
        <p:txBody>
          <a:bodyPr/>
          <a:lstStyle/>
          <a:p>
            <a:pPr eaLnBrk="1" hangingPunct="1">
              <a:defRPr/>
            </a:pPr>
            <a:r>
              <a:rPr lang="en-US" altLang="en-US" dirty="0" smtClean="0"/>
              <a:t>What IS</a:t>
            </a:r>
            <a:r>
              <a:rPr lang="en-US" altLang="en-US" i="1" dirty="0" smtClean="0"/>
              <a:t> </a:t>
            </a:r>
            <a:r>
              <a:rPr lang="en-US" altLang="en-US" dirty="0" smtClean="0"/>
              <a:t>the Problem?</a:t>
            </a:r>
          </a:p>
        </p:txBody>
      </p:sp>
      <p:sp>
        <p:nvSpPr>
          <p:cNvPr id="15363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2362200"/>
            <a:ext cx="8229600" cy="4114800"/>
          </a:xfrm>
        </p:spPr>
        <p:txBody>
          <a:bodyPr/>
          <a:lstStyle/>
          <a:p>
            <a:pPr eaLnBrk="1" hangingPunct="1">
              <a:defRPr/>
            </a:pPr>
            <a:r>
              <a:rPr lang="en-US" altLang="en-US" dirty="0" smtClean="0"/>
              <a:t>It can be anything you want to investigate</a:t>
            </a:r>
          </a:p>
          <a:p>
            <a:pPr eaLnBrk="1" hangingPunct="1">
              <a:defRPr/>
            </a:pPr>
            <a:endParaRPr lang="en-US" altLang="en-US" sz="2000" dirty="0" smtClean="0"/>
          </a:p>
          <a:p>
            <a:pPr eaLnBrk="1" hangingPunct="1">
              <a:defRPr/>
            </a:pPr>
            <a:r>
              <a:rPr lang="en-US" altLang="en-US" dirty="0" smtClean="0"/>
              <a:t>A 100% right answer does not exist; rather</a:t>
            </a:r>
            <a:r>
              <a:rPr lang="en-US" altLang="en-US" dirty="0" smtClean="0"/>
              <a:t>, many possible solutions exist</a:t>
            </a:r>
          </a:p>
          <a:p>
            <a:pPr eaLnBrk="1" hangingPunct="1">
              <a:defRPr/>
            </a:pPr>
            <a:endParaRPr lang="en-US" altLang="en-US" sz="2000" dirty="0" smtClean="0"/>
          </a:p>
          <a:p>
            <a:pPr eaLnBrk="1" hangingPunct="1">
              <a:defRPr/>
            </a:pPr>
            <a:r>
              <a:rPr lang="en-US" altLang="en-US" dirty="0" smtClean="0"/>
              <a:t>Your challenge is to find the best solution for the situation</a:t>
            </a:r>
          </a:p>
          <a:p>
            <a:pPr eaLnBrk="1" hangingPunct="1">
              <a:defRPr/>
            </a:pPr>
            <a:endParaRPr lang="en-US" altLang="en-US" dirty="0" smtClean="0"/>
          </a:p>
          <a:p>
            <a:pPr eaLnBrk="1" hangingPunct="1">
              <a:buFont typeface="Wingdings" panose="05000000000000000000" pitchFamily="2" charset="2"/>
              <a:buNone/>
              <a:defRPr/>
            </a:pPr>
            <a:endParaRPr lang="en-US" alt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52400"/>
            <a:ext cx="8229600" cy="1139825"/>
          </a:xfrm>
        </p:spPr>
        <p:txBody>
          <a:bodyPr/>
          <a:lstStyle/>
          <a:p>
            <a:pPr eaLnBrk="1" hangingPunct="1">
              <a:defRPr/>
            </a:pPr>
            <a:r>
              <a:rPr lang="en-US" altLang="en-US" dirty="0" smtClean="0"/>
              <a:t>Researching </a:t>
            </a:r>
            <a:r>
              <a:rPr lang="en-US" altLang="en-US" dirty="0" smtClean="0"/>
              <a:t>the Problem</a:t>
            </a:r>
            <a:endParaRPr lang="en-US" altLang="en-US" dirty="0" smtClean="0"/>
          </a:p>
        </p:txBody>
      </p:sp>
      <p:sp>
        <p:nvSpPr>
          <p:cNvPr id="16387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2057400"/>
            <a:ext cx="8229600" cy="4343400"/>
          </a:xfrm>
        </p:spPr>
        <p:txBody>
          <a:bodyPr/>
          <a:lstStyle/>
          <a:p>
            <a:pPr eaLnBrk="1" hangingPunct="1">
              <a:defRPr/>
            </a:pPr>
            <a:r>
              <a:rPr lang="en-US" altLang="en-US" sz="2800" dirty="0" smtClean="0"/>
              <a:t>Takes time and patience</a:t>
            </a:r>
          </a:p>
          <a:p>
            <a:pPr eaLnBrk="1" hangingPunct="1">
              <a:defRPr/>
            </a:pPr>
            <a:endParaRPr lang="en-US" altLang="en-US" sz="2800" dirty="0" smtClean="0"/>
          </a:p>
          <a:p>
            <a:pPr eaLnBrk="1" hangingPunct="1">
              <a:defRPr/>
            </a:pPr>
            <a:r>
              <a:rPr lang="en-US" altLang="en-US" sz="2800" dirty="0" smtClean="0"/>
              <a:t>Look at ways other people have tried to answer the problem or similar problems</a:t>
            </a:r>
          </a:p>
          <a:p>
            <a:pPr eaLnBrk="1" hangingPunct="1">
              <a:defRPr/>
            </a:pPr>
            <a:endParaRPr lang="en-US" altLang="en-US" sz="2800" dirty="0" smtClean="0"/>
          </a:p>
          <a:p>
            <a:pPr eaLnBrk="1" hangingPunct="1">
              <a:defRPr/>
            </a:pPr>
            <a:r>
              <a:rPr lang="en-US" altLang="en-US" sz="2800" dirty="0" smtClean="0"/>
              <a:t>Look at solutions to similar problems</a:t>
            </a:r>
          </a:p>
          <a:p>
            <a:pPr eaLnBrk="1" hangingPunct="1">
              <a:defRPr/>
            </a:pPr>
            <a:endParaRPr lang="en-US" altLang="en-US" sz="2800" dirty="0" smtClean="0"/>
          </a:p>
          <a:p>
            <a:pPr eaLnBrk="1" hangingPunct="1">
              <a:defRPr/>
            </a:pPr>
            <a:r>
              <a:rPr lang="en-US" altLang="en-US" sz="2800" dirty="0" smtClean="0"/>
              <a:t>See what can be improved upon in </a:t>
            </a:r>
            <a:r>
              <a:rPr lang="en-US" altLang="en-US" sz="2800" i="1" dirty="0" smtClean="0"/>
              <a:t>your solution</a:t>
            </a:r>
          </a:p>
          <a:p>
            <a:pPr eaLnBrk="1" hangingPunct="1">
              <a:buFont typeface="Wingdings" panose="05000000000000000000" pitchFamily="2" charset="2"/>
              <a:buNone/>
              <a:defRPr/>
            </a:pPr>
            <a:endParaRPr lang="en-US" altLang="en-US" sz="28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52400"/>
            <a:ext cx="8229600" cy="1139825"/>
          </a:xfrm>
        </p:spPr>
        <p:txBody>
          <a:bodyPr/>
          <a:lstStyle/>
          <a:p>
            <a:pPr eaLnBrk="1" hangingPunct="1">
              <a:defRPr/>
            </a:pPr>
            <a:r>
              <a:rPr lang="en-US" altLang="en-US" dirty="0" smtClean="0"/>
              <a:t>Your </a:t>
            </a:r>
            <a:r>
              <a:rPr lang="en-US" altLang="en-US" dirty="0" smtClean="0"/>
              <a:t>Design Solution</a:t>
            </a:r>
            <a:endParaRPr lang="en-US" altLang="en-US" dirty="0" smtClean="0"/>
          </a:p>
        </p:txBody>
      </p:sp>
      <p:sp>
        <p:nvSpPr>
          <p:cNvPr id="17411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600200"/>
            <a:ext cx="8458200" cy="4530725"/>
          </a:xfrm>
        </p:spPr>
        <p:txBody>
          <a:bodyPr/>
          <a:lstStyle/>
          <a:p>
            <a:pPr eaLnBrk="1" hangingPunct="1">
              <a:defRPr/>
            </a:pPr>
            <a:r>
              <a:rPr lang="en-US" altLang="en-US" sz="2800" dirty="0" smtClean="0"/>
              <a:t>Use research to help you </a:t>
            </a:r>
          </a:p>
          <a:p>
            <a:pPr eaLnBrk="1" hangingPunct="1">
              <a:defRPr/>
            </a:pPr>
            <a:endParaRPr lang="en-US" altLang="en-US" sz="2800" dirty="0" smtClean="0"/>
          </a:p>
          <a:p>
            <a:pPr eaLnBrk="1" hangingPunct="1">
              <a:defRPr/>
            </a:pPr>
            <a:r>
              <a:rPr lang="en-US" altLang="en-US" sz="2800" dirty="0" smtClean="0">
                <a:solidFill>
                  <a:srgbClr val="FFFF00"/>
                </a:solidFill>
                <a:effectLst/>
              </a:rPr>
              <a:t>Brainstorm </a:t>
            </a:r>
            <a:r>
              <a:rPr lang="en-US" altLang="en-US" sz="2800" dirty="0" smtClean="0"/>
              <a:t>— make it original &amp; creative</a:t>
            </a:r>
          </a:p>
          <a:p>
            <a:pPr eaLnBrk="1" hangingPunct="1">
              <a:defRPr/>
            </a:pPr>
            <a:endParaRPr lang="en-US" altLang="en-US" sz="2800" dirty="0" smtClean="0"/>
          </a:p>
          <a:p>
            <a:pPr eaLnBrk="1" hangingPunct="1">
              <a:defRPr/>
            </a:pPr>
            <a:r>
              <a:rPr lang="en-US" altLang="en-US" sz="2800" dirty="0" smtClean="0"/>
              <a:t>Even if it is wrong (or does not work as you ultimately want), find something to learn from it</a:t>
            </a:r>
          </a:p>
          <a:p>
            <a:pPr eaLnBrk="1" hangingPunct="1">
              <a:defRPr/>
            </a:pPr>
            <a:endParaRPr lang="en-US" altLang="en-US" sz="2800" dirty="0" smtClean="0"/>
          </a:p>
          <a:p>
            <a:pPr eaLnBrk="1" hangingPunct="1">
              <a:defRPr/>
            </a:pPr>
            <a:r>
              <a:rPr lang="en-US" altLang="en-US" sz="2800" dirty="0" smtClean="0"/>
              <a:t>Then modify it </a:t>
            </a:r>
            <a:r>
              <a:rPr lang="en-US" altLang="en-US" sz="2400" dirty="0" smtClean="0"/>
              <a:t>(again and again</a:t>
            </a:r>
            <a:r>
              <a:rPr lang="en-US" altLang="en-US" sz="2400" dirty="0" smtClean="0"/>
              <a:t>…</a:t>
            </a:r>
            <a:r>
              <a:rPr lang="en-US" altLang="en-US" sz="2400" dirty="0">
                <a:solidFill>
                  <a:srgbClr val="FFFF00"/>
                </a:solidFill>
                <a:effectLst/>
              </a:rPr>
              <a:t> = </a:t>
            </a:r>
            <a:r>
              <a:rPr lang="en-US" altLang="en-US" sz="2400" dirty="0" smtClean="0">
                <a:solidFill>
                  <a:srgbClr val="FFFF00"/>
                </a:solidFill>
                <a:effectLst/>
              </a:rPr>
              <a:t>design iterations</a:t>
            </a:r>
            <a:r>
              <a:rPr lang="en-US" altLang="en-US" sz="2400" dirty="0" smtClean="0"/>
              <a:t>)</a:t>
            </a:r>
            <a:r>
              <a:rPr lang="en-US" altLang="en-US" sz="2800" dirty="0" smtClean="0"/>
              <a:t> to </a:t>
            </a:r>
            <a:r>
              <a:rPr lang="en-US" altLang="en-US" sz="2800" dirty="0" smtClean="0"/>
              <a:t>improve it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52400"/>
            <a:ext cx="8229600" cy="1139825"/>
          </a:xfrm>
        </p:spPr>
        <p:txBody>
          <a:bodyPr/>
          <a:lstStyle/>
          <a:p>
            <a:pPr eaLnBrk="1" hangingPunct="1">
              <a:defRPr/>
            </a:pPr>
            <a:r>
              <a:rPr lang="en-US" altLang="en-US" dirty="0" smtClean="0"/>
              <a:t>Testing &amp; Improvement</a:t>
            </a:r>
            <a:endParaRPr lang="en-US" altLang="en-US" dirty="0" smtClean="0"/>
          </a:p>
        </p:txBody>
      </p:sp>
      <p:sp>
        <p:nvSpPr>
          <p:cNvPr id="18435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2667000"/>
            <a:ext cx="8229600" cy="3463925"/>
          </a:xfrm>
        </p:spPr>
        <p:txBody>
          <a:bodyPr/>
          <a:lstStyle/>
          <a:p>
            <a:pPr eaLnBrk="1" hangingPunct="1">
              <a:defRPr/>
            </a:pPr>
            <a:r>
              <a:rPr lang="en-US" altLang="en-US" dirty="0" smtClean="0"/>
              <a:t>Check your solution for accuracy</a:t>
            </a:r>
          </a:p>
          <a:p>
            <a:pPr eaLnBrk="1" hangingPunct="1">
              <a:defRPr/>
            </a:pPr>
            <a:r>
              <a:rPr lang="en-US" altLang="en-US" dirty="0" smtClean="0"/>
              <a:t>Test to get </a:t>
            </a:r>
            <a:r>
              <a:rPr lang="en-US" altLang="en-US" dirty="0" smtClean="0"/>
              <a:t>data</a:t>
            </a:r>
          </a:p>
          <a:p>
            <a:pPr eaLnBrk="1" hangingPunct="1">
              <a:defRPr/>
            </a:pPr>
            <a:r>
              <a:rPr lang="en-US" altLang="en-US" dirty="0" smtClean="0"/>
              <a:t>Analyze </a:t>
            </a:r>
            <a:r>
              <a:rPr lang="en-US" altLang="en-US" dirty="0" smtClean="0"/>
              <a:t>your data to see how well it fixed the </a:t>
            </a:r>
            <a:r>
              <a:rPr lang="en-US" altLang="en-US" dirty="0" smtClean="0"/>
              <a:t>problem</a:t>
            </a:r>
          </a:p>
          <a:p>
            <a:pPr eaLnBrk="1" hangingPunct="1">
              <a:defRPr/>
            </a:pPr>
            <a:r>
              <a:rPr lang="en-US" altLang="en-US" dirty="0" smtClean="0"/>
              <a:t>Keep improving the design until it is an acceptable solution </a:t>
            </a:r>
            <a:r>
              <a:rPr lang="en-US" altLang="en-US" dirty="0" smtClean="0">
                <a:solidFill>
                  <a:srgbClr val="FFFF00"/>
                </a:solidFill>
                <a:effectLst/>
              </a:rPr>
              <a:t>= iterations</a:t>
            </a:r>
            <a:endParaRPr lang="en-US" altLang="en-US" dirty="0" smtClean="0">
              <a:solidFill>
                <a:srgbClr val="FFFF00"/>
              </a:solidFill>
              <a:effectLst/>
            </a:endParaRPr>
          </a:p>
          <a:p>
            <a:pPr eaLnBrk="1" hangingPunct="1">
              <a:defRPr/>
            </a:pPr>
            <a:endParaRPr lang="en-US" altLang="en-US" dirty="0" smtClean="0"/>
          </a:p>
          <a:p>
            <a:pPr eaLnBrk="1" hangingPunct="1">
              <a:defRPr/>
            </a:pPr>
            <a:endParaRPr lang="en-US" altLang="en-US" dirty="0" smtClean="0"/>
          </a:p>
          <a:p>
            <a:pPr eaLnBrk="1" hangingPunct="1">
              <a:defRPr/>
            </a:pPr>
            <a:endParaRPr lang="en-US" altLang="en-US" dirty="0" smtClean="0"/>
          </a:p>
          <a:p>
            <a:pPr eaLnBrk="1" hangingPunct="1">
              <a:defRPr/>
            </a:pPr>
            <a:endParaRPr lang="en-US" alt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>
          <a:xfrm>
            <a:off x="152400" y="228600"/>
            <a:ext cx="8915400" cy="1139825"/>
          </a:xfrm>
        </p:spPr>
        <p:txBody>
          <a:bodyPr/>
          <a:lstStyle/>
          <a:p>
            <a:pPr eaLnBrk="1" hangingPunct="1">
              <a:defRPr/>
            </a:pPr>
            <a:r>
              <a:rPr lang="en-US" altLang="en-US" dirty="0" smtClean="0"/>
              <a:t>Importance of Heart Bioelectricity</a:t>
            </a:r>
          </a:p>
        </p:txBody>
      </p:sp>
      <p:sp>
        <p:nvSpPr>
          <p:cNvPr id="19459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altLang="en-US" dirty="0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t>Cardiovascular disease </a:t>
            </a:r>
            <a:r>
              <a:rPr lang="en-US" altLang="en-US" dirty="0" smtClean="0"/>
              <a:t>is the leading cause of death in the U.S.</a:t>
            </a:r>
          </a:p>
          <a:p>
            <a:pPr eaLnBrk="1" hangingPunct="1">
              <a:defRPr/>
            </a:pPr>
            <a:endParaRPr lang="en-US" altLang="en-US" dirty="0" smtClean="0"/>
          </a:p>
          <a:p>
            <a:pPr eaLnBrk="1" hangingPunct="1">
              <a:defRPr/>
            </a:pPr>
            <a:r>
              <a:rPr lang="en-US" altLang="en-US" dirty="0" smtClean="0">
                <a:solidFill>
                  <a:srgbClr val="FFFF00"/>
                </a:solidFill>
              </a:rPr>
              <a:t>Technologies</a:t>
            </a:r>
            <a:r>
              <a:rPr lang="en-US" altLang="en-US" dirty="0" smtClean="0"/>
              <a:t> need to be improved and invented </a:t>
            </a:r>
            <a:r>
              <a:rPr lang="en-US" altLang="en-US" dirty="0" smtClean="0">
                <a:solidFill>
                  <a:srgbClr val="FFFF00"/>
                </a:solidFill>
              </a:rPr>
              <a:t>to help people with this disease</a:t>
            </a:r>
          </a:p>
          <a:p>
            <a:pPr eaLnBrk="1" hangingPunct="1">
              <a:defRPr/>
            </a:pPr>
            <a:endParaRPr lang="en-US" altLang="en-US" dirty="0" smtClean="0"/>
          </a:p>
          <a:p>
            <a:pPr eaLnBrk="1" hangingPunct="1">
              <a:defRPr/>
            </a:pPr>
            <a:r>
              <a:rPr lang="en-US" altLang="en-US" dirty="0" smtClean="0"/>
              <a:t>Before you can design a solution, you need to </a:t>
            </a:r>
            <a:r>
              <a:rPr lang="en-US" altLang="en-US" dirty="0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t>understand how the heart works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rbit">
  <a:themeElements>
    <a:clrScheme name="Office 2007-201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rbit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</a:defRPr>
        </a:defPPr>
      </a:lstStyle>
    </a:lnDef>
  </a:objectDefaults>
  <a:extraClrSchemeLst>
    <a:extraClrScheme>
      <a:clrScheme name="Orbit 1">
        <a:dk1>
          <a:srgbClr val="010199"/>
        </a:dk1>
        <a:lt1>
          <a:srgbClr val="FFFFFF"/>
        </a:lt1>
        <a:dk2>
          <a:srgbClr val="000000"/>
        </a:dk2>
        <a:lt2>
          <a:srgbClr val="B2B2B2"/>
        </a:lt2>
        <a:accent1>
          <a:srgbClr val="3399FF"/>
        </a:accent1>
        <a:accent2>
          <a:srgbClr val="666699"/>
        </a:accent2>
        <a:accent3>
          <a:srgbClr val="AAAAAA"/>
        </a:accent3>
        <a:accent4>
          <a:srgbClr val="DADADA"/>
        </a:accent4>
        <a:accent5>
          <a:srgbClr val="ADCAFF"/>
        </a:accent5>
        <a:accent6>
          <a:srgbClr val="5C5C8A"/>
        </a:accent6>
        <a:hlink>
          <a:srgbClr val="FFFFCC"/>
        </a:hlink>
        <a:folHlink>
          <a:srgbClr val="FFCC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rbit 2">
        <a:dk1>
          <a:srgbClr val="008000"/>
        </a:dk1>
        <a:lt1>
          <a:srgbClr val="FFFFFF"/>
        </a:lt1>
        <a:dk2>
          <a:srgbClr val="003300"/>
        </a:dk2>
        <a:lt2>
          <a:srgbClr val="C0C0C0"/>
        </a:lt2>
        <a:accent1>
          <a:srgbClr val="99CC00"/>
        </a:accent1>
        <a:accent2>
          <a:srgbClr val="527C3A"/>
        </a:accent2>
        <a:accent3>
          <a:srgbClr val="AAADAA"/>
        </a:accent3>
        <a:accent4>
          <a:srgbClr val="DADADA"/>
        </a:accent4>
        <a:accent5>
          <a:srgbClr val="CAE2AA"/>
        </a:accent5>
        <a:accent6>
          <a:srgbClr val="497034"/>
        </a:accent6>
        <a:hlink>
          <a:srgbClr val="33CC33"/>
        </a:hlink>
        <a:folHlink>
          <a:srgbClr val="C1FF8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rbit 3">
        <a:dk1>
          <a:srgbClr val="000066"/>
        </a:dk1>
        <a:lt1>
          <a:srgbClr val="FFFFFF"/>
        </a:lt1>
        <a:dk2>
          <a:srgbClr val="000099"/>
        </a:dk2>
        <a:lt2>
          <a:srgbClr val="9FBFFF"/>
        </a:lt2>
        <a:accent1>
          <a:srgbClr val="0099CC"/>
        </a:accent1>
        <a:accent2>
          <a:srgbClr val="00CC66"/>
        </a:accent2>
        <a:accent3>
          <a:srgbClr val="AAAACA"/>
        </a:accent3>
        <a:accent4>
          <a:srgbClr val="DADADA"/>
        </a:accent4>
        <a:accent5>
          <a:srgbClr val="AACAE2"/>
        </a:accent5>
        <a:accent6>
          <a:srgbClr val="00B95C"/>
        </a:accent6>
        <a:hlink>
          <a:srgbClr val="00FFFF"/>
        </a:hlink>
        <a:folHlink>
          <a:srgbClr val="CDE6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rbit 4">
        <a:dk1>
          <a:srgbClr val="00ACA8"/>
        </a:dk1>
        <a:lt1>
          <a:srgbClr val="FFFFFF"/>
        </a:lt1>
        <a:dk2>
          <a:srgbClr val="006666"/>
        </a:dk2>
        <a:lt2>
          <a:srgbClr val="FFFF99"/>
        </a:lt2>
        <a:accent1>
          <a:srgbClr val="0099CC"/>
        </a:accent1>
        <a:accent2>
          <a:srgbClr val="6D6FC7"/>
        </a:accent2>
        <a:accent3>
          <a:srgbClr val="AAB8B8"/>
        </a:accent3>
        <a:accent4>
          <a:srgbClr val="DADADA"/>
        </a:accent4>
        <a:accent5>
          <a:srgbClr val="AACAE2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rbit 5">
        <a:dk1>
          <a:srgbClr val="BA0023"/>
        </a:dk1>
        <a:lt1>
          <a:srgbClr val="FFFFFF"/>
        </a:lt1>
        <a:dk2>
          <a:srgbClr val="800000"/>
        </a:dk2>
        <a:lt2>
          <a:srgbClr val="FFFF99"/>
        </a:lt2>
        <a:accent1>
          <a:srgbClr val="FF6600"/>
        </a:accent1>
        <a:accent2>
          <a:srgbClr val="C5543D"/>
        </a:accent2>
        <a:accent3>
          <a:srgbClr val="C0AAAA"/>
        </a:accent3>
        <a:accent4>
          <a:srgbClr val="DADADA"/>
        </a:accent4>
        <a:accent5>
          <a:srgbClr val="FFB8AA"/>
        </a:accent5>
        <a:accent6>
          <a:srgbClr val="B24B36"/>
        </a:accent6>
        <a:hlink>
          <a:srgbClr val="FFFF00"/>
        </a:hlink>
        <a:folHlink>
          <a:srgbClr val="FF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rbit 6">
        <a:dk1>
          <a:srgbClr val="6D776E"/>
        </a:dk1>
        <a:lt1>
          <a:srgbClr val="FFFFFF"/>
        </a:lt1>
        <a:dk2>
          <a:srgbClr val="575863"/>
        </a:dk2>
        <a:lt2>
          <a:srgbClr val="DDDDDD"/>
        </a:lt2>
        <a:accent1>
          <a:srgbClr val="0099CC"/>
        </a:accent1>
        <a:accent2>
          <a:srgbClr val="939EA9"/>
        </a:accent2>
        <a:accent3>
          <a:srgbClr val="B4B4B7"/>
        </a:accent3>
        <a:accent4>
          <a:srgbClr val="DADADA"/>
        </a:accent4>
        <a:accent5>
          <a:srgbClr val="AACAE2"/>
        </a:accent5>
        <a:accent6>
          <a:srgbClr val="858F99"/>
        </a:accent6>
        <a:hlink>
          <a:srgbClr val="FFCC00"/>
        </a:hlink>
        <a:folHlink>
          <a:srgbClr val="BD894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rbit 7">
        <a:dk1>
          <a:srgbClr val="A28A84"/>
        </a:dk1>
        <a:lt1>
          <a:srgbClr val="FFFFFF"/>
        </a:lt1>
        <a:dk2>
          <a:srgbClr val="765E58"/>
        </a:dk2>
        <a:lt2>
          <a:srgbClr val="DDDDDD"/>
        </a:lt2>
        <a:accent1>
          <a:srgbClr val="CC6600"/>
        </a:accent1>
        <a:accent2>
          <a:srgbClr val="CC9900"/>
        </a:accent2>
        <a:accent3>
          <a:srgbClr val="BDB6B4"/>
        </a:accent3>
        <a:accent4>
          <a:srgbClr val="DADADA"/>
        </a:accent4>
        <a:accent5>
          <a:srgbClr val="E2B8AA"/>
        </a:accent5>
        <a:accent6>
          <a:srgbClr val="B98A00"/>
        </a:accent6>
        <a:hlink>
          <a:srgbClr val="FFCC00"/>
        </a:hlink>
        <a:folHlink>
          <a:srgbClr val="FFFFBD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rbit 8">
        <a:dk1>
          <a:srgbClr val="000000"/>
        </a:dk1>
        <a:lt1>
          <a:srgbClr val="C5D9ED"/>
        </a:lt1>
        <a:dk2>
          <a:srgbClr val="000000"/>
        </a:dk2>
        <a:lt2>
          <a:srgbClr val="FFFFFF"/>
        </a:lt2>
        <a:accent1>
          <a:srgbClr val="F3F6FF"/>
        </a:accent1>
        <a:accent2>
          <a:srgbClr val="33CCCC"/>
        </a:accent2>
        <a:accent3>
          <a:srgbClr val="DFE9F4"/>
        </a:accent3>
        <a:accent4>
          <a:srgbClr val="000000"/>
        </a:accent4>
        <a:accent5>
          <a:srgbClr val="F8FAFF"/>
        </a:accent5>
        <a:accent6>
          <a:srgbClr val="2DB9B9"/>
        </a:accent6>
        <a:hlink>
          <a:srgbClr val="0000FF"/>
        </a:hlink>
        <a:folHlink>
          <a:srgbClr val="0066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rbit 9">
        <a:dk1>
          <a:srgbClr val="FFFFFF"/>
        </a:dk1>
        <a:lt1>
          <a:srgbClr val="FFFFFF"/>
        </a:lt1>
        <a:dk2>
          <a:srgbClr val="AAAAC6"/>
        </a:dk2>
        <a:lt2>
          <a:srgbClr val="FFFFCC"/>
        </a:lt2>
        <a:accent1>
          <a:srgbClr val="66667E"/>
        </a:accent1>
        <a:accent2>
          <a:srgbClr val="629157"/>
        </a:accent2>
        <a:accent3>
          <a:srgbClr val="D2D2DF"/>
        </a:accent3>
        <a:accent4>
          <a:srgbClr val="DADADA"/>
        </a:accent4>
        <a:accent5>
          <a:srgbClr val="B8B8C0"/>
        </a:accent5>
        <a:accent6>
          <a:srgbClr val="58834E"/>
        </a:accent6>
        <a:hlink>
          <a:srgbClr val="6600CC"/>
        </a:hlink>
        <a:folHlink>
          <a:srgbClr val="3399FF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268</TotalTime>
  <Words>704</Words>
  <Application>Microsoft Office PowerPoint</Application>
  <PresentationFormat>On-screen Show (4:3)</PresentationFormat>
  <Paragraphs>132</Paragraphs>
  <Slides>20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4" baseType="lpstr">
      <vt:lpstr>Arial</vt:lpstr>
      <vt:lpstr>Wingdings</vt:lpstr>
      <vt:lpstr>Calibri</vt:lpstr>
      <vt:lpstr>Orbit</vt:lpstr>
      <vt:lpstr>Bioelectricity and Cardiac Function</vt:lpstr>
      <vt:lpstr>The Importance of Engineering</vt:lpstr>
      <vt:lpstr>The Engineering Design Process</vt:lpstr>
      <vt:lpstr>So easy, anyone can do it</vt:lpstr>
      <vt:lpstr>What IS the Problem?</vt:lpstr>
      <vt:lpstr>Researching the Problem</vt:lpstr>
      <vt:lpstr>Your Design Solution</vt:lpstr>
      <vt:lpstr>Testing &amp; Improvement</vt:lpstr>
      <vt:lpstr>Importance of Heart Bioelectricity</vt:lpstr>
      <vt:lpstr>What makes your heart pump?</vt:lpstr>
      <vt:lpstr>Diffusion</vt:lpstr>
      <vt:lpstr>Generating Action Potentials</vt:lpstr>
      <vt:lpstr>What do action potentials do?</vt:lpstr>
      <vt:lpstr>Action Potentials in the Heart</vt:lpstr>
      <vt:lpstr>RECAP: How the heart pumps</vt:lpstr>
      <vt:lpstr>DEMO: Water balloons…  (that’s right, water balloons!)</vt:lpstr>
      <vt:lpstr>The Electrical Wave Form </vt:lpstr>
      <vt:lpstr>Class Discussion Question</vt:lpstr>
      <vt:lpstr>Engineering Design Solutions?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Bioelectricity and Cardiac Function</dc:title>
  <dc:creator>Katherine R. Murray</dc:creator>
  <cp:lastModifiedBy>Denise</cp:lastModifiedBy>
  <cp:revision>30</cp:revision>
  <dcterms:created xsi:type="dcterms:W3CDTF">2007-02-05T20:32:36Z</dcterms:created>
  <dcterms:modified xsi:type="dcterms:W3CDTF">2016-11-12T06:25:15Z</dcterms:modified>
</cp:coreProperties>
</file>