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4" r:id="rId2"/>
    <p:sldId id="275" r:id="rId3"/>
    <p:sldId id="279" r:id="rId4"/>
    <p:sldId id="278" r:id="rId5"/>
    <p:sldId id="277" r:id="rId6"/>
    <p:sldId id="276" r:id="rId7"/>
    <p:sldId id="270" r:id="rId8"/>
    <p:sldId id="265" r:id="rId9"/>
    <p:sldId id="266" r:id="rId10"/>
    <p:sldId id="271" r:id="rId11"/>
    <p:sldId id="272" r:id="rId12"/>
    <p:sldId id="268" r:id="rId13"/>
    <p:sldId id="273" r:id="rId14"/>
    <p:sldId id="269" r:id="rId15"/>
    <p:sldId id="263" r:id="rId16"/>
    <p:sldId id="261" r:id="rId17"/>
    <p:sldId id="274" r:id="rId18"/>
    <p:sldId id="256" r:id="rId19"/>
    <p:sldId id="280" r:id="rId20"/>
    <p:sldId id="257" r:id="rId21"/>
    <p:sldId id="260" r:id="rId22"/>
    <p:sldId id="259" r:id="rId23"/>
    <p:sldId id="258" r:id="rId2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122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73D3E-C92E-CF4F-95B2-E1C6E0DE2EFA}" type="datetimeFigureOut">
              <a:rPr lang="en-US" smtClean="0"/>
              <a:t>2/20/2019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AC4C3-5575-1440-BCBC-9918B66050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751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73D3E-C92E-CF4F-95B2-E1C6E0DE2EFA}" type="datetimeFigureOut">
              <a:rPr lang="en-US" smtClean="0"/>
              <a:t>2/20/2019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AC4C3-5575-1440-BCBC-9918B66050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663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73D3E-C92E-CF4F-95B2-E1C6E0DE2EFA}" type="datetimeFigureOut">
              <a:rPr lang="en-US" smtClean="0"/>
              <a:t>2/20/2019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AC4C3-5575-1440-BCBC-9918B66050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7258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73D3E-C92E-CF4F-95B2-E1C6E0DE2EFA}" type="datetimeFigureOut">
              <a:rPr lang="en-US" smtClean="0"/>
              <a:t>2/20/2019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AC4C3-5575-1440-BCBC-9918B66050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494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73D3E-C92E-CF4F-95B2-E1C6E0DE2EFA}" type="datetimeFigureOut">
              <a:rPr lang="en-US" smtClean="0"/>
              <a:t>2/20/2019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AC4C3-5575-1440-BCBC-9918B66050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3488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73D3E-C92E-CF4F-95B2-E1C6E0DE2EFA}" type="datetimeFigureOut">
              <a:rPr lang="en-US" smtClean="0"/>
              <a:t>2/20/2019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AC4C3-5575-1440-BCBC-9918B66050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9693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73D3E-C92E-CF4F-95B2-E1C6E0DE2EFA}" type="datetimeFigureOut">
              <a:rPr lang="en-US" smtClean="0"/>
              <a:t>2/20/2019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AC4C3-5575-1440-BCBC-9918B66050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181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73D3E-C92E-CF4F-95B2-E1C6E0DE2EFA}" type="datetimeFigureOut">
              <a:rPr lang="en-US" smtClean="0"/>
              <a:t>2/20/2019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AC4C3-5575-1440-BCBC-9918B66050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02884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73D3E-C92E-CF4F-95B2-E1C6E0DE2EFA}" type="datetimeFigureOut">
              <a:rPr lang="en-US" smtClean="0"/>
              <a:t>2/20/2019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AC4C3-5575-1440-BCBC-9918B66050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02834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73D3E-C92E-CF4F-95B2-E1C6E0DE2EFA}" type="datetimeFigureOut">
              <a:rPr lang="en-US" smtClean="0"/>
              <a:t>2/20/2019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AC4C3-5575-1440-BCBC-9918B66050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542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73D3E-C92E-CF4F-95B2-E1C6E0DE2EFA}" type="datetimeFigureOut">
              <a:rPr lang="en-US" smtClean="0"/>
              <a:t>2/20/2019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AC4C3-5575-1440-BCBC-9918B66050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7952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E73D3E-C92E-CF4F-95B2-E1C6E0DE2EFA}" type="datetimeFigureOut">
              <a:rPr lang="en-US" smtClean="0"/>
              <a:t>2/20/2019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9AC4C3-5575-1440-BCBC-9918B66050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859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Testing Apparatus Construction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6159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Remove the template and trace </a:t>
            </a:r>
            <a:r>
              <a:rPr lang="en-US" sz="3600" dirty="0" smtClean="0"/>
              <a:t>around the </a:t>
            </a:r>
            <a:r>
              <a:rPr lang="en-US" sz="3600" dirty="0" smtClean="0"/>
              <a:t>ends of the UV </a:t>
            </a:r>
            <a:r>
              <a:rPr lang="en-US" sz="3600" dirty="0" smtClean="0"/>
              <a:t>flashlight </a:t>
            </a:r>
            <a:r>
              <a:rPr lang="en-US" sz="3600" dirty="0" smtClean="0"/>
              <a:t>and </a:t>
            </a:r>
            <a:r>
              <a:rPr lang="en-US" sz="3600" dirty="0" smtClean="0"/>
              <a:t>light </a:t>
            </a:r>
            <a:r>
              <a:rPr lang="en-US" sz="3600" dirty="0"/>
              <a:t>p</a:t>
            </a:r>
            <a:r>
              <a:rPr lang="en-US" sz="3600" dirty="0" smtClean="0"/>
              <a:t>robe </a:t>
            </a:r>
            <a:r>
              <a:rPr lang="en-US" sz="3600" dirty="0" smtClean="0"/>
              <a:t>on the top of the box</a:t>
            </a:r>
            <a:endParaRPr lang="en-US" sz="3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9024" y="2025642"/>
            <a:ext cx="3150976" cy="4586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2590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Your tracing should look like this: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0100" y="2290625"/>
            <a:ext cx="4991100" cy="358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9997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Cut out the </a:t>
            </a:r>
            <a:r>
              <a:rPr lang="en-US" dirty="0" smtClean="0"/>
              <a:t>circles using </a:t>
            </a:r>
            <a:r>
              <a:rPr lang="en-US" dirty="0" smtClean="0"/>
              <a:t>a </a:t>
            </a:r>
            <a:r>
              <a:rPr lang="en-US" dirty="0" smtClean="0"/>
              <a:t>box </a:t>
            </a:r>
            <a:r>
              <a:rPr lang="en-US" dirty="0" smtClean="0"/>
              <a:t>cutter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2140595"/>
            <a:ext cx="6083300" cy="360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9529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Trace a door on the side of the box away from the cut holes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68600" y="1853976"/>
            <a:ext cx="3594100" cy="4343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8332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785338"/>
          </a:xfrm>
        </p:spPr>
        <p:txBody>
          <a:bodyPr>
            <a:noAutofit/>
          </a:bodyPr>
          <a:lstStyle/>
          <a:p>
            <a:r>
              <a:rPr lang="en-US" sz="3200" dirty="0" smtClean="0"/>
              <a:t>Cut </a:t>
            </a:r>
            <a:r>
              <a:rPr lang="en-US" sz="3200" dirty="0" smtClean="0"/>
              <a:t>out </a:t>
            </a:r>
            <a:r>
              <a:rPr lang="en-US" sz="3200" dirty="0" smtClean="0"/>
              <a:t>the </a:t>
            </a:r>
            <a:r>
              <a:rPr lang="en-US" sz="3200" dirty="0" smtClean="0"/>
              <a:t>door </a:t>
            </a:r>
            <a:r>
              <a:rPr lang="en-US" sz="3200" dirty="0" smtClean="0"/>
              <a:t>starting 1 cm </a:t>
            </a:r>
            <a:r>
              <a:rPr lang="en-US" sz="3200" dirty="0" smtClean="0"/>
              <a:t>from the </a:t>
            </a:r>
            <a:r>
              <a:rPr lang="en-US" sz="3200" dirty="0" smtClean="0"/>
              <a:t>top;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the </a:t>
            </a:r>
            <a:r>
              <a:rPr lang="en-US" sz="3200" dirty="0" smtClean="0"/>
              <a:t>top and bottom sides of the door are 14 </a:t>
            </a:r>
            <a:r>
              <a:rPr lang="en-US" sz="3200" dirty="0" smtClean="0"/>
              <a:t>cm and </a:t>
            </a:r>
            <a:r>
              <a:rPr lang="en-US" sz="3200" dirty="0" smtClean="0"/>
              <a:t>the door is 10 cm </a:t>
            </a:r>
            <a:r>
              <a:rPr lang="en-US" sz="3200" dirty="0" smtClean="0"/>
              <a:t>wide; the </a:t>
            </a:r>
            <a:r>
              <a:rPr lang="en-US" sz="3200" dirty="0" smtClean="0"/>
              <a:t>bottom of the door is 2 cm from the bottom of the box</a:t>
            </a:r>
            <a:endParaRPr lang="en-US" sz="32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5900" y="2392654"/>
            <a:ext cx="3619500" cy="405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4233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Tape the edges of the </a:t>
            </a:r>
            <a:r>
              <a:rPr lang="en-US" sz="3200" dirty="0" smtClean="0"/>
              <a:t>door </a:t>
            </a:r>
            <a:r>
              <a:rPr lang="en-US" sz="3200" dirty="0" smtClean="0"/>
              <a:t>so when the door is closed it will keep out ambient </a:t>
            </a:r>
            <a:r>
              <a:rPr lang="en-US" sz="3200" dirty="0" smtClean="0"/>
              <a:t>light; it will also </a:t>
            </a:r>
            <a:r>
              <a:rPr lang="en-US" sz="3200" dirty="0" smtClean="0"/>
              <a:t>be easier to open between samples</a:t>
            </a:r>
            <a:endParaRPr lang="en-US" sz="32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0" y="1947245"/>
            <a:ext cx="5486400" cy="355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6829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Open the door and tape down the top flaps on the inside of the box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1082" y="1417638"/>
            <a:ext cx="2961835" cy="5059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8555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417" y="512843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Under the UV </a:t>
            </a:r>
            <a:r>
              <a:rPr lang="en-US" dirty="0" smtClean="0"/>
              <a:t>flashlight </a:t>
            </a:r>
            <a:r>
              <a:rPr lang="en-US" dirty="0" smtClean="0"/>
              <a:t>and </a:t>
            </a:r>
            <a:r>
              <a:rPr lang="en-US" dirty="0" smtClean="0"/>
              <a:t>light </a:t>
            </a:r>
            <a:r>
              <a:rPr lang="en-US" dirty="0"/>
              <a:t>p</a:t>
            </a:r>
            <a:r>
              <a:rPr lang="en-US" dirty="0" smtClean="0"/>
              <a:t>robe holes, </a:t>
            </a:r>
            <a:r>
              <a:rPr lang="en-US" dirty="0" smtClean="0"/>
              <a:t>tape down the </a:t>
            </a:r>
            <a:r>
              <a:rPr lang="en-US" dirty="0" smtClean="0"/>
              <a:t>petri </a:t>
            </a:r>
            <a:r>
              <a:rPr lang="en-US" dirty="0"/>
              <a:t>d</a:t>
            </a:r>
            <a:r>
              <a:rPr lang="en-US" dirty="0" smtClean="0"/>
              <a:t>ish </a:t>
            </a:r>
            <a:r>
              <a:rPr lang="en-US" dirty="0" smtClean="0"/>
              <a:t>template for sample placement.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01010" y="2162974"/>
            <a:ext cx="3018414" cy="4454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9304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64320"/>
            <a:ext cx="8229600" cy="353318"/>
          </a:xfrm>
        </p:spPr>
        <p:txBody>
          <a:bodyPr>
            <a:noAutofit/>
          </a:bodyPr>
          <a:lstStyle/>
          <a:p>
            <a:r>
              <a:rPr lang="en-US" sz="2800" dirty="0" smtClean="0"/>
              <a:t>Put the </a:t>
            </a:r>
            <a:r>
              <a:rPr lang="en-US" sz="2800" dirty="0" smtClean="0"/>
              <a:t>UV flashlight and </a:t>
            </a:r>
            <a:r>
              <a:rPr lang="en-US" sz="2800" dirty="0" smtClean="0"/>
              <a:t>light </a:t>
            </a:r>
            <a:r>
              <a:rPr lang="en-US" sz="2800" dirty="0"/>
              <a:t>s</a:t>
            </a:r>
            <a:r>
              <a:rPr lang="en-US" sz="2800" dirty="0" smtClean="0"/>
              <a:t>ensor </a:t>
            </a:r>
            <a:r>
              <a:rPr lang="en-US" sz="2800" dirty="0" smtClean="0"/>
              <a:t>probe into place using the ring stand and </a:t>
            </a:r>
            <a:r>
              <a:rPr lang="en-US" sz="2800" dirty="0" smtClean="0"/>
              <a:t>clamps; </a:t>
            </a:r>
            <a:r>
              <a:rPr lang="en-US" sz="2800" dirty="0"/>
              <a:t>t</a:t>
            </a:r>
            <a:r>
              <a:rPr lang="en-US" sz="2800" dirty="0" smtClean="0"/>
              <a:t>he light </a:t>
            </a:r>
            <a:r>
              <a:rPr lang="en-US" sz="2800" dirty="0"/>
              <a:t>p</a:t>
            </a:r>
            <a:r>
              <a:rPr lang="en-US" sz="2800" dirty="0" smtClean="0"/>
              <a:t>robe </a:t>
            </a:r>
            <a:r>
              <a:rPr lang="en-US" sz="2800" dirty="0" smtClean="0"/>
              <a:t>needs to be close to the sample but far away so that samples can be switched without disturbing the </a:t>
            </a:r>
            <a:r>
              <a:rPr lang="en-US" sz="2800" dirty="0" smtClean="0"/>
              <a:t>probe</a:t>
            </a:r>
            <a:endParaRPr lang="en-US" sz="2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62991" y="2609302"/>
            <a:ext cx="6136270" cy="3447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8981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Directions for Quantitative Analysis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en-US" sz="2400" dirty="0" smtClean="0"/>
              <a:t>Make sure </a:t>
            </a:r>
            <a:r>
              <a:rPr lang="en-US" sz="2400" dirty="0" smtClean="0"/>
              <a:t>the </a:t>
            </a:r>
            <a:r>
              <a:rPr lang="en-US" sz="2400" dirty="0" err="1" smtClean="0"/>
              <a:t>LabQuest</a:t>
            </a:r>
            <a:r>
              <a:rPr lang="en-US" sz="2400" dirty="0" smtClean="0"/>
              <a:t> </a:t>
            </a:r>
            <a:r>
              <a:rPr lang="en-US" sz="2400" dirty="0" smtClean="0"/>
              <a:t>and </a:t>
            </a:r>
            <a:r>
              <a:rPr lang="en-US" sz="2400" dirty="0" smtClean="0"/>
              <a:t>light </a:t>
            </a:r>
            <a:r>
              <a:rPr lang="en-US" sz="2400" dirty="0"/>
              <a:t>p</a:t>
            </a:r>
            <a:r>
              <a:rPr lang="en-US" sz="2400" dirty="0" smtClean="0"/>
              <a:t>robe </a:t>
            </a:r>
            <a:r>
              <a:rPr lang="en-US" sz="2400" dirty="0" smtClean="0"/>
              <a:t>are turned on</a:t>
            </a:r>
          </a:p>
          <a:p>
            <a:pPr marL="514350" indent="-514350">
              <a:buAutoNum type="arabicPeriod"/>
            </a:pPr>
            <a:r>
              <a:rPr lang="en-US" sz="2400" dirty="0" smtClean="0"/>
              <a:t>Set a timer for 2 </a:t>
            </a:r>
            <a:r>
              <a:rPr lang="en-US" sz="2400" dirty="0" smtClean="0"/>
              <a:t>minutes</a:t>
            </a:r>
            <a:endParaRPr lang="en-US" sz="2400" dirty="0" smtClean="0"/>
          </a:p>
          <a:p>
            <a:pPr marL="514350" indent="-514350">
              <a:buAutoNum type="arabicPeriod"/>
            </a:pPr>
            <a:r>
              <a:rPr lang="en-US" sz="2400" dirty="0" smtClean="0"/>
              <a:t>Put a test </a:t>
            </a:r>
            <a:r>
              <a:rPr lang="en-US" sz="2400" dirty="0" smtClean="0"/>
              <a:t>sample into place</a:t>
            </a:r>
          </a:p>
          <a:p>
            <a:pPr marL="514350" indent="-514350">
              <a:buAutoNum type="arabicPeriod"/>
            </a:pPr>
            <a:r>
              <a:rPr lang="en-US" sz="2400" dirty="0" smtClean="0"/>
              <a:t>Close </a:t>
            </a:r>
            <a:r>
              <a:rPr lang="en-US" sz="2400" dirty="0" smtClean="0"/>
              <a:t>door; </a:t>
            </a:r>
            <a:r>
              <a:rPr lang="en-US" sz="2400" b="1" dirty="0" smtClean="0"/>
              <a:t>record </a:t>
            </a:r>
            <a:r>
              <a:rPr lang="en-US" sz="2400" b="1" dirty="0" smtClean="0"/>
              <a:t>initial data </a:t>
            </a:r>
            <a:r>
              <a:rPr lang="en-US" sz="2400" b="1" dirty="0" smtClean="0"/>
              <a:t>reading</a:t>
            </a:r>
            <a:endParaRPr lang="en-US" sz="2400" b="1" dirty="0" smtClean="0"/>
          </a:p>
          <a:p>
            <a:pPr marL="514350" indent="-514350">
              <a:buAutoNum type="arabicPeriod"/>
            </a:pPr>
            <a:r>
              <a:rPr lang="en-US" sz="2400" dirty="0" smtClean="0"/>
              <a:t>Turn on UV Flashlight</a:t>
            </a:r>
          </a:p>
          <a:p>
            <a:pPr marL="514350" indent="-514350">
              <a:buAutoNum type="arabicPeriod"/>
            </a:pPr>
            <a:r>
              <a:rPr lang="en-US" sz="2400" dirty="0" smtClean="0"/>
              <a:t>After 2 </a:t>
            </a:r>
            <a:r>
              <a:rPr lang="en-US" sz="2400" dirty="0" smtClean="0"/>
              <a:t>minutes, turn the </a:t>
            </a:r>
            <a:r>
              <a:rPr lang="en-US" sz="2400" dirty="0" smtClean="0"/>
              <a:t>UV </a:t>
            </a:r>
            <a:r>
              <a:rPr lang="en-US" sz="2400" dirty="0" smtClean="0"/>
              <a:t>flashlight off </a:t>
            </a:r>
            <a:r>
              <a:rPr lang="en-US" sz="2400" dirty="0" smtClean="0"/>
              <a:t>and record the first </a:t>
            </a:r>
            <a:r>
              <a:rPr lang="en-US" sz="2400" dirty="0"/>
              <a:t>5</a:t>
            </a:r>
            <a:r>
              <a:rPr lang="en-US" sz="2400" dirty="0" smtClean="0"/>
              <a:t> </a:t>
            </a:r>
            <a:r>
              <a:rPr lang="en-US" sz="2400" dirty="0" smtClean="0"/>
              <a:t>readings of the </a:t>
            </a:r>
            <a:r>
              <a:rPr lang="en-US" sz="2400" dirty="0" err="1" smtClean="0"/>
              <a:t>LabQuest</a:t>
            </a:r>
            <a:r>
              <a:rPr lang="en-US" sz="2400" dirty="0" smtClean="0"/>
              <a:t>. </a:t>
            </a:r>
            <a:endParaRPr lang="en-US" sz="2400" dirty="0"/>
          </a:p>
          <a:p>
            <a:pPr marL="514350" indent="-514350">
              <a:buAutoNum type="arabicPeriod"/>
            </a:pPr>
            <a:r>
              <a:rPr lang="en-US" sz="2400" dirty="0" smtClean="0"/>
              <a:t>Average the 5 numbers for 1 </a:t>
            </a:r>
            <a:r>
              <a:rPr lang="en-US" sz="2400" dirty="0" smtClean="0"/>
              <a:t>quantitative </a:t>
            </a:r>
            <a:r>
              <a:rPr lang="en-US" sz="2400" dirty="0"/>
              <a:t>r</a:t>
            </a:r>
            <a:r>
              <a:rPr lang="en-US" sz="2400" dirty="0" smtClean="0"/>
              <a:t>eading; </a:t>
            </a:r>
            <a:r>
              <a:rPr lang="en-US" sz="2400" b="1" dirty="0" smtClean="0"/>
              <a:t>subtract the average </a:t>
            </a:r>
            <a:r>
              <a:rPr lang="en-US" sz="2400" b="1" dirty="0" smtClean="0"/>
              <a:t>from initial data reading </a:t>
            </a:r>
            <a:r>
              <a:rPr lang="en-US" sz="2400" dirty="0" smtClean="0"/>
              <a:t>to </a:t>
            </a:r>
            <a:r>
              <a:rPr lang="en-US" sz="2400" dirty="0" smtClean="0"/>
              <a:t>get a </a:t>
            </a:r>
            <a:r>
              <a:rPr lang="en-US" sz="2400" dirty="0" smtClean="0"/>
              <a:t>final </a:t>
            </a:r>
            <a:r>
              <a:rPr lang="en-US" sz="2400" dirty="0"/>
              <a:t>q</a:t>
            </a:r>
            <a:r>
              <a:rPr lang="en-US" sz="2400" dirty="0" smtClean="0"/>
              <a:t>uantitative data </a:t>
            </a:r>
            <a:r>
              <a:rPr lang="en-US" sz="2400" dirty="0"/>
              <a:t>p</a:t>
            </a:r>
            <a:r>
              <a:rPr lang="en-US" sz="2400" dirty="0" smtClean="0"/>
              <a:t>oint</a:t>
            </a: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536001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Assemble a box measuring approximately</a:t>
            </a:r>
            <a:br>
              <a:rPr lang="en-US" sz="3600" dirty="0" smtClean="0"/>
            </a:br>
            <a:r>
              <a:rPr lang="en-US" sz="3600" dirty="0" smtClean="0"/>
              <a:t>29.8 cm x 20.3 cm x 12 cm</a:t>
            </a:r>
            <a:endParaRPr lang="en-US" sz="3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4152" y="1964756"/>
            <a:ext cx="6981365" cy="4210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70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LabQuest</a:t>
            </a:r>
            <a:r>
              <a:rPr lang="en-US" dirty="0" smtClean="0"/>
              <a:t> </a:t>
            </a:r>
            <a:r>
              <a:rPr lang="en-US" dirty="0" smtClean="0"/>
              <a:t>Reading of UV Flashlight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01464" y="2015638"/>
            <a:ext cx="7050020" cy="4006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191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LabQuest</a:t>
            </a:r>
            <a:r>
              <a:rPr lang="en-US" dirty="0" smtClean="0"/>
              <a:t> </a:t>
            </a:r>
            <a:r>
              <a:rPr lang="en-US" dirty="0" smtClean="0"/>
              <a:t>Reading of UV Flashlight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3394" y="2217771"/>
            <a:ext cx="6363469" cy="3416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2664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err="1" smtClean="0"/>
              <a:t>LabQuest</a:t>
            </a:r>
            <a:r>
              <a:rPr lang="en-US" sz="3200" dirty="0" smtClean="0"/>
              <a:t> reading </a:t>
            </a:r>
            <a:r>
              <a:rPr lang="en-US" sz="3200" i="1" dirty="0" smtClean="0"/>
              <a:t>after</a:t>
            </a:r>
            <a:r>
              <a:rPr lang="en-US" sz="3200" dirty="0" smtClean="0"/>
              <a:t> </a:t>
            </a:r>
            <a:r>
              <a:rPr lang="en-US" sz="3200" dirty="0" smtClean="0"/>
              <a:t>the UV flashlight </a:t>
            </a:r>
            <a:r>
              <a:rPr lang="en-US" sz="3200" dirty="0" smtClean="0"/>
              <a:t>is turned </a:t>
            </a:r>
            <a:r>
              <a:rPr lang="en-US" sz="3200" dirty="0" smtClean="0"/>
              <a:t>off</a:t>
            </a:r>
            <a:r>
              <a:rPr lang="en-US" sz="3200" dirty="0" smtClean="0"/>
              <a:t>; the light sensor is picking up a</a:t>
            </a:r>
            <a:r>
              <a:rPr lang="en-US" sz="3200" dirty="0" smtClean="0"/>
              <a:t> </a:t>
            </a:r>
            <a:r>
              <a:rPr lang="en-US" sz="3200" dirty="0" smtClean="0"/>
              <a:t>reading </a:t>
            </a:r>
            <a:r>
              <a:rPr lang="en-US" sz="3200" dirty="0" smtClean="0"/>
              <a:t>from the </a:t>
            </a:r>
            <a:r>
              <a:rPr lang="en-US" sz="3200" dirty="0" smtClean="0"/>
              <a:t>glow </a:t>
            </a:r>
            <a:r>
              <a:rPr lang="en-US" sz="3200" dirty="0" smtClean="0"/>
              <a:t>of the </a:t>
            </a:r>
            <a:r>
              <a:rPr lang="en-US" sz="3200" dirty="0" smtClean="0"/>
              <a:t>sample</a:t>
            </a:r>
            <a:endParaRPr lang="en-US" sz="32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0119" y="1889112"/>
            <a:ext cx="6603762" cy="3704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106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Door is still closed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8480" y="1997406"/>
            <a:ext cx="6672417" cy="3778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042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Tape the bottom and sides of the box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8096" y="1730398"/>
            <a:ext cx="7258441" cy="4558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421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Tape down the bottom flaps on the inside of the box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4152" y="1789832"/>
            <a:ext cx="7290313" cy="4391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8168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Tape the top and sides of the box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0259" y="1892299"/>
            <a:ext cx="5867765" cy="3635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8003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Make sure all the sides are covered with tape to keep out ambient light 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937" y="1650740"/>
            <a:ext cx="7599260" cy="4434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7405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Cut a circle the size of petri dish;</a:t>
            </a:r>
            <a:br>
              <a:rPr lang="en-US" sz="3600" dirty="0" smtClean="0"/>
            </a:br>
            <a:r>
              <a:rPr lang="en-US" sz="3600" dirty="0" smtClean="0"/>
              <a:t>place this template on the top of the box</a:t>
            </a:r>
            <a:endParaRPr lang="en-US" sz="3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2221959"/>
            <a:ext cx="5778500" cy="356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7107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Secure the UV flashlight using a clamp and ring stand in the center of the template</a:t>
            </a:r>
            <a:endParaRPr lang="en-US" sz="3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3861" y="1795610"/>
            <a:ext cx="7451008" cy="4559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6645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8888" y="274638"/>
            <a:ext cx="8229600" cy="1143000"/>
          </a:xfrm>
        </p:spPr>
        <p:txBody>
          <a:bodyPr>
            <a:noAutofit/>
          </a:bodyPr>
          <a:lstStyle/>
          <a:p>
            <a:r>
              <a:rPr lang="en-US" sz="3200" dirty="0" smtClean="0"/>
              <a:t>Secure the light </a:t>
            </a:r>
            <a:r>
              <a:rPr lang="en-US" sz="3200" dirty="0"/>
              <a:t>s</a:t>
            </a:r>
            <a:r>
              <a:rPr lang="en-US" sz="3200" dirty="0" smtClean="0"/>
              <a:t>ensor </a:t>
            </a:r>
            <a:r>
              <a:rPr lang="en-US" sz="3200" dirty="0"/>
              <a:t>p</a:t>
            </a:r>
            <a:r>
              <a:rPr lang="en-US" sz="3200" dirty="0" smtClean="0"/>
              <a:t>robe using the other clamp and ring stand next the UV flashlight and </a:t>
            </a:r>
            <a:r>
              <a:rPr lang="en-US" sz="3200" smtClean="0"/>
              <a:t>on the </a:t>
            </a:r>
            <a:r>
              <a:rPr lang="en-US" sz="3200" dirty="0" smtClean="0"/>
              <a:t>template</a:t>
            </a:r>
            <a:endParaRPr lang="en-US" sz="32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1572" y="1657968"/>
            <a:ext cx="3023808" cy="4906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4771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331</TotalTime>
  <Words>374</Words>
  <Application>Microsoft Office PowerPoint</Application>
  <PresentationFormat>On-screen Show (4:3)</PresentationFormat>
  <Paragraphs>30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6" baseType="lpstr">
      <vt:lpstr>Arial</vt:lpstr>
      <vt:lpstr>Calibri</vt:lpstr>
      <vt:lpstr>Office Theme</vt:lpstr>
      <vt:lpstr>Testing Apparatus Construction</vt:lpstr>
      <vt:lpstr>Assemble a box measuring approximately 29.8 cm x 20.3 cm x 12 cm</vt:lpstr>
      <vt:lpstr>Tape the bottom and sides of the box</vt:lpstr>
      <vt:lpstr>Tape down the bottom flaps on the inside of the box</vt:lpstr>
      <vt:lpstr>Tape the top and sides of the box</vt:lpstr>
      <vt:lpstr>Make sure all the sides are covered with tape to keep out ambient light </vt:lpstr>
      <vt:lpstr>Cut a circle the size of petri dish; place this template on the top of the box</vt:lpstr>
      <vt:lpstr>Secure the UV flashlight using a clamp and ring stand in the center of the template</vt:lpstr>
      <vt:lpstr>Secure the light sensor probe using the other clamp and ring stand next the UV flashlight and on the template</vt:lpstr>
      <vt:lpstr>Remove the template and trace around the ends of the UV flashlight and light probe on the top of the box</vt:lpstr>
      <vt:lpstr>Your tracing should look like this:</vt:lpstr>
      <vt:lpstr>Cut out the circles using a box cutter</vt:lpstr>
      <vt:lpstr>Trace a door on the side of the box away from the cut holes</vt:lpstr>
      <vt:lpstr>Cut out the door starting 1 cm from the top; the top and bottom sides of the door are 14 cm and the door is 10 cm wide; the bottom of the door is 2 cm from the bottom of the box</vt:lpstr>
      <vt:lpstr>Tape the edges of the door so when the door is closed it will keep out ambient light; it will also be easier to open between samples</vt:lpstr>
      <vt:lpstr>Open the door and tape down the top flaps on the inside of the box</vt:lpstr>
      <vt:lpstr>Under the UV flashlight and light probe holes, tape down the petri dish template for sample placement.</vt:lpstr>
      <vt:lpstr>Put the UV flashlight and light sensor probe into place using the ring stand and clamps; the light probe needs to be close to the sample but far away so that samples can be switched without disturbing the probe</vt:lpstr>
      <vt:lpstr>Directions for Quantitative Analysis</vt:lpstr>
      <vt:lpstr>LabQuest Reading of UV Flashlight</vt:lpstr>
      <vt:lpstr>LabQuest Reading of UV Flashlight</vt:lpstr>
      <vt:lpstr>LabQuest reading after the UV flashlight is turned off; the light sensor is picking up a reading from the glow of the sample</vt:lpstr>
      <vt:lpstr>Door is still closed</vt:lpstr>
    </vt:vector>
  </TitlesOfParts>
  <Company>Lamar County Schools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Jamie Sorrell</dc:creator>
  <cp:lastModifiedBy>Zain Iqbal</cp:lastModifiedBy>
  <cp:revision>14</cp:revision>
  <dcterms:created xsi:type="dcterms:W3CDTF">2017-05-02T20:21:42Z</dcterms:created>
  <dcterms:modified xsi:type="dcterms:W3CDTF">2019-02-20T17:27:13Z</dcterms:modified>
</cp:coreProperties>
</file>