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534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72" r:id="rId5"/>
    <p:sldId id="260" r:id="rId6"/>
    <p:sldId id="275" r:id="rId7"/>
    <p:sldId id="261" r:id="rId8"/>
    <p:sldId id="262" r:id="rId9"/>
    <p:sldId id="263" r:id="rId10"/>
    <p:sldId id="265" r:id="rId11"/>
    <p:sldId id="267" r:id="rId12"/>
    <p:sldId id="268" r:id="rId13"/>
    <p:sldId id="266" r:id="rId14"/>
    <p:sldId id="264" r:id="rId15"/>
    <p:sldId id="274" r:id="rId16"/>
    <p:sldId id="277" r:id="rId17"/>
    <p:sldId id="278" r:id="rId18"/>
    <p:sldId id="279" r:id="rId19"/>
    <p:sldId id="276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57" autoAdjust="0"/>
    <p:restoredTop sz="79749" autoAdjust="0"/>
  </p:normalViewPr>
  <p:slideViewPr>
    <p:cSldViewPr snapToGrid="0" snapToObjects="1">
      <p:cViewPr varScale="1">
        <p:scale>
          <a:sx n="70" d="100"/>
          <a:sy n="70" d="100"/>
        </p:scale>
        <p:origin x="11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289700-E16A-894E-86A7-315BD724CF9F}" type="datetimeFigureOut">
              <a:rPr lang="en-US" smtClean="0"/>
              <a:t>7/9/2014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37DD21-B40A-3043-A78E-75F0E934DE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480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9CFE5-565B-4441-81CC-BF84087A9BCC}" type="datetimeFigureOut">
              <a:rPr lang="en-US" smtClean="0"/>
              <a:t>7/9/2014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06B86-DE68-8D4A-A652-1F5051BFD8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0668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Natural and Urban “Stormwater” Water Cycles Lesson</a:t>
            </a:r>
            <a:r>
              <a:rPr lang="en-US" baseline="0" dirty="0" smtClean="0"/>
              <a:t> &gt;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06B86-DE68-8D4A-A652-1F5051BFD81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795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06B86-DE68-8D4A-A652-1F5051BFD81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687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Answer: The rising air responsible for the cloud formation keeps the cloud floating in the air because the air below the cloud is denser than the cloud.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06B86-DE68-8D4A-A652-1F5051BFD81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1572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06B86-DE68-8D4A-A652-1F5051BFD81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0042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06B86-DE68-8D4A-A652-1F5051BFD81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6218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New vocabulary words related to the urban water cycle: impervious</a:t>
            </a:r>
            <a:r>
              <a:rPr lang="en-US" baseline="0" dirty="0" smtClean="0"/>
              <a:t> surface, pervious surface, storm sewer, combined sewer, surface water, wastewater, sanitary sewer, urban infrastructure.</a:t>
            </a:r>
          </a:p>
          <a:p>
            <a:r>
              <a:rPr lang="en-US" i="1" baseline="0" dirty="0" smtClean="0"/>
              <a:t>Overview</a:t>
            </a:r>
            <a:r>
              <a:rPr lang="en-US" baseline="0" dirty="0" smtClean="0"/>
              <a:t>: Water is drawn from natural surface water sources &gt; cleaned at drinking water facility &gt; delivered to homes via water pipes &gt; leaves homes as wastewater &gt; sewer system &gt; cleaned at water treatment facility &gt; released into surface water collection systems or used for irrigation.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 alternate diagram for the urban water cycle may be found at http://www.pacificwater.org/pages.cfm/water-services/water-demand-management/water-distribution/the-water-cycle.html.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Or, another diagram at http://www.phila.gov/water/PublishingImages/urbanwatercycle.jpg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06B86-DE68-8D4A-A652-1F5051BFD81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464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the vocabulary words you have learned in this presentation.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06B86-DE68-8D4A-A652-1F5051BFD81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5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06B86-DE68-8D4A-A652-1F5051BFD81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43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" y="3311912"/>
            <a:ext cx="8193024" cy="193458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000" b="1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" y="5257800"/>
            <a:ext cx="7196328" cy="98755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Font typeface="Wingdings 2" pitchFamily="18" charset="2"/>
              <a:buNone/>
              <a:defRPr sz="1800" b="1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C00CD-1380-6345-B692-029873710A1B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4267200"/>
            <a:ext cx="7612063" cy="110013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414040">
            <a:off x="1779080" y="450465"/>
            <a:ext cx="5486400" cy="3626214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5175" y="5443538"/>
            <a:ext cx="7612063" cy="804862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FEFFF-E072-BE4B-840B-DD0B3B97A06F}" type="datetime1">
              <a:rPr lang="en-US" smtClean="0"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8220CEF5-D304-A444-B131-F28D0BB97779}" type="datetime1">
              <a:rPr lang="en-US" smtClean="0"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4"/>
          </p:nvPr>
        </p:nvSpPr>
        <p:spPr>
          <a:xfrm rot="307655">
            <a:off x="4082874" y="3187732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72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 rot="21414752">
            <a:off x="4623469" y="338031"/>
            <a:ext cx="4141140" cy="288137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88900" dist="25400" dir="5400000" sx="101000" sy="101000" algn="t" rotWithShape="0">
              <a:prstClr val="black">
                <a:alpha val="50000"/>
              </a:prst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CBC3A-6776-DF4D-8119-199775B5A4B9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457200"/>
            <a:ext cx="1497106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6888" y="457200"/>
            <a:ext cx="6513511" cy="581025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8F8DC-0867-8547-9889-AB211B370EF2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972E9-494B-7F47-8CC4-83D9AC96FE2A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6889" y="3774328"/>
            <a:ext cx="8468691" cy="1470025"/>
          </a:xfrm>
        </p:spPr>
        <p:txBody>
          <a:bodyPr anchor="b" anchorCtr="0"/>
          <a:lstStyle>
            <a:lvl1pPr algn="l">
              <a:defRPr sz="6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6888" y="5257800"/>
            <a:ext cx="7199312" cy="9906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7C51F4-DE15-E849-8EA0-866AAFC59D2B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 rot="504148">
            <a:off x="4493544" y="555043"/>
            <a:ext cx="4142460" cy="3085398"/>
          </a:xfrm>
          <a:solidFill>
            <a:srgbClr val="FFFFFF">
              <a:shade val="85000"/>
            </a:srgbClr>
          </a:solidFill>
          <a:ln w="381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5" y="2236694"/>
            <a:ext cx="7612063" cy="1362075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3617259"/>
            <a:ext cx="7612063" cy="1500187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None/>
              <a:defRPr sz="1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CAFA5-7897-EF44-AF7E-1E93F2C5CB07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327" y="79468"/>
            <a:ext cx="8653345" cy="1417638"/>
          </a:xfrm>
        </p:spPr>
        <p:txBody>
          <a:bodyPr/>
          <a:lstStyle>
            <a:lvl1pPr>
              <a:defRPr sz="44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5175" y="2084388"/>
            <a:ext cx="3657600" cy="4183062"/>
          </a:xfrm>
        </p:spPr>
        <p:txBody>
          <a:bodyPr>
            <a:normAutofit/>
          </a:bodyPr>
          <a:lstStyle>
            <a:lvl1pPr>
              <a:defRPr sz="2000" b="1">
                <a:latin typeface="Calibri" panose="020F0502020204030204" pitchFamily="34" charset="0"/>
              </a:defRPr>
            </a:lvl1pPr>
            <a:lvl2pPr>
              <a:defRPr sz="1800" b="1">
                <a:latin typeface="Calibri" panose="020F0502020204030204" pitchFamily="34" charset="0"/>
              </a:defRPr>
            </a:lvl2pPr>
            <a:lvl3pPr>
              <a:defRPr sz="1800" b="1">
                <a:latin typeface="Calibri" panose="020F0502020204030204" pitchFamily="34" charset="0"/>
              </a:defRPr>
            </a:lvl3pPr>
            <a:lvl4pPr>
              <a:defRPr sz="1800" b="1">
                <a:latin typeface="Calibri" panose="020F0502020204030204" pitchFamily="34" charset="0"/>
              </a:defRPr>
            </a:lvl4pPr>
            <a:lvl5pPr>
              <a:defRPr sz="1800" b="1">
                <a:latin typeface="Calibri" panose="020F0502020204030204" pitchFamily="34" charset="0"/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637" y="2084388"/>
            <a:ext cx="3657600" cy="4183062"/>
          </a:xfrm>
        </p:spPr>
        <p:txBody>
          <a:bodyPr>
            <a:normAutofit/>
          </a:bodyPr>
          <a:lstStyle>
            <a:lvl1pPr>
              <a:defRPr sz="2000" b="1">
                <a:latin typeface="Calibri" panose="020F0502020204030204" pitchFamily="34" charset="0"/>
              </a:defRPr>
            </a:lvl1pPr>
            <a:lvl2pPr>
              <a:defRPr sz="1800" b="1">
                <a:latin typeface="Calibri" panose="020F0502020204030204" pitchFamily="34" charset="0"/>
              </a:defRPr>
            </a:lvl2pPr>
            <a:lvl3pPr>
              <a:defRPr sz="1800" b="1">
                <a:latin typeface="Calibri" panose="020F0502020204030204" pitchFamily="34" charset="0"/>
              </a:defRPr>
            </a:lvl3pPr>
            <a:lvl4pPr>
              <a:defRPr sz="1800" b="1">
                <a:latin typeface="Calibri" panose="020F0502020204030204" pitchFamily="34" charset="0"/>
              </a:defRPr>
            </a:lvl4pPr>
            <a:lvl5pPr>
              <a:defRPr sz="1800" b="1">
                <a:latin typeface="Calibri" panose="020F0502020204030204" pitchFamily="34" charset="0"/>
              </a:defRPr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4D347-2580-DF4C-BBCB-762B5DDCEDC3}" type="datetime1">
              <a:rPr lang="en-US" smtClean="0"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Calibri" panose="020F0502020204030204" pitchFamily="34" charset="0"/>
              </a:defRPr>
            </a:lvl1pPr>
          </a:lstStyle>
          <a:p>
            <a:fld id="{303B41F9-EF77-F24D-AB47-FEF1D309F5D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4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174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19637" y="1687512"/>
            <a:ext cx="3657600" cy="903288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9637" y="2649071"/>
            <a:ext cx="3657600" cy="360829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600"/>
            </a:lvl6pPr>
            <a:lvl7pPr marL="2055813" indent="-344488">
              <a:defRPr sz="1600"/>
            </a:lvl7pPr>
            <a:lvl8pPr marL="2055813" indent="-344488">
              <a:defRPr sz="1600"/>
            </a:lvl8pPr>
            <a:lvl9pPr marL="2055813" indent="-344488"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E92A-DE52-B040-84B8-92334304908E}" type="datetime1">
              <a:rPr lang="en-US" smtClean="0"/>
              <a:t>7/9/2014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AA166-E755-F74C-AB74-9EAA30692DED}" type="datetime1">
              <a:rPr lang="en-US" smtClean="0"/>
              <a:t>7/9/2014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1B671-B2E3-5B4B-945B-6ACB82180F75}" type="datetime1">
              <a:rPr lang="en-US" smtClean="0"/>
              <a:t>7/9/2014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946" y="381000"/>
            <a:ext cx="3250360" cy="16319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381000"/>
            <a:ext cx="4149725" cy="588645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946" y="2084389"/>
            <a:ext cx="3250360" cy="3935412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spcBef>
                <a:spcPts val="600"/>
              </a:spcBef>
              <a:buNone/>
              <a:defRPr sz="1800" b="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495800" y="6356350"/>
            <a:ext cx="1143000" cy="365125"/>
          </a:xfrm>
        </p:spPr>
        <p:txBody>
          <a:bodyPr/>
          <a:lstStyle>
            <a:lvl1pPr algn="l">
              <a:defRPr/>
            </a:lvl1pPr>
          </a:lstStyle>
          <a:p>
            <a:fld id="{8B9F0A29-636E-494C-A568-A0B21596A468}" type="datetime1">
              <a:rPr lang="en-US" smtClean="0"/>
              <a:t>7/9/2014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356350"/>
            <a:ext cx="2895600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967426" y="6356350"/>
            <a:ext cx="5334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175" y="2070846"/>
            <a:ext cx="7612064" cy="41820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A6165830-3AE5-5241-8385-9612451442B7}" type="datetime1">
              <a:rPr lang="en-US" smtClean="0"/>
              <a:t>7/9/2014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3753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35635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303B41F9-EF77-F24D-AB47-FEF1D309F5D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5" r:id="rId1"/>
    <p:sldLayoutId id="2147484536" r:id="rId2"/>
    <p:sldLayoutId id="2147484537" r:id="rId3"/>
    <p:sldLayoutId id="2147484538" r:id="rId4"/>
    <p:sldLayoutId id="2147484539" r:id="rId5"/>
    <p:sldLayoutId id="2147484540" r:id="rId6"/>
    <p:sldLayoutId id="2147484541" r:id="rId7"/>
    <p:sldLayoutId id="2147484542" r:id="rId8"/>
    <p:sldLayoutId id="2147484543" r:id="rId9"/>
    <p:sldLayoutId id="2147484544" r:id="rId10"/>
    <p:sldLayoutId id="2147484545" r:id="rId11"/>
    <p:sldLayoutId id="2147484546" r:id="rId12"/>
    <p:sldLayoutId id="2147484547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2"/>
          </a:solidFill>
          <a:effectLst>
            <a:outerShdw blurRad="50800" dist="25400" dir="2700000" algn="tl" rotWithShape="0">
              <a:schemeClr val="bg1">
                <a:alpha val="4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Font typeface="Wingdings 2" pitchFamily="18" charset="2"/>
        <a:buChar char=""/>
        <a:defRPr sz="24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2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 smtClean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Font typeface="Wingdings 2" pitchFamily="18" charset="2"/>
        <a:buChar char=""/>
        <a:defRPr lang="en-US" sz="1800" kern="1200" dirty="0">
          <a:solidFill>
            <a:schemeClr val="bg1"/>
          </a:solidFill>
          <a:effectLst>
            <a:outerShdw blurRad="63500" dist="50800" dir="2700000" algn="tl" rotWithShape="0">
              <a:prstClr val="black">
                <a:alpha val="50000"/>
              </a:prstClr>
            </a:outerShdw>
          </a:effectLst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Earth_Western_Hemisphere_transparent_background.png"/>
          <p:cNvPicPr>
            <a:picLocks noChangeAspect="1"/>
          </p:cNvPicPr>
          <p:nvPr/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97081">
            <a:off x="2209748" y="289202"/>
            <a:ext cx="6858000" cy="685800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5327" y="149808"/>
            <a:ext cx="8653345" cy="1417638"/>
          </a:xfrm>
        </p:spPr>
        <p:txBody>
          <a:bodyPr/>
          <a:lstStyle/>
          <a:p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</a:rPr>
              <a:t>Natural and Urban </a:t>
            </a:r>
            <a:r>
              <a:rPr lang="en-US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/>
            </a:r>
            <a:br>
              <a:rPr lang="en-US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“</a:t>
            </a:r>
            <a:r>
              <a:rPr lang="en-US" sz="5400" b="1" dirty="0">
                <a:solidFill>
                  <a:schemeClr val="bg1"/>
                </a:solidFill>
                <a:latin typeface="Calibri" panose="020F0502020204030204" pitchFamily="34" charset="0"/>
              </a:rPr>
              <a:t>Stormwater” Water </a:t>
            </a:r>
            <a:r>
              <a:rPr lang="en-US" sz="5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Cycles</a:t>
            </a:r>
            <a:endParaRPr lang="en-US" sz="5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315028" y="1828373"/>
            <a:ext cx="8543964" cy="4639294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latin typeface="Calibri" panose="020F0502020204030204" pitchFamily="34" charset="0"/>
              </a:rPr>
              <a:t>Our planet is covered by water, an astonishing 71</a:t>
            </a:r>
            <a:r>
              <a:rPr lang="en-US" sz="3200" b="1" dirty="0">
                <a:latin typeface="Calibri" panose="020F0502020204030204" pitchFamily="34" charset="0"/>
              </a:rPr>
              <a:t> </a:t>
            </a:r>
            <a:r>
              <a:rPr lang="en-US" sz="3200" b="1" dirty="0" smtClean="0">
                <a:latin typeface="Calibri" panose="020F0502020204030204" pitchFamily="34" charset="0"/>
              </a:rPr>
              <a:t>percent!</a:t>
            </a:r>
          </a:p>
          <a:p>
            <a:pPr marL="0" indent="0" algn="ctr">
              <a:spcBef>
                <a:spcPts val="600"/>
              </a:spcBef>
              <a:buNone/>
            </a:pPr>
            <a:r>
              <a:rPr lang="en-US" sz="4000" dirty="0" smtClean="0">
                <a:solidFill>
                  <a:srgbClr val="FFFF00"/>
                </a:solidFill>
              </a:rPr>
              <a:t>“Planet Water?”</a:t>
            </a:r>
            <a:endParaRPr lang="en-US" sz="4000" b="1" dirty="0" smtClean="0">
              <a:solidFill>
                <a:srgbClr val="FFFF00"/>
              </a:solidFill>
            </a:endParaRPr>
          </a:p>
          <a:p>
            <a:r>
              <a:rPr lang="en-US" sz="3200" b="1" dirty="0" smtClean="0">
                <a:latin typeface="Calibri" panose="020F0502020204030204" pitchFamily="34" charset="0"/>
              </a:rPr>
              <a:t>If the world was uniform all the way around, water would cover the planet to a depth of 2.6 km (1.6 miles).</a:t>
            </a:r>
            <a:endParaRPr lang="en-US" sz="3200" b="1" dirty="0">
              <a:latin typeface="Calibri" panose="020F0502020204030204" pitchFamily="34" charset="0"/>
            </a:endParaRPr>
          </a:p>
          <a:p>
            <a:r>
              <a:rPr lang="en-US" sz="3200" b="1" i="1" dirty="0" smtClean="0">
                <a:latin typeface="Calibri" panose="020F0502020204030204" pitchFamily="34" charset="0"/>
              </a:rPr>
              <a:t>From where </a:t>
            </a:r>
            <a:r>
              <a:rPr lang="en-US" sz="3200" b="1" i="1" dirty="0">
                <a:latin typeface="Calibri" panose="020F0502020204030204" pitchFamily="34" charset="0"/>
              </a:rPr>
              <a:t>did all this water </a:t>
            </a:r>
            <a:r>
              <a:rPr lang="en-US" sz="3200" b="1" i="1" dirty="0" smtClean="0">
                <a:latin typeface="Calibri" panose="020F0502020204030204" pitchFamily="34" charset="0"/>
              </a:rPr>
              <a:t>come?</a:t>
            </a:r>
            <a:endParaRPr lang="en-US" sz="2800" b="1" i="1" dirty="0" smtClean="0"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89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19191"/>
            <a:ext cx="8229600" cy="4363293"/>
          </a:xfrm>
        </p:spPr>
        <p:txBody>
          <a:bodyPr>
            <a:normAutofit lnSpcReduction="10000"/>
          </a:bodyPr>
          <a:lstStyle/>
          <a:p>
            <a:r>
              <a:rPr lang="en-US" b="1" i="1" dirty="0" smtClean="0">
                <a:latin typeface="Calibri" panose="020F0502020204030204" pitchFamily="34" charset="0"/>
              </a:rPr>
              <a:t>Infiltration</a:t>
            </a:r>
            <a:r>
              <a:rPr lang="en-US" b="1" dirty="0" smtClean="0">
                <a:latin typeface="Calibri" panose="020F0502020204030204" pitchFamily="34" charset="0"/>
              </a:rPr>
              <a:t>: The movement of water into the media layer.</a:t>
            </a:r>
          </a:p>
          <a:p>
            <a:r>
              <a:rPr lang="en-US" b="1" i="1" dirty="0" smtClean="0">
                <a:latin typeface="Calibri" panose="020F0502020204030204" pitchFamily="34" charset="0"/>
              </a:rPr>
              <a:t>Percolation</a:t>
            </a:r>
            <a:r>
              <a:rPr lang="en-US" b="1" dirty="0" smtClean="0">
                <a:latin typeface="Calibri" panose="020F0502020204030204" pitchFamily="34" charset="0"/>
              </a:rPr>
              <a:t>: The movement of water within the media layer.</a:t>
            </a:r>
          </a:p>
          <a:p>
            <a:r>
              <a:rPr lang="en-US" b="1" i="1" dirty="0" smtClean="0">
                <a:latin typeface="Calibri" panose="020F0502020204030204" pitchFamily="34" charset="0"/>
              </a:rPr>
              <a:t>Transformation</a:t>
            </a:r>
            <a:r>
              <a:rPr lang="en-US" b="1" dirty="0" smtClean="0">
                <a:latin typeface="Calibri" panose="020F0502020204030204" pitchFamily="34" charset="0"/>
              </a:rPr>
              <a:t>: When precipitation falls onto a pervious surface, it may infiltrate into the media layer.  </a:t>
            </a:r>
            <a:endParaRPr lang="en-US" b="1" dirty="0">
              <a:latin typeface="Calibri" panose="020F0502020204030204" pitchFamily="34" charset="0"/>
            </a:endParaRPr>
          </a:p>
          <a:p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media layer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is the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combination of inorganic and/or organic earth materials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(for example, sand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, soil, mulch, compost, limestone, granite, gravel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).</a:t>
            </a:r>
          </a:p>
          <a:p>
            <a:r>
              <a:rPr lang="en-US" b="1" dirty="0" smtClean="0">
                <a:latin typeface="Calibri" panose="020F0502020204030204" pitchFamily="34" charset="0"/>
              </a:rPr>
              <a:t>Infiltration and percolation rates are typically calculated in (V or L)/(T) units, such as ml/s or in/s.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10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Infiltration and Percolation</a:t>
            </a:r>
            <a:endParaRPr lang="en-US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6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72565" y="1916311"/>
            <a:ext cx="8494048" cy="4447833"/>
          </a:xfrm>
        </p:spPr>
        <p:txBody>
          <a:bodyPr>
            <a:noAutofit/>
          </a:bodyPr>
          <a:lstStyle/>
          <a:p>
            <a:r>
              <a:rPr lang="en-US" sz="2800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Definition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The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flow of rainwater that occurs as a result of the precipitation rate exceeding the soil infiltration and percolation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rates.</a:t>
            </a:r>
          </a:p>
          <a:p>
            <a:pPr lvl="0"/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Also generated from impervious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surfaces such as roofs,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roads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and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sidewalks.</a:t>
            </a:r>
          </a:p>
          <a:p>
            <a:pPr lvl="0"/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Collects particulates, nutrients </a:t>
            </a:r>
            <a:b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and heavy metals as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it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travels</a:t>
            </a:r>
            <a:b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down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the street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and into </a:t>
            </a:r>
            <a:b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the storm sewer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. </a:t>
            </a:r>
            <a:endParaRPr lang="en-US" sz="2800" b="1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11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b="1" dirty="0" err="1" smtClean="0">
                <a:latin typeface="Calibri" panose="020F0502020204030204" pitchFamily="34" charset="0"/>
              </a:rPr>
              <a:t>Stormwater</a:t>
            </a:r>
            <a:r>
              <a:rPr lang="en-US" b="1" dirty="0" smtClean="0">
                <a:latin typeface="Calibri" panose="020F0502020204030204" pitchFamily="34" charset="0"/>
              </a:rPr>
              <a:t> Runoff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6146" name="Picture 2" descr="drainage,drainage pipes,drains,energy,industry,runoff,sewage,sewers,wastes,wastewater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7" b="24457"/>
          <a:stretch/>
        </p:blipFill>
        <p:spPr bwMode="auto">
          <a:xfrm>
            <a:off x="5393766" y="4695568"/>
            <a:ext cx="3273990" cy="1803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4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0629" y="2263515"/>
            <a:ext cx="8858992" cy="41254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i="1" dirty="0" smtClean="0">
                <a:latin typeface="Calibri" panose="020F0502020204030204" pitchFamily="34" charset="0"/>
              </a:rPr>
              <a:t>Definition</a:t>
            </a:r>
            <a:r>
              <a:rPr lang="en-US" sz="2800" b="1" dirty="0" smtClean="0">
                <a:latin typeface="Calibri" panose="020F0502020204030204" pitchFamily="34" charset="0"/>
              </a:rPr>
              <a:t>: The lateral or </a:t>
            </a:r>
            <a:br>
              <a:rPr lang="en-US" sz="2800" b="1" dirty="0" smtClean="0">
                <a:latin typeface="Calibri" panose="020F0502020204030204" pitchFamily="34" charset="0"/>
              </a:rPr>
            </a:br>
            <a:r>
              <a:rPr lang="en-US" sz="2800" b="1" dirty="0" smtClean="0">
                <a:latin typeface="Calibri" panose="020F0502020204030204" pitchFamily="34" charset="0"/>
              </a:rPr>
              <a:t>horizontal flow of water beneath the ground surface.</a:t>
            </a:r>
          </a:p>
          <a:p>
            <a:pPr marL="0" indent="0">
              <a:buNone/>
            </a:pPr>
            <a:r>
              <a:rPr lang="en-US" sz="2800" b="1" dirty="0" smtClean="0">
                <a:latin typeface="Calibri" panose="020F0502020204030204" pitchFamily="34" charset="0"/>
              </a:rPr>
              <a:t>Groundwater levels are typically the surface level at which you can see water in a lake, or the level of a well.</a:t>
            </a:r>
          </a:p>
          <a:p>
            <a:pPr marL="0" indent="0">
              <a:buNone/>
            </a:pPr>
            <a:r>
              <a:rPr lang="en-US" sz="2800" b="1" dirty="0" smtClean="0">
                <a:latin typeface="Calibri" panose="020F0502020204030204" pitchFamily="34" charset="0"/>
              </a:rPr>
              <a:t>Storm water replenishes the groundwater table and underground aquifer through infiltration and percolation.</a:t>
            </a:r>
          </a:p>
          <a:p>
            <a:pPr marL="0" indent="0">
              <a:buNone/>
            </a:pPr>
            <a:r>
              <a:rPr lang="en-US" sz="2800" b="1" dirty="0" smtClean="0">
                <a:latin typeface="Calibri" panose="020F0502020204030204" pitchFamily="34" charset="0"/>
              </a:rPr>
              <a:t>Then this groundwater is available to flow into lakes, streams, rivers or be accessed by wells and pump stations.  </a:t>
            </a:r>
          </a:p>
        </p:txBody>
      </p:sp>
      <p:pic>
        <p:nvPicPr>
          <p:cNvPr id="2" name="Picture 1" descr="gwflowproblems1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4053" y="520840"/>
            <a:ext cx="4815568" cy="210243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4305300" y="6457250"/>
            <a:ext cx="533400" cy="365125"/>
          </a:xfrm>
        </p:spPr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12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130630" y="79468"/>
            <a:ext cx="3778078" cy="1629412"/>
          </a:xfrm>
        </p:spPr>
        <p:txBody>
          <a:bodyPr/>
          <a:lstStyle/>
          <a:p>
            <a:pPr algn="l"/>
            <a:r>
              <a:rPr lang="en-US" b="1" dirty="0" smtClean="0">
                <a:latin typeface="Calibri" panose="020F0502020204030204" pitchFamily="34" charset="0"/>
              </a:rPr>
              <a:t>Groundwater Flow</a:t>
            </a:r>
            <a:endParaRPr lang="en-US" sz="2800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4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8129" y="1919191"/>
            <a:ext cx="8763989" cy="4437159"/>
          </a:xfrm>
        </p:spPr>
        <p:txBody>
          <a:bodyPr>
            <a:noAutofit/>
          </a:bodyPr>
          <a:lstStyle/>
          <a:p>
            <a:r>
              <a:rPr lang="en-US" sz="2800" b="1" i="1" dirty="0" smtClean="0">
                <a:latin typeface="Calibri" panose="020F0502020204030204" pitchFamily="34" charset="0"/>
              </a:rPr>
              <a:t>Definition</a:t>
            </a:r>
            <a:r>
              <a:rPr lang="en-US" sz="2800" b="1" dirty="0" smtClean="0">
                <a:latin typeface="Calibri" panose="020F0502020204030204" pitchFamily="34" charset="0"/>
              </a:rPr>
              <a:t>: </a:t>
            </a:r>
            <a:r>
              <a:rPr lang="en-US" sz="2800" b="1" dirty="0">
                <a:latin typeface="Calibri" panose="020F0502020204030204" pitchFamily="34" charset="0"/>
              </a:rPr>
              <a:t>T</a:t>
            </a:r>
            <a:r>
              <a:rPr lang="en-US" sz="2800" b="1" dirty="0" smtClean="0">
                <a:latin typeface="Calibri" panose="020F0502020204030204" pitchFamily="34" charset="0"/>
              </a:rPr>
              <a:t>he process of plants absorbing </a:t>
            </a:r>
            <a:br>
              <a:rPr lang="en-US" sz="2800" b="1" dirty="0" smtClean="0">
                <a:latin typeface="Calibri" panose="020F0502020204030204" pitchFamily="34" charset="0"/>
              </a:rPr>
            </a:br>
            <a:r>
              <a:rPr lang="en-US" sz="2800" b="1" dirty="0" smtClean="0">
                <a:latin typeface="Calibri" panose="020F0502020204030204" pitchFamily="34" charset="0"/>
              </a:rPr>
              <a:t>water and nutrients from roots in order to grow. </a:t>
            </a:r>
          </a:p>
          <a:p>
            <a:r>
              <a:rPr lang="en-US" sz="2800" b="1" i="1" dirty="0" smtClean="0">
                <a:latin typeface="Calibri" panose="020F0502020204030204" pitchFamily="34" charset="0"/>
              </a:rPr>
              <a:t>Phase change</a:t>
            </a:r>
            <a:r>
              <a:rPr lang="en-US" sz="2800" b="1" dirty="0" smtClean="0">
                <a:latin typeface="Calibri" panose="020F0502020204030204" pitchFamily="34" charset="0"/>
              </a:rPr>
              <a:t>: Plants use the energy from the sun (photosynthesis) and capillary action to draw up water and nutrients and transform inorganic nutrients into organic above-ground and below-ground biomass.</a:t>
            </a:r>
          </a:p>
          <a:p>
            <a:r>
              <a:rPr lang="en-US" sz="2800" b="1" i="1" dirty="0" smtClean="0">
                <a:latin typeface="Calibri" panose="020F0502020204030204" pitchFamily="34" charset="0"/>
              </a:rPr>
              <a:t>Rate</a:t>
            </a:r>
            <a:r>
              <a:rPr lang="en-US" sz="2800" b="1" dirty="0" smtClean="0">
                <a:latin typeface="Calibri" panose="020F0502020204030204" pitchFamily="34" charset="0"/>
              </a:rPr>
              <a:t>: Above-ground biomass uptake begins in spring, peaks in mid-summer, and is very minimal during fall and winter months.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13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Plant Uptake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5122" name="Picture 2" descr="gardening,nature,plants,roots,seedlings,images,cutaway,soil,roots,under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674591"/>
            <a:ext cx="1570037" cy="157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40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5631" y="1919191"/>
            <a:ext cx="8668987" cy="47602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200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Definition</a:t>
            </a:r>
            <a: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The process by which plants release water into the air.</a:t>
            </a:r>
          </a:p>
          <a:p>
            <a:pPr>
              <a:spcBef>
                <a:spcPts val="1200"/>
              </a:spcBef>
            </a:pPr>
            <a: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Trees typically drop their leaves to conserve </a:t>
            </a:r>
            <a:b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water, which eliminates the pathway for transpiration.</a:t>
            </a:r>
          </a:p>
          <a:p>
            <a:pPr>
              <a:spcBef>
                <a:spcPts val="1200"/>
              </a:spcBef>
            </a:pPr>
            <a:r>
              <a:rPr lang="en-US" sz="2200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Transformation</a:t>
            </a:r>
            <a: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Process occurs to remove </a:t>
            </a:r>
            <a:b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heat from the plant and facilitate plant uptake.</a:t>
            </a:r>
          </a:p>
          <a:p>
            <a:pPr>
              <a:spcBef>
                <a:spcPts val="1200"/>
              </a:spcBef>
            </a:pPr>
            <a:r>
              <a:rPr lang="en-US" sz="2200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Rate</a:t>
            </a:r>
            <a: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Dependent on moisture content of plant vs. surrounding air. (The engineering word is “concentration gradient.”)</a:t>
            </a:r>
          </a:p>
          <a:p>
            <a:pPr lvl="0">
              <a:spcBef>
                <a:spcPts val="1200"/>
              </a:spcBef>
            </a:pPr>
            <a:r>
              <a:rPr lang="en-US" sz="22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Transpiration rate examples:</a:t>
            </a:r>
          </a:p>
          <a:p>
            <a:pPr lvl="1">
              <a:spcBef>
                <a:spcPts val="1200"/>
              </a:spcBef>
            </a:pP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An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acre of corn can give off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3,000–4,000 gallons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of water per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day.</a:t>
            </a:r>
            <a:endParaRPr lang="en-US" b="1" dirty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panose="020F0502020204030204" pitchFamily="34" charset="0"/>
            </a:endParaRPr>
          </a:p>
          <a:p>
            <a:pPr lvl="1">
              <a:spcBef>
                <a:spcPts val="1200"/>
              </a:spcBef>
            </a:pP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 large oak tree can give off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40,000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gallons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of water per year.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14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Transpiration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4098" name="Picture 2" descr="autumn,fall,leaves,nature,plants,seasons,tre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334" y="2476143"/>
            <a:ext cx="1523284" cy="152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76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15</a:t>
            </a:fld>
            <a:endParaRPr lang="en-US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274320" y="61780"/>
            <a:ext cx="8595359" cy="1151117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Urban “Stormwater” Water Cycle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http://www.tucsonaz.gov/files/water/img/Our_Water_Cycl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4" r="2792" b="13297"/>
          <a:stretch/>
        </p:blipFill>
        <p:spPr bwMode="auto">
          <a:xfrm>
            <a:off x="274320" y="1192226"/>
            <a:ext cx="8595360" cy="5192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67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idx="1"/>
          </p:nvPr>
        </p:nvSpPr>
        <p:spPr>
          <a:xfrm>
            <a:off x="160842" y="1858780"/>
            <a:ext cx="8797808" cy="4497570"/>
          </a:xfrm>
        </p:spPr>
        <p:txBody>
          <a:bodyPr>
            <a:normAutofit/>
          </a:bodyPr>
          <a:lstStyle/>
          <a:p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You are a travel 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magazine journalist </a:t>
            </a:r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for </a:t>
            </a:r>
            <a:r>
              <a:rPr lang="en-US" sz="2200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Urban Environment Weekly</a:t>
            </a:r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. </a:t>
            </a:r>
          </a:p>
          <a:p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Your assignment this week is to</a:t>
            </a:r>
            <a:b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follow the life of a drop of water </a:t>
            </a:r>
            <a:b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as it makes its way through </a:t>
            </a:r>
            <a:b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</a:t>
            </a:r>
            <a:r>
              <a:rPr lang="en-US" sz="24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urban environment. </a:t>
            </a:r>
            <a:endParaRPr lang="en-US" sz="2400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In your article, include all the </a:t>
            </a:r>
            <a:b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descriptive details of whom</a:t>
            </a:r>
            <a:b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the drop met and what it</a:t>
            </a:r>
            <a:b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en-US" sz="24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</a:rPr>
              <a:t>encountered along the way.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16</a:t>
            </a:fld>
            <a:endParaRPr lang="en-US"/>
          </a:p>
        </p:txBody>
      </p:sp>
      <p:pic>
        <p:nvPicPr>
          <p:cNvPr id="9" name="Picture 8" descr="https://www.monroecounty.gov/Image/DES/Stormwater/diagram_storm_drain_system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0" t="10652" r="3403" b="13841"/>
          <a:stretch/>
        </p:blipFill>
        <p:spPr bwMode="auto">
          <a:xfrm>
            <a:off x="4983126" y="2638790"/>
            <a:ext cx="3807502" cy="346658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itle 3"/>
          <p:cNvSpPr txBox="1">
            <a:spLocks/>
          </p:cNvSpPr>
          <p:nvPr/>
        </p:nvSpPr>
        <p:spPr>
          <a:xfrm>
            <a:off x="765174" y="79468"/>
            <a:ext cx="7612063" cy="14176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en-US" smtClean="0"/>
              <a:t>Transpiration</a:t>
            </a:r>
            <a:endParaRPr lang="en-US" sz="2800" dirty="0"/>
          </a:p>
        </p:txBody>
      </p:sp>
      <p:sp>
        <p:nvSpPr>
          <p:cNvPr id="7" name="Title 3"/>
          <p:cNvSpPr>
            <a:spLocks noGrp="1"/>
          </p:cNvSpPr>
          <p:nvPr>
            <p:ph type="title"/>
          </p:nvPr>
        </p:nvSpPr>
        <p:spPr>
          <a:xfrm>
            <a:off x="4613042" y="4696013"/>
            <a:ext cx="1627632" cy="822960"/>
          </a:xfrm>
          <a:solidFill>
            <a:schemeClr val="bg1"/>
          </a:solidFill>
        </p:spPr>
        <p:txBody>
          <a:bodyPr/>
          <a:lstStyle/>
          <a:p>
            <a:pPr algn="l"/>
            <a:r>
              <a:rPr lang="en-US" sz="1400" dirty="0" smtClean="0">
                <a:solidFill>
                  <a:srgbClr val="0070C0"/>
                </a:solidFill>
                <a:effectLst/>
                <a:latin typeface="Bradley Hand ITC" panose="03070402050302030203" pitchFamily="66" charset="0"/>
              </a:rPr>
              <a:t>Rain collected and moved by urban infrastructure</a:t>
            </a:r>
            <a:endParaRPr lang="en-US" sz="1400" b="1" dirty="0">
              <a:solidFill>
                <a:srgbClr val="0070C0"/>
              </a:solidFill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91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3" descr="C:\Users\Denise\Documents\Documents\4 usf Urban Stormwater Management unit 527\possible images\urbanwatercycle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06" y="880856"/>
            <a:ext cx="7359388" cy="551973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3"/>
          <p:cNvSpPr txBox="1">
            <a:spLocks/>
          </p:cNvSpPr>
          <p:nvPr/>
        </p:nvSpPr>
        <p:spPr>
          <a:xfrm>
            <a:off x="245327" y="149808"/>
            <a:ext cx="8653345" cy="104481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Urban Water Cycle</a:t>
            </a:r>
            <a:endParaRPr lang="en-US" sz="4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2096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smtClean="0"/>
              <a:t>18</a:t>
            </a:fld>
            <a:endParaRPr lang="en-US"/>
          </a:p>
        </p:txBody>
      </p:sp>
      <p:pic>
        <p:nvPicPr>
          <p:cNvPr id="1026" name="Picture 2" descr="The Water Cycle: Graphic showing the movement of water through the water cycle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503" y="863875"/>
            <a:ext cx="7960995" cy="5551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 txBox="1">
            <a:spLocks/>
          </p:cNvSpPr>
          <p:nvPr/>
        </p:nvSpPr>
        <p:spPr>
          <a:xfrm>
            <a:off x="245327" y="149808"/>
            <a:ext cx="8653345" cy="1044811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Natural Water Cycle</a:t>
            </a:r>
            <a:endParaRPr lang="en-US" sz="4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153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370555" y="6356350"/>
            <a:ext cx="533400" cy="365125"/>
          </a:xfrm>
        </p:spPr>
        <p:txBody>
          <a:bodyPr/>
          <a:lstStyle/>
          <a:p>
            <a:fld id="{303B41F9-EF77-F24D-AB47-FEF1D309F5D0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96883" y="768626"/>
            <a:ext cx="8550234" cy="578229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4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2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3987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43200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 smtClean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3087688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 dirty="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1: Image of the Earth — U.S. Environmental Protection Agency at http://www.epa.gov/region6/rsc/converses_students.html </a:t>
            </a:r>
          </a:p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6: X-ray photograph of the sun — NASA via Science daily at http://www.sciencedaily.com/releases/2010/08/100802165451.htm </a:t>
            </a:r>
          </a:p>
          <a:p>
            <a:pPr marL="182880" indent="-457200">
              <a:spcBef>
                <a:spcPts val="600"/>
              </a:spcBef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6: Diagram of the water cycle </a:t>
            </a: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–  </a:t>
            </a: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Southwest Florida </a:t>
            </a: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Water Management </a:t>
            </a: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District via </a:t>
            </a: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Miami-Dade </a:t>
            </a: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County, FL at http</a:t>
            </a: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://www.miamidade.gov/water/water-cycle.asp</a:t>
            </a:r>
            <a:endParaRPr lang="en-US" sz="12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Slides 7, 8, 9: evaporation-condensation-precipitation diagram — Microsoft clipart at http://office.microsoft.com/en-us/images/results.aspx?qu=evaporation&amp;ex=1#ai:MC900278850|</a:t>
            </a:r>
          </a:p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7: steaming coffee cup — Microsoft clipart at http://office.microsoft.com/en-us/images/results.aspx?qu=steam&amp;ex=1#ai:MC900239561|</a:t>
            </a:r>
          </a:p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8: dew droplets on web — Microsoft clipart at http://office.microsoft.com/en-us/images/results.aspx?qu=condensation&amp;ex=1#ai:MP900442455|</a:t>
            </a:r>
          </a:p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9: rain — Microsoft clipart at http://office.mirosoft.com/en-us/images/results.aspx?qu=rain&amp;ex=1#ai:MC900311120|</a:t>
            </a:r>
          </a:p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9: snowflakes — Microsoft clipart at http://office.microsoft.com/en-us/images/results.aspx?qu=snow+flakes&amp;ex=1#ai:MC900331453|</a:t>
            </a:r>
          </a:p>
          <a:p>
            <a:pPr marL="182880" indent="-457200">
              <a:spcBef>
                <a:spcPts val="600"/>
              </a:spcBef>
              <a:buNone/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Slide </a:t>
            </a: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11: runoff drainage pipe — </a:t>
            </a: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Microsoft clipart at http://office.microsoft.com/en-us/images/results.aspx?qu=runoff&amp;ex=1#ai:MC900298021|</a:t>
            </a:r>
            <a:endParaRPr lang="en-US" sz="12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" indent="-457200">
              <a:spcBef>
                <a:spcPts val="600"/>
              </a:spcBef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12: Diagram of groundwater flow — U.S. Geological Survey at https://water.usgs.gov/edu/earthgwdecline.html</a:t>
            </a:r>
          </a:p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13: Plant with roots in ground — Microsoft clipart at http://office.microsoft.com/en-us/images/results.aspx?qu=plant&amp;ex=1#ai:MC900383120|</a:t>
            </a:r>
          </a:p>
          <a:p>
            <a:pPr marL="182880" indent="-457200">
              <a:spcBef>
                <a:spcPts val="600"/>
              </a:spcBef>
              <a:buFont typeface="Wingdings 2" pitchFamily="18" charset="2"/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14: Tree without leaves — Microsoft clipart at http://office.microsoft.com/en-us/images/results.aspx?qu=falling+leaves&amp;ex=1#ai:MC900187917|</a:t>
            </a:r>
          </a:p>
          <a:p>
            <a:pPr marL="182880" indent="-457200">
              <a:spcBef>
                <a:spcPts val="600"/>
              </a:spcBef>
              <a:buNone/>
            </a:pP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Slide 15: Diagram of urban water cycle — City of Tucson AZ at http://www.tucsonaz.gov/water/cycle</a:t>
            </a:r>
          </a:p>
          <a:p>
            <a:pPr marL="182880" indent="-457200">
              <a:spcBef>
                <a:spcPts val="600"/>
              </a:spcBef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16: Storm drain system diagram — Monroe County, NY at https://www.monroecounty.gov/des-stormwater-coalition</a:t>
            </a:r>
          </a:p>
          <a:p>
            <a:pPr marL="182880" indent="-457200">
              <a:spcBef>
                <a:spcPts val="600"/>
              </a:spcBef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17: Diagram of urban water cycle — U.S. Geological </a:t>
            </a:r>
            <a:r>
              <a:rPr lang="en-US" sz="1200" dirty="0">
                <a:latin typeface="Calibri" panose="020F0502020204030204" pitchFamily="34" charset="0"/>
                <a:cs typeface="Times New Roman" panose="02020603050405020304" pitchFamily="18" charset="0"/>
              </a:rPr>
              <a:t>Survey http://water.usgs.gov/edu/watercycle.html</a:t>
            </a:r>
            <a:endParaRPr lang="en-US" sz="1200" dirty="0" smtClean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" indent="-457200">
              <a:spcBef>
                <a:spcPts val="600"/>
              </a:spcBef>
              <a:buNone/>
            </a:pPr>
            <a:r>
              <a:rPr lang="en-US" sz="1200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Slide 18: Diagram of natural water cycle — City of Philadelphia PA http://www.phila.gov/water/PublishingImages/urbanwatercycle.jpg</a:t>
            </a: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5831175" y="79468"/>
            <a:ext cx="3205630" cy="68915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2"/>
                </a:solidFill>
                <a:effectLst>
                  <a:outerShdw blurRad="50800" dist="25400" dir="2700000" algn="tl" rotWithShape="0">
                    <a:schemeClr val="bg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>
                <a:solidFill>
                  <a:schemeClr val="accent1"/>
                </a:solidFill>
                <a:effectLst/>
                <a:latin typeface="Calibri" panose="020F0502020204030204" pitchFamily="34" charset="0"/>
              </a:rPr>
              <a:t>Image Sources</a:t>
            </a:r>
            <a:endParaRPr lang="en-US" sz="1800" b="1" dirty="0">
              <a:solidFill>
                <a:schemeClr val="accent1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199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95055"/>
            <a:ext cx="8441472" cy="43744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>
                <a:latin typeface="Calibri" panose="020F0502020204030204" pitchFamily="34" charset="0"/>
              </a:rPr>
              <a:t>How much water is that? 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It would take 15.5 billion years for that volume of water to go over the Niagara Falls. (Scientists measure our planet to be 4.54 billion years old.)</a:t>
            </a:r>
          </a:p>
          <a:p>
            <a:r>
              <a:rPr lang="en-US" sz="2800" b="1" dirty="0" smtClean="0">
                <a:latin typeface="Calibri" panose="020F0502020204030204" pitchFamily="34" charset="0"/>
              </a:rPr>
              <a:t>It takes the average American </a:t>
            </a:r>
            <a:r>
              <a:rPr lang="en-US" sz="2800" b="1" dirty="0">
                <a:latin typeface="Calibri" panose="020F0502020204030204" pitchFamily="34" charset="0"/>
              </a:rPr>
              <a:t>7</a:t>
            </a:r>
            <a:r>
              <a:rPr lang="en-US" sz="2800" b="1" dirty="0" smtClean="0">
                <a:latin typeface="Calibri" panose="020F0502020204030204" pitchFamily="34" charset="0"/>
              </a:rPr>
              <a:t>.5 years to use the amount of water that flows over Niagara Falls every second.</a:t>
            </a:r>
          </a:p>
          <a:p>
            <a:pPr marL="0" indent="0">
              <a:buNone/>
            </a:pPr>
            <a:r>
              <a:rPr lang="en-US" sz="2800" b="1" dirty="0" smtClean="0">
                <a:latin typeface="Calibri" panose="020F0502020204030204" pitchFamily="34" charset="0"/>
              </a:rPr>
              <a:t>That</a:t>
            </a:r>
            <a:r>
              <a:rPr lang="fr-FR" sz="2800" b="1" dirty="0" smtClean="0">
                <a:latin typeface="Calibri" panose="020F0502020204030204" pitchFamily="34" charset="0"/>
              </a:rPr>
              <a:t>’</a:t>
            </a:r>
            <a:r>
              <a:rPr lang="en-US" sz="2800" b="1" dirty="0" smtClean="0">
                <a:latin typeface="Calibri" panose="020F0502020204030204" pitchFamily="34" charset="0"/>
              </a:rPr>
              <a:t>s a lot of water. </a:t>
            </a:r>
            <a:r>
              <a:rPr lang="en-US" sz="2800" b="1" i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Is it enough for everyone?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2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45327" y="79468"/>
            <a:ext cx="8653345" cy="1417638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</a:rPr>
              <a:t>Natural and Urban 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“</a:t>
            </a:r>
            <a:r>
              <a:rPr lang="en-US" b="1" dirty="0">
                <a:latin typeface="Calibri" panose="020F0502020204030204" pitchFamily="34" charset="0"/>
              </a:rPr>
              <a:t>Stormwater” Water </a:t>
            </a:r>
            <a:r>
              <a:rPr lang="en-US" b="1" dirty="0" smtClean="0">
                <a:latin typeface="Calibri" panose="020F0502020204030204" pitchFamily="34" charset="0"/>
              </a:rPr>
              <a:t>Cycles</a:t>
            </a: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7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18750" y="1828800"/>
            <a:ext cx="8853714" cy="4868881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2.5% of the water on our planet is considered </a:t>
            </a:r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fresh water</a:t>
            </a:r>
            <a:r>
              <a:rPr lang="en-US" b="1" dirty="0" smtClean="0">
                <a:latin typeface="Calibri" panose="020F0502020204030204" pitchFamily="34" charset="0"/>
              </a:rPr>
              <a:t>. </a:t>
            </a:r>
          </a:p>
          <a:p>
            <a:pPr lvl="1"/>
            <a:r>
              <a:rPr lang="en-US" b="1" dirty="0" smtClean="0">
                <a:latin typeface="Calibri" panose="020F0502020204030204" pitchFamily="34" charset="0"/>
              </a:rPr>
              <a:t>1.7% trapped as polar ice</a:t>
            </a:r>
          </a:p>
          <a:p>
            <a:pPr lvl="1"/>
            <a:r>
              <a:rPr lang="en-US" b="1" dirty="0" smtClean="0">
                <a:latin typeface="Calibri" panose="020F0502020204030204" pitchFamily="34" charset="0"/>
              </a:rPr>
              <a:t>0.76% fresh groundwater</a:t>
            </a:r>
          </a:p>
          <a:p>
            <a:pPr lvl="1"/>
            <a:r>
              <a:rPr lang="en-US" b="1" dirty="0" smtClean="0">
                <a:latin typeface="Calibri" panose="020F0502020204030204" pitchFamily="34" charset="0"/>
              </a:rPr>
              <a:t>0.1% in the planet’s surface and atmosphere </a:t>
            </a:r>
          </a:p>
          <a:p>
            <a:pPr>
              <a:spcBef>
                <a:spcPts val="120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Groundwater sources are not evenly distributed around the world, and excessive groundwater pumping has negative environmental impacts.</a:t>
            </a:r>
          </a:p>
          <a:p>
            <a:pPr>
              <a:spcBef>
                <a:spcPts val="120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So, </a:t>
            </a:r>
            <a:r>
              <a:rPr lang="en-US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surface and atmospheric water </a:t>
            </a:r>
            <a:r>
              <a:rPr lang="en-US" b="1" dirty="0" smtClean="0">
                <a:latin typeface="Calibri" panose="020F0502020204030204" pitchFamily="34" charset="0"/>
              </a:rPr>
              <a:t>are the most accessible and renewable sources of drinking water.</a:t>
            </a:r>
          </a:p>
          <a:p>
            <a:pPr>
              <a:spcBef>
                <a:spcPts val="1200"/>
              </a:spcBef>
            </a:pPr>
            <a:r>
              <a:rPr lang="en-US" b="1" dirty="0" smtClean="0">
                <a:latin typeface="Calibri" panose="020F0502020204030204" pitchFamily="34" charset="0"/>
              </a:rPr>
              <a:t>Global freshwater availability is estimated at 131 gallons per person per day.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3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45327" y="79468"/>
            <a:ext cx="8653345" cy="1417638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</a:rPr>
              <a:t>Natural and Urban 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“</a:t>
            </a:r>
            <a:r>
              <a:rPr lang="en-US" b="1" dirty="0">
                <a:latin typeface="Calibri" panose="020F0502020204030204" pitchFamily="34" charset="0"/>
              </a:rPr>
              <a:t>Stormwater” Water </a:t>
            </a:r>
            <a:r>
              <a:rPr lang="en-US" b="1" dirty="0" smtClean="0">
                <a:latin typeface="Calibri" panose="020F0502020204030204" pitchFamily="34" charset="0"/>
              </a:rPr>
              <a:t>Cycles</a:t>
            </a: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1339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78565"/>
            <a:ext cx="8229600" cy="4437159"/>
          </a:xfrm>
        </p:spPr>
        <p:txBody>
          <a:bodyPr>
            <a:noAutofit/>
          </a:bodyPr>
          <a:lstStyle/>
          <a:p>
            <a:r>
              <a:rPr lang="en-US" sz="2800" b="1" dirty="0" smtClean="0">
                <a:latin typeface="Calibri" panose="020F0502020204030204" pitchFamily="34" charset="0"/>
              </a:rPr>
              <a:t>When we turn on the faucet, water always comes out.  </a:t>
            </a:r>
            <a:r>
              <a:rPr lang="en-US" sz="2800" b="1" i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But how does it get there? And how do we know that it is safe to drink?</a:t>
            </a:r>
          </a:p>
          <a:p>
            <a:r>
              <a:rPr lang="en-US" sz="2800" b="1" dirty="0">
                <a:latin typeface="Calibri" panose="020F0502020204030204" pitchFamily="34" charset="0"/>
              </a:rPr>
              <a:t>Civil and </a:t>
            </a:r>
            <a:r>
              <a:rPr lang="en-US" sz="2800" b="1" dirty="0" smtClean="0">
                <a:latin typeface="Calibri" panose="020F0502020204030204" pitchFamily="34" charset="0"/>
              </a:rPr>
              <a:t>environmental engineers </a:t>
            </a:r>
            <a:r>
              <a:rPr lang="en-US" sz="2800" b="1" dirty="0">
                <a:latin typeface="Calibri" panose="020F0502020204030204" pitchFamily="34" charset="0"/>
              </a:rPr>
              <a:t>design systems to move this water </a:t>
            </a:r>
            <a:r>
              <a:rPr lang="en-US" sz="2800" b="1" dirty="0" smtClean="0">
                <a:latin typeface="Calibri" panose="020F0502020204030204" pitchFamily="34" charset="0"/>
              </a:rPr>
              <a:t>from surface and groundwater sources to water treatment facilities and then to our homes. It is their job to provide quality drinking water, assuring our health and safety, and a sufficient quantity of water. 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4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45327" y="79468"/>
            <a:ext cx="8653345" cy="1417638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</a:rPr>
              <a:t>Natural and Urban 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“</a:t>
            </a:r>
            <a:r>
              <a:rPr lang="en-US" b="1" dirty="0">
                <a:latin typeface="Calibri" panose="020F0502020204030204" pitchFamily="34" charset="0"/>
              </a:rPr>
              <a:t>Stormwater” Water </a:t>
            </a:r>
            <a:r>
              <a:rPr lang="en-US" b="1" dirty="0" smtClean="0">
                <a:latin typeface="Calibri" panose="020F0502020204030204" pitchFamily="34" charset="0"/>
              </a:rPr>
              <a:t>Cycles</a:t>
            </a: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47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6883" y="1919191"/>
            <a:ext cx="8597735" cy="4374731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Civil and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environmental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engineers use the rates of reaction to design treatment systems and must understand the phase transformation occurring as a result of the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reaction, in order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to provide water that is safe to drink and release back into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nature.</a:t>
            </a:r>
          </a:p>
          <a:p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For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example, denitrification, the transformation of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nitrate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(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NO</a:t>
            </a:r>
            <a:r>
              <a:rPr lang="en-US" sz="2800" b="1" baseline="-25000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3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, a fertilizer)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to </a:t>
            </a:r>
            <a:r>
              <a:rPr lang="en-US" sz="2800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nitrogen 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gas (N</a:t>
            </a:r>
            <a:r>
              <a:rPr lang="en-US" sz="2800" b="1" baseline="-25000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2</a:t>
            </a:r>
            <a:r>
              <a:rPr lang="en-US" sz="2800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) is a critical component in the design and management of wastewater treatment systems.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305300" y="6427183"/>
            <a:ext cx="533400" cy="365125"/>
          </a:xfrm>
        </p:spPr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5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245327" y="79468"/>
            <a:ext cx="8653345" cy="1417638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</a:rPr>
              <a:t>Natural and Urban 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“</a:t>
            </a:r>
            <a:r>
              <a:rPr lang="en-US" b="1" dirty="0">
                <a:latin typeface="Calibri" panose="020F0502020204030204" pitchFamily="34" charset="0"/>
              </a:rPr>
              <a:t>Stormwater” Water </a:t>
            </a:r>
            <a:r>
              <a:rPr lang="en-US" b="1" dirty="0" smtClean="0">
                <a:latin typeface="Calibri" panose="020F0502020204030204" pitchFamily="34" charset="0"/>
              </a:rPr>
              <a:t>Cycles</a:t>
            </a:r>
            <a:endParaRPr lang="en-US" b="1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683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5327" y="3081967"/>
            <a:ext cx="3153554" cy="3639950"/>
          </a:xfrm>
        </p:spPr>
        <p:txBody>
          <a:bodyPr>
            <a:noAutofit/>
          </a:bodyPr>
          <a:lstStyle/>
          <a:p>
            <a:pPr defTabSz="914400">
              <a:spcBef>
                <a:spcPts val="600"/>
              </a:spcBef>
              <a:buFont typeface="Wingdings 2" pitchFamily="18" charset="2"/>
              <a:buChar char=""/>
            </a:pPr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evaporation</a:t>
            </a:r>
          </a:p>
          <a:p>
            <a:pPr defTabSz="914400">
              <a:spcBef>
                <a:spcPts val="600"/>
              </a:spcBef>
              <a:buFont typeface="Wingdings 2" pitchFamily="18" charset="2"/>
              <a:buChar char=""/>
            </a:pPr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condensation</a:t>
            </a:r>
          </a:p>
          <a:p>
            <a:pPr defTabSz="914400">
              <a:spcBef>
                <a:spcPts val="600"/>
              </a:spcBef>
              <a:buFont typeface="Wingdings 2" pitchFamily="18" charset="2"/>
              <a:buChar char=""/>
            </a:pPr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precipitation</a:t>
            </a:r>
          </a:p>
          <a:p>
            <a:pPr defTabSz="914400">
              <a:spcBef>
                <a:spcPts val="600"/>
              </a:spcBef>
              <a:buFont typeface="Wingdings 2" pitchFamily="18" charset="2"/>
              <a:buChar char=""/>
            </a:pPr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infiltration</a:t>
            </a:r>
          </a:p>
          <a:p>
            <a:pPr defTabSz="914400">
              <a:spcBef>
                <a:spcPts val="600"/>
              </a:spcBef>
              <a:buFont typeface="Wingdings 2" pitchFamily="18" charset="2"/>
              <a:buChar char=""/>
            </a:pPr>
            <a:r>
              <a:rPr lang="en-US" b="1" dirty="0">
                <a:solidFill>
                  <a:srgbClr val="FFFFFF"/>
                </a:solidFill>
                <a:latin typeface="Calibri" panose="020F0502020204030204" pitchFamily="34" charset="0"/>
              </a:rPr>
              <a:t>s</a:t>
            </a:r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tormwater runoff</a:t>
            </a:r>
          </a:p>
          <a:p>
            <a:pPr defTabSz="914400">
              <a:spcBef>
                <a:spcPts val="600"/>
              </a:spcBef>
              <a:buFont typeface="Wingdings 2" pitchFamily="18" charset="2"/>
              <a:buChar char=""/>
            </a:pPr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groundwater flow</a:t>
            </a:r>
          </a:p>
          <a:p>
            <a:pPr defTabSz="914400">
              <a:spcBef>
                <a:spcPts val="600"/>
              </a:spcBef>
              <a:buFont typeface="Wingdings 2" pitchFamily="18" charset="2"/>
              <a:buChar char=""/>
            </a:pPr>
            <a:r>
              <a:rPr lang="en-US" b="1" dirty="0">
                <a:solidFill>
                  <a:srgbClr val="FFFFFF"/>
                </a:solidFill>
                <a:latin typeface="Calibri" panose="020F0502020204030204" pitchFamily="34" charset="0"/>
              </a:rPr>
              <a:t>p</a:t>
            </a:r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lant uptake</a:t>
            </a:r>
          </a:p>
          <a:p>
            <a:pPr defTabSz="914400">
              <a:spcBef>
                <a:spcPts val="600"/>
              </a:spcBef>
              <a:buFont typeface="Wingdings 2" pitchFamily="18" charset="2"/>
              <a:buChar char=""/>
            </a:pPr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transpiration</a:t>
            </a:r>
            <a:endParaRPr lang="en-US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Slide Number Placeholder 1"/>
          <p:cNvSpPr txBox="1">
            <a:spLocks/>
          </p:cNvSpPr>
          <p:nvPr/>
        </p:nvSpPr>
        <p:spPr>
          <a:xfrm>
            <a:off x="4251960" y="6356157"/>
            <a:ext cx="640080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6</a:t>
            </a:r>
            <a:endParaRPr lang="en-US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itle 3"/>
          <p:cNvSpPr>
            <a:spLocks noGrp="1"/>
          </p:cNvSpPr>
          <p:nvPr>
            <p:ph type="title"/>
          </p:nvPr>
        </p:nvSpPr>
        <p:spPr>
          <a:xfrm>
            <a:off x="245327" y="79468"/>
            <a:ext cx="8653345" cy="1417638"/>
          </a:xfrm>
        </p:spPr>
        <p:txBody>
          <a:bodyPr/>
          <a:lstStyle/>
          <a:p>
            <a:r>
              <a:rPr lang="en-US" b="1" dirty="0">
                <a:latin typeface="Calibri" panose="020F0502020204030204" pitchFamily="34" charset="0"/>
              </a:rPr>
              <a:t>Natural and Urban </a:t>
            </a:r>
            <a:r>
              <a:rPr lang="en-US" b="1" dirty="0" smtClean="0">
                <a:latin typeface="Calibri" panose="020F0502020204030204" pitchFamily="34" charset="0"/>
              </a:rPr>
              <a:t/>
            </a:r>
            <a:br>
              <a:rPr lang="en-US" b="1" dirty="0" smtClean="0">
                <a:latin typeface="Calibri" panose="020F0502020204030204" pitchFamily="34" charset="0"/>
              </a:rPr>
            </a:br>
            <a:r>
              <a:rPr lang="en-US" b="1" dirty="0" smtClean="0">
                <a:latin typeface="Calibri" panose="020F0502020204030204" pitchFamily="34" charset="0"/>
              </a:rPr>
              <a:t>“</a:t>
            </a:r>
            <a:r>
              <a:rPr lang="en-US" b="1" dirty="0">
                <a:latin typeface="Calibri" panose="020F0502020204030204" pitchFamily="34" charset="0"/>
              </a:rPr>
              <a:t>Stormwater” Water </a:t>
            </a:r>
            <a:r>
              <a:rPr lang="en-US" b="1" dirty="0" smtClean="0">
                <a:latin typeface="Calibri" panose="020F0502020204030204" pitchFamily="34" charset="0"/>
              </a:rPr>
              <a:t>Cycles</a:t>
            </a:r>
            <a:endParaRPr lang="en-US" b="1" dirty="0">
              <a:latin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40"/>
          <a:stretch/>
        </p:blipFill>
        <p:spPr>
          <a:xfrm>
            <a:off x="3398881" y="3023929"/>
            <a:ext cx="5745119" cy="3840897"/>
          </a:xfrm>
          <a:prstGeom prst="rect">
            <a:avLst/>
          </a:prstGeom>
        </p:spPr>
      </p:pic>
      <p:pic>
        <p:nvPicPr>
          <p:cNvPr id="2050" name="Picture 2" descr="http://images.sciencedaily.com/2010/08/100802165451-large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79" t="8928" r="8790" b="9345"/>
          <a:stretch/>
        </p:blipFill>
        <p:spPr bwMode="auto">
          <a:xfrm>
            <a:off x="7711895" y="2240259"/>
            <a:ext cx="1362653" cy="132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4"/>
          <p:cNvSpPr txBox="1">
            <a:spLocks/>
          </p:cNvSpPr>
          <p:nvPr/>
        </p:nvSpPr>
        <p:spPr>
          <a:xfrm>
            <a:off x="190735" y="1753211"/>
            <a:ext cx="8593873" cy="15724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2000"/>
              </a:spcBef>
              <a:buFont typeface="Wingdings 2" pitchFamily="18" charset="2"/>
              <a:buChar char=""/>
              <a:defRPr sz="20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350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indent="-3365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4pPr>
            <a:lvl5pPr marL="1720850" indent="-349250" algn="l" defTabSz="914400" rtl="0" eaLnBrk="1" latinLnBrk="0" hangingPunct="1">
              <a:spcBef>
                <a:spcPts val="600"/>
              </a:spcBef>
              <a:buFont typeface="Wingdings 2" pitchFamily="18" charset="2"/>
              <a:buChar char=""/>
              <a:defRPr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6pPr>
            <a:lvl7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7pPr>
            <a:lvl8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8pPr>
            <a:lvl9pPr marL="2055813" indent="-344488" algn="l" defTabSz="914400" rtl="0" eaLnBrk="1" latinLnBrk="0" hangingPunct="1">
              <a:spcBef>
                <a:spcPct val="20000"/>
              </a:spcBef>
              <a:buFont typeface="Wingdings 2" pitchFamily="18" charset="2"/>
              <a:buChar char=""/>
              <a:defRPr lang="en-US" sz="1800" kern="1200">
                <a:solidFill>
                  <a:schemeClr val="bg1"/>
                </a:solidFill>
                <a:effectLst>
                  <a:outerShdw blurRad="63500" dist="50800" dir="2700000" algn="tl" rotWithShape="0">
                    <a:prstClr val="black">
                      <a:alpha val="50000"/>
                    </a:prst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6350" indent="0">
              <a:spcBef>
                <a:spcPts val="1200"/>
              </a:spcBef>
              <a:buNone/>
            </a:pPr>
            <a:r>
              <a:rPr lang="en-US" sz="3200" b="1" dirty="0" smtClean="0">
                <a:effectLst/>
                <a:latin typeface="Calibri" panose="020F0502020204030204" pitchFamily="34" charset="0"/>
              </a:rPr>
              <a:t>The </a:t>
            </a:r>
            <a:r>
              <a:rPr lang="en-US" sz="3200" b="1" dirty="0">
                <a:effectLst/>
                <a:latin typeface="Calibri" panose="020F0502020204030204" pitchFamily="34" charset="0"/>
              </a:rPr>
              <a:t>driving force for the water cycle is the sun</a:t>
            </a:r>
            <a:r>
              <a:rPr lang="en-US" sz="3200" b="1" dirty="0" smtClean="0">
                <a:effectLst/>
                <a:latin typeface="Calibri" panose="020F0502020204030204" pitchFamily="34" charset="0"/>
              </a:rPr>
              <a:t>!</a:t>
            </a:r>
          </a:p>
          <a:p>
            <a:pPr marL="6350" indent="0">
              <a:spcBef>
                <a:spcPts val="1200"/>
              </a:spcBef>
              <a:buNone/>
            </a:pPr>
            <a:r>
              <a:rPr lang="en-US" sz="2800" b="1" dirty="0" smtClean="0">
                <a:effectLst/>
                <a:latin typeface="Calibri" panose="020F0502020204030204" pitchFamily="34" charset="0"/>
              </a:rPr>
              <a:t>Name the different parts of the water cycle…</a:t>
            </a:r>
          </a:p>
        </p:txBody>
      </p:sp>
    </p:spTree>
    <p:extLst>
      <p:ext uri="{BB962C8B-B14F-4D97-AF65-F5344CB8AC3E}">
        <p14:creationId xmlns:p14="http://schemas.microsoft.com/office/powerpoint/2010/main" val="126340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Evaporation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1880" y="2161309"/>
            <a:ext cx="8716489" cy="4121175"/>
          </a:xfrm>
        </p:spPr>
        <p:txBody>
          <a:bodyPr>
            <a:noAutofit/>
          </a:bodyPr>
          <a:lstStyle/>
          <a:p>
            <a:r>
              <a:rPr lang="en-US" sz="2800" b="1" i="1" dirty="0" smtClean="0">
                <a:latin typeface="Calibri" panose="020F0502020204030204" pitchFamily="34" charset="0"/>
              </a:rPr>
              <a:t>Definition</a:t>
            </a:r>
            <a:r>
              <a:rPr lang="en-US" sz="2800" b="1" dirty="0" smtClean="0">
                <a:latin typeface="Calibri" panose="020F0502020204030204" pitchFamily="34" charset="0"/>
              </a:rPr>
              <a:t>: When water changes from a</a:t>
            </a:r>
            <a:br>
              <a:rPr lang="en-US" sz="2800" b="1" dirty="0" smtClean="0">
                <a:latin typeface="Calibri" panose="020F0502020204030204" pitchFamily="34" charset="0"/>
              </a:rPr>
            </a:br>
            <a:r>
              <a:rPr lang="en-US" sz="2800" b="1" dirty="0" smtClean="0">
                <a:solidFill>
                  <a:srgbClr val="FFFF00"/>
                </a:solidFill>
                <a:latin typeface="Calibri" panose="020F0502020204030204" pitchFamily="34" charset="0"/>
              </a:rPr>
              <a:t>liquid to a </a:t>
            </a:r>
            <a:r>
              <a:rPr lang="en-US" sz="2800" b="1" dirty="0">
                <a:solidFill>
                  <a:srgbClr val="FFFF00"/>
                </a:solidFill>
                <a:latin typeface="Calibri" panose="020F0502020204030204" pitchFamily="34" charset="0"/>
              </a:rPr>
              <a:t>gas </a:t>
            </a:r>
            <a:r>
              <a:rPr lang="en-US" sz="2800" b="1" dirty="0">
                <a:latin typeface="Calibri" panose="020F0502020204030204" pitchFamily="34" charset="0"/>
              </a:rPr>
              <a:t>(water vapor).</a:t>
            </a:r>
          </a:p>
          <a:p>
            <a:r>
              <a:rPr lang="en-US" sz="2800" b="1" i="1" dirty="0" smtClean="0">
                <a:latin typeface="Calibri" panose="020F0502020204030204" pitchFamily="34" charset="0"/>
              </a:rPr>
              <a:t>Phase change</a:t>
            </a:r>
            <a:r>
              <a:rPr lang="en-US" sz="2800" b="1" dirty="0" smtClean="0">
                <a:latin typeface="Calibri" panose="020F0502020204030204" pitchFamily="34" charset="0"/>
              </a:rPr>
              <a:t>: Heat from the sun creates energy that breaks the bonds holding water molecules together.</a:t>
            </a:r>
          </a:p>
          <a:p>
            <a:r>
              <a:rPr lang="en-US" sz="2800" b="1" i="1" dirty="0" smtClean="0">
                <a:latin typeface="Calibri" panose="020F0502020204030204" pitchFamily="34" charset="0"/>
              </a:rPr>
              <a:t>Rate</a:t>
            </a:r>
            <a:r>
              <a:rPr lang="en-US" sz="2800" b="1" dirty="0" smtClean="0">
                <a:latin typeface="Calibri" panose="020F0502020204030204" pitchFamily="34" charset="0"/>
              </a:rPr>
              <a:t>: </a:t>
            </a:r>
            <a:r>
              <a:rPr lang="en-US" sz="2800" b="1" dirty="0">
                <a:latin typeface="Calibri" panose="020F0502020204030204" pitchFamily="34" charset="0"/>
              </a:rPr>
              <a:t>N</a:t>
            </a:r>
            <a:r>
              <a:rPr lang="en-US" sz="2800" b="1" dirty="0" smtClean="0">
                <a:latin typeface="Calibri" panose="020F0502020204030204" pitchFamily="34" charset="0"/>
              </a:rPr>
              <a:t>et </a:t>
            </a:r>
            <a:r>
              <a:rPr lang="en-US" sz="2800" b="1" dirty="0">
                <a:latin typeface="Calibri" panose="020F0502020204030204" pitchFamily="34" charset="0"/>
              </a:rPr>
              <a:t>evaporation occurs when the rate of evaporation exceeds the rate of condensation</a:t>
            </a:r>
            <a:r>
              <a:rPr lang="en-US" sz="2800" b="1" dirty="0" smtClean="0">
                <a:latin typeface="Calibri" panose="020F0502020204030204" pitchFamily="34" charset="0"/>
              </a:rPr>
              <a:t>.</a:t>
            </a:r>
          </a:p>
          <a:p>
            <a:r>
              <a:rPr lang="en-US" sz="2800" b="1" i="1" dirty="0" smtClean="0">
                <a:latin typeface="Calibri" panose="020F0502020204030204" pitchFamily="34" charset="0"/>
              </a:rPr>
              <a:t>Examples</a:t>
            </a:r>
            <a:r>
              <a:rPr lang="en-US" sz="2800" b="1" dirty="0" smtClean="0">
                <a:latin typeface="Calibri" panose="020F0502020204030204" pitchFamily="34" charset="0"/>
              </a:rPr>
              <a:t>: Boiling water, steam off a lake, river or road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7</a:t>
            </a:fld>
            <a:endParaRPr lang="en-US" b="1" dirty="0">
              <a:latin typeface="Calibri" panose="020F0502020204030204" pitchFamily="34" charset="0"/>
            </a:endParaRPr>
          </a:p>
        </p:txBody>
      </p:sp>
      <p:pic>
        <p:nvPicPr>
          <p:cNvPr id="1028" name="Picture 4" descr="clouds,evaporation,nature,precipitation,rains,weather,cycles,condensation,season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9" b="10613"/>
          <a:stretch/>
        </p:blipFill>
        <p:spPr bwMode="auto">
          <a:xfrm>
            <a:off x="613974" y="411481"/>
            <a:ext cx="1941689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everages,coffees,dining,food,household,mugs,steam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4949" y="1779866"/>
            <a:ext cx="1352288" cy="135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4108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96883" y="2115861"/>
            <a:ext cx="8573985" cy="4424679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Definition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When water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vapor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changes from </a:t>
            </a:r>
            <a:b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its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gaseous </a:t>
            </a:r>
            <a:r>
              <a:rPr lang="en-US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state (vapor) to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the liquid phase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</a:p>
          <a:p>
            <a:pPr>
              <a:spcBef>
                <a:spcPts val="1200"/>
              </a:spcBef>
            </a:pPr>
            <a: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Phase change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E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vaporated water vapor </a:t>
            </a:r>
            <a:b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condenses in the atmosphere due to lower</a:t>
            </a:r>
            <a:b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temperatures resulting from less atmospheric pressure encountered at higher elevations.</a:t>
            </a:r>
          </a:p>
          <a:p>
            <a:pPr>
              <a:spcBef>
                <a:spcPts val="1200"/>
              </a:spcBef>
            </a:pPr>
            <a: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Rate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On average, the residence time for moisture in the atmosphere is 8.2 days.</a:t>
            </a:r>
          </a:p>
          <a:p>
            <a:pPr>
              <a:spcBef>
                <a:spcPts val="1200"/>
              </a:spcBef>
            </a:pPr>
            <a:r>
              <a:rPr lang="en-US" b="1" i="1" dirty="0" smtClean="0">
                <a:solidFill>
                  <a:schemeClr val="accent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Question</a:t>
            </a:r>
            <a:r>
              <a:rPr lang="en-US" b="1" dirty="0" smtClean="0">
                <a:solidFill>
                  <a:schemeClr val="accent1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large cumulonimbus cloud can weigh as much as a 747 jumbo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jet. So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why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does it not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come crashing down to the ground? </a:t>
            </a:r>
            <a:endParaRPr lang="en-US" b="1" dirty="0" smtClean="0"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8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Condensation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3074" name="Picture 2" descr="branches,catches,condensation,dew,Fotolia,insects,mornings,Photographs,prey,spider webs,spiders,spiderwebs,strong,trees,web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0" r="17149"/>
          <a:stretch/>
        </p:blipFill>
        <p:spPr bwMode="auto">
          <a:xfrm>
            <a:off x="7115915" y="848247"/>
            <a:ext cx="1754953" cy="2640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louds,evaporation,nature,precipitation,rains,weather,cycles,condensation,season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9" b="10613"/>
          <a:stretch/>
        </p:blipFill>
        <p:spPr bwMode="auto">
          <a:xfrm>
            <a:off x="613974" y="411481"/>
            <a:ext cx="1941689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46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208810"/>
            <a:ext cx="8229600" cy="3990110"/>
          </a:xfrm>
        </p:spPr>
        <p:txBody>
          <a:bodyPr>
            <a:normAutofit/>
          </a:bodyPr>
          <a:lstStyle/>
          <a:p>
            <a: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Definition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Condensed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water vapor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/>
            </a:r>
            <a:b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that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falls to Earth as </a:t>
            </a:r>
            <a:r>
              <a:rPr lang="en-US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rain, 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snow </a:t>
            </a:r>
            <a:r>
              <a:rPr lang="en-US" b="1" dirty="0">
                <a:solidFill>
                  <a:srgbClr val="FFFF00"/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or hail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.</a:t>
            </a:r>
          </a:p>
          <a:p>
            <a: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Phase change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Water molecules combine (via condensation) with tiny dust that act as a nucleus to form cloud droplets. An increase in collisions occur with other droplets until the mass of the droplet creates a fall velocity that is greater than the cloud updraft speed, resulting in precipitation. </a:t>
            </a:r>
          </a:p>
          <a:p>
            <a:r>
              <a:rPr lang="en-US" b="1" i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Rate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: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When the evaporation rate is less than the condensation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rate, </a:t>
            </a:r>
            <a:r>
              <a:rPr lang="en-US" b="1" dirty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a droplet can grow into a </a:t>
            </a:r>
            <a:r>
              <a:rPr lang="en-US" b="1" dirty="0" smtClean="0"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 panose="020F0502020204030204" pitchFamily="34" charset="0"/>
              </a:rPr>
              <a:t>cloud.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B41F9-EF77-F24D-AB47-FEF1D309F5D0}" type="slidenum">
              <a:rPr lang="en-US" b="1" smtClean="0">
                <a:latin typeface="Calibri" panose="020F0502020204030204" pitchFamily="34" charset="0"/>
              </a:rPr>
              <a:t>9</a:t>
            </a:fld>
            <a:endParaRPr lang="en-US" b="1" dirty="0">
              <a:latin typeface="Calibri" panose="020F0502020204030204" pitchFamily="34" charset="0"/>
            </a:endParaRPr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765174" y="79468"/>
            <a:ext cx="7612063" cy="1417638"/>
          </a:xfrm>
        </p:spPr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</a:rPr>
              <a:t>Precipitation</a:t>
            </a:r>
            <a:endParaRPr lang="en-US" sz="2800" b="1" dirty="0">
              <a:latin typeface="Calibri" panose="020F0502020204030204" pitchFamily="34" charset="0"/>
            </a:endParaRPr>
          </a:p>
        </p:txBody>
      </p:sp>
      <p:pic>
        <p:nvPicPr>
          <p:cNvPr id="8" name="Picture 4" descr="clouds,evaporation,nature,precipitation,rains,weather,cycles,condensation,season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9" b="10613"/>
          <a:stretch/>
        </p:blipFill>
        <p:spPr bwMode="auto">
          <a:xfrm>
            <a:off x="613974" y="411481"/>
            <a:ext cx="1941689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louds,seasons,snowflakes,weather,wint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3" r="19364"/>
          <a:stretch/>
        </p:blipFill>
        <p:spPr bwMode="auto">
          <a:xfrm>
            <a:off x="7157145" y="368775"/>
            <a:ext cx="1680855" cy="2742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louds,nature,raindrops,showers,weather,monsoons,season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702" y="1344339"/>
            <a:ext cx="1243243" cy="124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76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Habitat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Habitat">
      <a:maj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Book Antiqua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Habitat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10000"/>
                <a:satMod val="130000"/>
              </a:schemeClr>
              <a:schemeClr val="phClr">
                <a:satMod val="275000"/>
              </a:schemeClr>
            </a:duotone>
          </a:blip>
          <a:tile tx="0" ty="0" sx="40000" sy="4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30000"/>
              </a:schemeClr>
              <a:schemeClr val="phClr">
                <a:satMod val="275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0000"/>
              <a:satMod val="105000"/>
            </a:schemeClr>
          </a:solidFill>
          <a:prstDash val="solid"/>
        </a:ln>
        <a:ln w="25400" cap="flat" cmpd="sng" algn="ctr">
          <a:solidFill>
            <a:schemeClr val="phClr">
              <a:shade val="80000"/>
            </a:schemeClr>
          </a:solidFill>
          <a:prstDash val="solid"/>
        </a:ln>
        <a:ln w="25400" cap="flat" cmpd="sng" algn="ctr">
          <a:solidFill>
            <a:schemeClr val="phClr">
              <a:shade val="7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88900" dir="4200000" sx="105000" sy="105000" algn="t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76200" dist="25400" dir="13200000">
              <a:srgbClr val="000000">
                <a:alpha val="80000"/>
              </a:srgb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19800000"/>
            </a:lightRig>
          </a:scene3d>
          <a:sp3d prstMaterial="softEdge">
            <a:bevelT w="0" h="0"/>
          </a:sp3d>
        </a:effectStyle>
      </a:effectStyleLst>
      <a:bgFillStyleLst>
        <a:blipFill rotWithShape="1">
          <a:blip xmlns:r="http://schemas.openxmlformats.org/officeDocument/2006/relationships" r:embed="rId3"/>
          <a:stretch/>
        </a:blipFill>
        <a:blipFill rotWithShape="1">
          <a:blip xmlns:r="http://schemas.openxmlformats.org/officeDocument/2006/relationships" r:embed="rId4"/>
          <a:stretch/>
        </a:blipFill>
        <a:blipFill rotWithShape="1">
          <a:blip xmlns:r="http://schemas.openxmlformats.org/officeDocument/2006/relationships" r:embed="rId5"/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Inkwell.thmx</Template>
  <TotalTime>20744</TotalTime>
  <Words>1078</Words>
  <Application>Microsoft Office PowerPoint</Application>
  <PresentationFormat>On-screen Show (4:3)</PresentationFormat>
  <Paragraphs>135</Paragraphs>
  <Slides>19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Book Antiqua</vt:lpstr>
      <vt:lpstr>Bradley Hand ITC</vt:lpstr>
      <vt:lpstr>Calibri</vt:lpstr>
      <vt:lpstr>Times New Roman</vt:lpstr>
      <vt:lpstr>Wingdings 2</vt:lpstr>
      <vt:lpstr>Habitat</vt:lpstr>
      <vt:lpstr>Natural and Urban  “Stormwater” Water Cycles</vt:lpstr>
      <vt:lpstr>Natural and Urban  “Stormwater” Water Cycles</vt:lpstr>
      <vt:lpstr>Natural and Urban  “Stormwater” Water Cycles</vt:lpstr>
      <vt:lpstr>Natural and Urban  “Stormwater” Water Cycles</vt:lpstr>
      <vt:lpstr>Natural and Urban  “Stormwater” Water Cycles</vt:lpstr>
      <vt:lpstr>Natural and Urban  “Stormwater” Water Cycles</vt:lpstr>
      <vt:lpstr>Evaporation</vt:lpstr>
      <vt:lpstr>Condensation</vt:lpstr>
      <vt:lpstr>Precipitation</vt:lpstr>
      <vt:lpstr>Infiltration and Percolation</vt:lpstr>
      <vt:lpstr>Stormwater Runoff</vt:lpstr>
      <vt:lpstr>Groundwater Flow</vt:lpstr>
      <vt:lpstr>Plant Uptake</vt:lpstr>
      <vt:lpstr>Transpiration</vt:lpstr>
      <vt:lpstr>Urban “Stormwater” Water Cycle</vt:lpstr>
      <vt:lpstr>Rain collected and moved by urban infrastructure</vt:lpstr>
      <vt:lpstr>PowerPoint Presentation</vt:lpstr>
      <vt:lpstr>PowerPoint Presentation</vt:lpstr>
      <vt:lpstr>PowerPoint Presentation</vt:lpstr>
    </vt:vector>
  </TitlesOfParts>
  <Company>University of South Florida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Locicero</dc:creator>
  <cp:lastModifiedBy>Denise</cp:lastModifiedBy>
  <cp:revision>134</cp:revision>
  <dcterms:created xsi:type="dcterms:W3CDTF">2013-04-04T03:20:39Z</dcterms:created>
  <dcterms:modified xsi:type="dcterms:W3CDTF">2014-07-09T21:41:38Z</dcterms:modified>
</cp:coreProperties>
</file>