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31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Open Sans" pitchFamily="2" charset="0"/>
      <p:regular r:id="rId12"/>
      <p:italic r:id="rId13"/>
    </p:embeddedFont>
    <p:embeddedFont>
      <p:font typeface="Roboto" panose="02000000000000000000" pitchFamily="2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3" roundtripDataSignature="AMtx7mityB9rH598LS7F20189XJvx0Mp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9BD611-94EC-40A6-AC2F-741561C036FF}" v="3" dt="2026-05-19T15:18:55.0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/>
    <p:restoredTop sz="94714"/>
  </p:normalViewPr>
  <p:slideViewPr>
    <p:cSldViewPr snapToGrid="0">
      <p:cViewPr varScale="1">
        <p:scale>
          <a:sx n="143" d="100"/>
          <a:sy n="143" d="100"/>
        </p:scale>
        <p:origin x="60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customschemas.google.com/relationships/presentationmetadata" Target="metadata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 C" userId="69015d560c1207f6" providerId="LiveId" clId="{10D1DA2E-1A32-4738-844E-B24145DDBEDC}"/>
    <pc:docChg chg="addSld delSld modSld">
      <pc:chgData name="D C" userId="69015d560c1207f6" providerId="LiveId" clId="{10D1DA2E-1A32-4738-844E-B24145DDBEDC}" dt="2026-05-19T15:20:44.251" v="67" actId="47"/>
      <pc:docMkLst>
        <pc:docMk/>
      </pc:docMkLst>
      <pc:sldChg chg="del">
        <pc:chgData name="D C" userId="69015d560c1207f6" providerId="LiveId" clId="{10D1DA2E-1A32-4738-844E-B24145DDBEDC}" dt="2026-05-19T15:20:44.251" v="67" actId="47"/>
        <pc:sldMkLst>
          <pc:docMk/>
          <pc:sldMk cId="0" sldId="256"/>
        </pc:sldMkLst>
      </pc:sldChg>
      <pc:sldChg chg="modSp add mod">
        <pc:chgData name="D C" userId="69015d560c1207f6" providerId="LiveId" clId="{10D1DA2E-1A32-4738-844E-B24145DDBEDC}" dt="2026-05-19T15:19:19.039" v="66" actId="1076"/>
        <pc:sldMkLst>
          <pc:docMk/>
          <pc:sldMk cId="4090618304" sldId="311"/>
        </pc:sldMkLst>
        <pc:spChg chg="mod">
          <ac:chgData name="D C" userId="69015d560c1207f6" providerId="LiveId" clId="{10D1DA2E-1A32-4738-844E-B24145DDBEDC}" dt="2026-05-19T15:19:19.039" v="66" actId="1076"/>
          <ac:spMkLst>
            <pc:docMk/>
            <pc:sldMk cId="4090618304" sldId="311"/>
            <ac:spMk id="13" creationId="{5118F9C5-5FB0-042B-503A-DBD1C7A2848C}"/>
          </ac:spMkLst>
        </pc:spChg>
        <pc:spChg chg="mod">
          <ac:chgData name="D C" userId="69015d560c1207f6" providerId="LiveId" clId="{10D1DA2E-1A32-4738-844E-B24145DDBEDC}" dt="2026-05-19T15:18:55.048" v="2"/>
          <ac:spMkLst>
            <pc:docMk/>
            <pc:sldMk cId="4090618304" sldId="311"/>
            <ac:spMk id="14" creationId="{7BF788FA-039F-1E21-331A-669D4420341D}"/>
          </ac:spMkLst>
        </pc:spChg>
        <pc:grpChg chg="mod">
          <ac:chgData name="D C" userId="69015d560c1207f6" providerId="LiveId" clId="{10D1DA2E-1A32-4738-844E-B24145DDBEDC}" dt="2026-05-19T15:18:55.048" v="2"/>
          <ac:grpSpMkLst>
            <pc:docMk/>
            <pc:sldMk cId="4090618304" sldId="311"/>
            <ac:grpSpMk id="15" creationId="{8EC1D617-0A0F-62CC-079A-5013813ED31B}"/>
          </ac:grpSpMkLst>
        </pc:grpChg>
      </pc:sldChg>
      <pc:sldMasterChg chg="delSldLayout">
        <pc:chgData name="D C" userId="69015d560c1207f6" providerId="LiveId" clId="{10D1DA2E-1A32-4738-844E-B24145DDBEDC}" dt="2026-05-19T15:20:44.251" v="67" actId="47"/>
        <pc:sldMasterMkLst>
          <pc:docMk/>
          <pc:sldMasterMk cId="0" sldId="2147483648"/>
        </pc:sldMasterMkLst>
        <pc:sldLayoutChg chg="del">
          <pc:chgData name="D C" userId="69015d560c1207f6" providerId="LiveId" clId="{10D1DA2E-1A32-4738-844E-B24145DDBEDC}" dt="2026-05-19T15:20:44.251" v="67" actId="47"/>
          <pc:sldLayoutMkLst>
            <pc:docMk/>
            <pc:sldMasterMk cId="0" sldId="2147483648"/>
            <pc:sldLayoutMk cId="0" sldId="214748364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057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  <p:sp>
        <p:nvSpPr>
          <p:cNvPr id="62" name="Google Shape;6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6c5fe16a5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  <p:sp>
        <p:nvSpPr>
          <p:cNvPr id="71" name="Google Shape;71;g36c5fe16a59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dirty="0"/>
              <a:t>Picture link: https://en.wikipedia.org/wiki/Pendulum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6c5fe16a59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  <p:sp>
        <p:nvSpPr>
          <p:cNvPr id="81" name="Google Shape;81;g36c5fe16a59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6c5fe16a59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  <p:sp>
        <p:nvSpPr>
          <p:cNvPr id="90" name="Google Shape;90;g36c5fe16a59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dirty="0"/>
              <a:t>Picture link: https://en.wikipedia.org/wiki/Pendulum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6c5fe16a5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  <p:sp>
        <p:nvSpPr>
          <p:cNvPr id="96" name="Google Shape;96;g36c5fe16a59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dirty="0"/>
              <a:t>Picture link: https://en.wikipedia.org/wiki/Pendulum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6c5fe16a59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3" name="Google Shape;103;g36c5fe16a59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dirty="0"/>
              <a:t>Picture link: https://en.wikipedia.org/wiki/Pendulum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c5fe16a59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8" name="Google Shape;108;g36c5fe16a59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dirty="0"/>
              <a:t>Picture link: https://en.wikipedia.org/wiki/Pendulum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6c5fe16a59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4" name="Google Shape;114;g36c5fe16a59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dirty="0"/>
              <a:t>Picture link: https://en.wikipedia.org/wiki/Pendulum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773542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9BC86D1-E516-739B-AE6A-7F958F399071}"/>
              </a:ext>
            </a:extLst>
          </p:cNvPr>
          <p:cNvGrpSpPr/>
          <p:nvPr/>
        </p:nvGrpSpPr>
        <p:grpSpPr>
          <a:xfrm>
            <a:off x="747736" y="4422926"/>
            <a:ext cx="3015916" cy="401172"/>
            <a:chOff x="962072" y="5863088"/>
            <a:chExt cx="6142252" cy="817031"/>
          </a:xfrm>
        </p:grpSpPr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277CB5AD-C0F3-A071-675E-165D877076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1767" y="6046436"/>
              <a:ext cx="3732557" cy="502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Early registration for the 2024 ICSA Applied Statistics Symposium is ...">
              <a:extLst>
                <a:ext uri="{FF2B5EF4-FFF2-40B4-BE49-F238E27FC236}">
                  <a16:creationId xmlns:a16="http://schemas.microsoft.com/office/drawing/2014/main" id="{72B67F46-16BE-31A8-59AE-6D35C7F385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072" y="5863088"/>
              <a:ext cx="2535273" cy="8170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B4E12FC-A137-413C-595A-1C933581DC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848" y="519990"/>
            <a:ext cx="2887362" cy="23494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EC1D617-0A0F-62CC-079A-5013813ED31B}"/>
              </a:ext>
            </a:extLst>
          </p:cNvPr>
          <p:cNvGrpSpPr/>
          <p:nvPr/>
        </p:nvGrpSpPr>
        <p:grpSpPr>
          <a:xfrm>
            <a:off x="1000479" y="1835418"/>
            <a:ext cx="7658101" cy="959557"/>
            <a:chOff x="6016065" y="2241858"/>
            <a:chExt cx="6769904" cy="289256"/>
          </a:xfrm>
        </p:grpSpPr>
        <p:sp>
          <p:nvSpPr>
            <p:cNvPr id="13" name="TextBox 25">
              <a:extLst>
                <a:ext uri="{FF2B5EF4-FFF2-40B4-BE49-F238E27FC236}">
                  <a16:creationId xmlns:a16="http://schemas.microsoft.com/office/drawing/2014/main" id="{5118F9C5-5FB0-042B-503A-DBD1C7A2848C}"/>
                </a:ext>
              </a:extLst>
            </p:cNvPr>
            <p:cNvSpPr txBox="1"/>
            <p:nvPr/>
          </p:nvSpPr>
          <p:spPr>
            <a:xfrm>
              <a:off x="6016065" y="2301004"/>
              <a:ext cx="6769904" cy="23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9" rIns="34289" anchor="b">
              <a:spAutoFit/>
            </a:bodyPr>
            <a:lstStyle>
              <a:lvl1pPr>
                <a:lnSpc>
                  <a:spcPct val="60000"/>
                </a:lnSpc>
                <a:defRPr sz="5600" cap="all" spc="-148"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pPr algn="ctr" defTabSz="342900" hangingPunct="0">
                <a:lnSpc>
                  <a:spcPts val="2610"/>
                </a:lnSpc>
                <a:buClrTx/>
                <a:defRPr/>
              </a:pPr>
              <a:r>
                <a:rPr lang="en-US" sz="3000" b="1" cap="none" spc="0" dirty="0">
                  <a:solidFill>
                    <a:srgbClr val="D5137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Pendulum Art: Simple Harmonic Motion with a TWIST!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BF788FA-039F-1E21-331A-669D4420341D}"/>
                </a:ext>
              </a:extLst>
            </p:cNvPr>
            <p:cNvSpPr txBox="1"/>
            <p:nvPr/>
          </p:nvSpPr>
          <p:spPr>
            <a:xfrm>
              <a:off x="7760156" y="2241858"/>
              <a:ext cx="61273" cy="591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34289" tIns="34289" rIns="34289" bIns="34289" numCol="1" spcCol="38100" rtlCol="0" anchor="t">
              <a:spAutoFit/>
            </a:bodyPr>
            <a:lstStyle/>
            <a:p>
              <a:pPr defTabSz="342900" hangingPunct="0">
                <a:buClrTx/>
                <a:defRPr/>
              </a:pPr>
              <a:endParaRPr lang="en-US" sz="825" b="1" dirty="0">
                <a:solidFill>
                  <a:srgbClr val="F9F9F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061830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DISCUSSION QUESTION 1: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is a pendulum?</a:t>
            </a:r>
            <a:r>
              <a:rPr lang="en" sz="21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1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" name="Google Shape;65;p2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6" name="Google Shape;66;p2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" name="Google Shape;67;p2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8" name="Google Shape;68;p2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6c5fe16a59_1_0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DISCUSSION QUESTION 1: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1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</a:t>
            </a:r>
            <a:r>
              <a:rPr lang="en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is a pendulum? </a:t>
            </a:r>
            <a:endParaRPr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4" name="Google Shape;74;g36c5fe16a59_1_0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g36c5fe16a59_1_0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6" name="Google Shape;76;g36c5fe16a59_1_0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7" name="Google Shape;77;g36c5fe16a59_1_0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8" name="Google Shape;78;g36c5fe16a59_1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5" y="1064975"/>
            <a:ext cx="3054375" cy="2825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6c5fe16a59_1_10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DISCUSSION QUESTION 2: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Define period and frequency of a pendulum. Do you remember the relation between them? </a:t>
            </a:r>
            <a:endParaRPr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4" name="Google Shape;84;g36c5fe16a59_1_10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5" name="Google Shape;85;g36c5fe16a59_1_10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6" name="Google Shape;86;g36c5fe16a59_1_10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7" name="Google Shape;87;g36c5fe16a59_1_10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6c5fe16a59_1_18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DISCUSSION QUESTION 2: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dirty="0">
                <a:latin typeface="Open Sans"/>
                <a:ea typeface="Open Sans"/>
                <a:cs typeface="Open Sans"/>
                <a:sym typeface="Open Sans"/>
              </a:rPr>
              <a:t>Define period and frequency of a pendulum. Do you remember the relation between them? </a:t>
            </a:r>
            <a:endParaRPr sz="2400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 dirty="0">
                <a:solidFill>
                  <a:srgbClr val="F8A81B"/>
                </a:solidFill>
                <a:latin typeface="Open Sans"/>
                <a:ea typeface="Open Sans"/>
                <a:cs typeface="Open Sans"/>
                <a:sym typeface="Open Sans"/>
              </a:rPr>
              <a:t>Answer: </a:t>
            </a:r>
            <a:r>
              <a:rPr lang="en" sz="2400" b="1" dirty="0">
                <a:solidFill>
                  <a:srgbClr val="F8A81B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The period (T) is the time for one complete cycle, while the frequency (f) is the number of cycles per second. </a:t>
            </a:r>
            <a:endParaRPr sz="2400" b="1" dirty="0">
              <a:solidFill>
                <a:srgbClr val="F8A81B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400" b="1" dirty="0">
              <a:solidFill>
                <a:srgbClr val="F8A81B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 dirty="0">
                <a:solidFill>
                  <a:srgbClr val="F8A81B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 = 1/f</a:t>
            </a:r>
            <a:endParaRPr sz="2400" b="1" dirty="0">
              <a:solidFill>
                <a:srgbClr val="F8A81B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3" name="Google Shape;93;g36c5fe16a59_1_18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6c5fe16a59_0_20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DISCUSSION QUESTION 3: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1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</a:t>
            </a:r>
            <a:r>
              <a:rPr lang="en" sz="2400" dirty="0">
                <a:latin typeface="Open Sans"/>
                <a:ea typeface="Open Sans"/>
                <a:cs typeface="Open Sans"/>
                <a:sym typeface="Open Sans"/>
              </a:rPr>
              <a:t>What variables affect the period of a pendulum?</a:t>
            </a:r>
            <a:endParaRPr sz="2400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9" name="Google Shape;99;g36c5fe16a59_0_20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0" name="Google Shape;100;g36c5fe16a59_0_20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c5fe16a59_0_28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DISCUSSION QUESTION 3: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1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2400" dirty="0">
                <a:latin typeface="Open Sans"/>
                <a:ea typeface="Open Sans"/>
                <a:cs typeface="Open Sans"/>
                <a:sym typeface="Open Sans"/>
              </a:rPr>
              <a:t>What variables affect the period of a pendulum?</a:t>
            </a:r>
            <a:endParaRPr sz="2400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 dirty="0">
                <a:solidFill>
                  <a:srgbClr val="F8A81B"/>
                </a:solidFill>
                <a:latin typeface="Open Sans"/>
                <a:ea typeface="Open Sans"/>
                <a:cs typeface="Open Sans"/>
                <a:sym typeface="Open Sans"/>
              </a:rPr>
              <a:t>Answer: Length of the pendulum and acceleration due to gravity.</a:t>
            </a:r>
            <a:endParaRPr sz="2400" b="1" dirty="0">
              <a:solidFill>
                <a:srgbClr val="F8A81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6c5fe16a59_2_0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DISCUSSION QUESTION 4: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" sz="2400" dirty="0">
                <a:latin typeface="Open Sans"/>
                <a:ea typeface="Open Sans"/>
                <a:cs typeface="Open Sans"/>
                <a:sym typeface="Open Sans"/>
              </a:rPr>
              <a:t>  What is the formula for period of the pendulum?</a:t>
            </a:r>
            <a:endParaRPr sz="2400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1" name="Google Shape;111;g36c5fe16a59_2_0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6c5fe16a59_2_6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DISCUSSION QUESTION 4: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</a:t>
            </a:r>
            <a:r>
              <a:rPr lang="en" sz="2400" dirty="0">
                <a:latin typeface="Open Sans"/>
                <a:ea typeface="Open Sans"/>
                <a:cs typeface="Open Sans"/>
                <a:sym typeface="Open Sans"/>
              </a:rPr>
              <a:t>What is the formula for period of the pendulum?</a:t>
            </a:r>
            <a:endParaRPr sz="2400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 dirty="0">
                <a:solidFill>
                  <a:srgbClr val="F8A81B"/>
                </a:solidFill>
                <a:latin typeface="Open Sans"/>
                <a:ea typeface="Open Sans"/>
                <a:cs typeface="Open Sans"/>
                <a:sym typeface="Open Sans"/>
              </a:rPr>
              <a:t>Answer: </a:t>
            </a:r>
            <a:endParaRPr sz="2400" b="1" dirty="0">
              <a:solidFill>
                <a:srgbClr val="F8A81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7" name="Google Shape;117;g36c5fe16a59_2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0175" y="2049491"/>
            <a:ext cx="2249700" cy="104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281</Words>
  <Application>Microsoft Macintosh PowerPoint</Application>
  <PresentationFormat>On-screen Show (16:9)</PresentationFormat>
  <Paragraphs>59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Roboto</vt:lpstr>
      <vt:lpstr>Arial</vt:lpstr>
      <vt:lpstr>Open Sans</vt:lpstr>
      <vt:lpstr>Simple Light</vt:lpstr>
      <vt:lpstr>PowerPoint Presentation</vt:lpstr>
      <vt:lpstr>DISCUSSION QUESTION 1:     What is a pendulum?   </vt:lpstr>
      <vt:lpstr>DISCUSSION QUESTION 1:     What is a pendulum?   </vt:lpstr>
      <vt:lpstr>DISCUSSION QUESTION 2:     Define period and frequency of a pendulum. Do you remember the relation between them?   </vt:lpstr>
      <vt:lpstr>DISCUSSION QUESTION 2:   Define period and frequency of a pendulum. Do you remember the relation between them?    Answer: The period (T) is the time for one complete cycle, while the frequency (f) is the number of cycles per second.   T = 1/f </vt:lpstr>
      <vt:lpstr>DISCUSSION QUESTION 3:     What variables affect the period of a pendulum?   </vt:lpstr>
      <vt:lpstr>DISCUSSION QUESTION 3:     What variables affect the period of a pendulum?   Answer: Length of the pendulum and acceleration due to gravity.</vt:lpstr>
      <vt:lpstr>DISCUSSION QUESTION 4:     What is the formula for period of the pendulum?   </vt:lpstr>
      <vt:lpstr>DISCUSSION QUESTION 4:     What is the formula for period of the pendulum?   Answer: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Dua Naim Chaker</dc:creator>
  <cp:lastModifiedBy>Beth McElroy</cp:lastModifiedBy>
  <cp:revision>4</cp:revision>
  <dcterms:modified xsi:type="dcterms:W3CDTF">2026-08-04T17:12:51Z</dcterms:modified>
</cp:coreProperties>
</file>