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8"/>
  </p:notesMasterIdLst>
  <p:sldIdLst>
    <p:sldId id="256" r:id="rId2"/>
    <p:sldId id="272" r:id="rId3"/>
    <p:sldId id="257" r:id="rId4"/>
    <p:sldId id="266" r:id="rId5"/>
    <p:sldId id="258" r:id="rId6"/>
    <p:sldId id="259" r:id="rId7"/>
    <p:sldId id="260" r:id="rId8"/>
    <p:sldId id="267" r:id="rId9"/>
    <p:sldId id="263" r:id="rId10"/>
    <p:sldId id="264" r:id="rId11"/>
    <p:sldId id="268" r:id="rId12"/>
    <p:sldId id="261" r:id="rId13"/>
    <p:sldId id="265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890" autoAdjust="0"/>
    <p:restoredTop sz="84569" autoAdjust="0"/>
  </p:normalViewPr>
  <p:slideViewPr>
    <p:cSldViewPr>
      <p:cViewPr varScale="1">
        <p:scale>
          <a:sx n="72" d="100"/>
          <a:sy n="72" d="100"/>
        </p:scale>
        <p:origin x="60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4CF2F5-3E32-4C0A-96CD-A2AFE9B79494}" type="datetimeFigureOut">
              <a:rPr lang="en-US" smtClean="0"/>
              <a:t>9/9/2014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7FD017-1A23-4EAA-A525-8C5621C784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585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Genetic Engineering Presentation</a:t>
            </a:r>
            <a:endParaRPr lang="en-US" baseline="0" dirty="0" smtClean="0"/>
          </a:p>
          <a:p>
            <a:r>
              <a:rPr lang="en-US" baseline="0" dirty="0" smtClean="0"/>
              <a:t>Introduction to Genetic Engineering and Its Applications lesson &gt; TeachEngineering.org</a:t>
            </a:r>
          </a:p>
          <a:p>
            <a:r>
              <a:rPr lang="en-US" baseline="0" dirty="0" smtClean="0"/>
              <a:t>Image sources:</a:t>
            </a:r>
          </a:p>
          <a:p>
            <a:r>
              <a:rPr lang="en-US" dirty="0" smtClean="0"/>
              <a:t>Left</a:t>
            </a:r>
            <a:r>
              <a:rPr lang="en-US" baseline="0" dirty="0" smtClean="0"/>
              <a:t>-genetically modified peach and apple trees grown in a lab: 2004 Scott Bauer, USDA ARS, Wikimedia Commons</a:t>
            </a:r>
          </a:p>
          <a:p>
            <a:r>
              <a:rPr lang="en-US" baseline="0" dirty="0" smtClean="0"/>
              <a:t>http://commons.wikimedia.org/wiki/File:Apfe-auf-Naehrboden.jpg</a:t>
            </a:r>
          </a:p>
          <a:p>
            <a:r>
              <a:rPr lang="en-US" baseline="0" dirty="0" smtClean="0"/>
              <a:t>Right-wheat seeds treated with bacteria to make them immune to a fungal disease: 2001 Jack </a:t>
            </a:r>
            <a:r>
              <a:rPr lang="en-US" baseline="0" dirty="0" err="1" smtClean="0"/>
              <a:t>Dykinga</a:t>
            </a:r>
            <a:r>
              <a:rPr lang="en-US" baseline="0" dirty="0" smtClean="0"/>
              <a:t>, USDS, Wikimedia Commons http://commons.wikimedia.org/wiki/File:Bacteria_used_to_make_wheat_seeds_nearly_immune_to_wheat_take-all.jpg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7FD017-1A23-4EAA-A525-8C5621C7845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3666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Golden rice was designed to biosynthesize beta-carotene, a precursor of vitamin A, as a fortified food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Image sources: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Top-golden rice and white rice grains: 2011 (cc-by-2.0), Wikimedia Commons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http://commons.wikimedia.org/wiki/File:Golden_Rice.jpg </a:t>
            </a:r>
          </a:p>
          <a:p>
            <a:r>
              <a:rPr lang="en-US" dirty="0" smtClean="0"/>
              <a:t>Lower-GMO</a:t>
            </a:r>
            <a:r>
              <a:rPr lang="en-US" baseline="0" dirty="0" smtClean="0"/>
              <a:t> corn</a:t>
            </a:r>
            <a:r>
              <a:rPr lang="en-US" dirty="0" smtClean="0"/>
              <a:t>: 2013 Keith Weller, USDA, Wikimedia Commons</a:t>
            </a:r>
            <a:r>
              <a:rPr lang="en-US" baseline="0" dirty="0" smtClean="0"/>
              <a:t> </a:t>
            </a:r>
            <a:endParaRPr lang="en-US" dirty="0" smtClean="0"/>
          </a:p>
          <a:p>
            <a:r>
              <a:rPr lang="en-US" baseline="0" dirty="0" smtClean="0"/>
              <a:t>http://commons.wikimedia.org/wiki/File:Genetically_modified_corn.jpg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7FD017-1A23-4EAA-A525-8C5621C7845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8996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sources:</a:t>
            </a:r>
          </a:p>
          <a:p>
            <a:r>
              <a:rPr lang="en-US" dirty="0" smtClean="0"/>
              <a:t>Upper left-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fungus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displaying bioluminescence</a:t>
            </a:r>
            <a:r>
              <a:rPr lang="en-US" dirty="0" smtClean="0"/>
              <a:t>: 2009, Ylem, Wikimedia Commons </a:t>
            </a:r>
          </a:p>
          <a:p>
            <a:r>
              <a:rPr lang="en-US" dirty="0" smtClean="0"/>
              <a:t>http://commons.wikimedia.org/wiki/File:PanellusStipticusAug12_2009.jpg</a:t>
            </a:r>
          </a:p>
          <a:p>
            <a:r>
              <a:rPr lang="en-US" dirty="0" smtClean="0"/>
              <a:t>Upper right-common</a:t>
            </a:r>
            <a:r>
              <a:rPr lang="en-US" baseline="0" dirty="0" smtClean="0"/>
              <a:t> house mouse</a:t>
            </a:r>
            <a:r>
              <a:rPr lang="en-US" dirty="0" smtClean="0"/>
              <a:t>: 2004 NIH, Wikimedia Commons http://commons.wikimedia.org/wiki/File:House_mouse.jpg</a:t>
            </a:r>
          </a:p>
          <a:p>
            <a:r>
              <a:rPr lang="en-US" dirty="0" smtClean="0"/>
              <a:t>Lower-2 mice expressing enhanced green fluorescent protein: 2012 Ingrid</a:t>
            </a:r>
            <a:r>
              <a:rPr lang="en-US" baseline="0" dirty="0" smtClean="0"/>
              <a:t> Moen et al., Wikimedia Commons http://commons.wikimedia.org/wiki/File:GFP_Mice_01.jpg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7FD017-1A23-4EAA-A525-8C5621C7845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8798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sources:</a:t>
            </a:r>
          </a:p>
          <a:p>
            <a:r>
              <a:rPr lang="en-US" dirty="0" smtClean="0"/>
              <a:t>Upper left: http://www.bloggernews.net/126936/26937 (under Google’s “labeled for </a:t>
            </a:r>
            <a:r>
              <a:rPr lang="en-US" dirty="0" err="1" smtClean="0"/>
              <a:t>resuse</a:t>
            </a:r>
            <a:r>
              <a:rPr lang="en-US" dirty="0" smtClean="0"/>
              <a:t>”)</a:t>
            </a:r>
          </a:p>
          <a:p>
            <a:r>
              <a:rPr lang="en-US" dirty="0" smtClean="0"/>
              <a:t>Lower right</a:t>
            </a:r>
            <a:r>
              <a:rPr lang="en-US" baseline="0" dirty="0" smtClean="0"/>
              <a:t>: 2002 Keith Weller, USDA, Wikimedia Commons http://commons.wikimedia.org/wiki/File:Cow_female_black_white.jpg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7FD017-1A23-4EAA-A525-8C5621C7845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8359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sources:</a:t>
            </a:r>
          </a:p>
          <a:p>
            <a:r>
              <a:rPr lang="en-US" dirty="0" smtClean="0"/>
              <a:t>Top left-spider:</a:t>
            </a:r>
            <a:r>
              <a:rPr lang="en-US" baseline="0" dirty="0" smtClean="0"/>
              <a:t> 2012 Patrick Edwin Moran, Wikimedia Commons http://commons.wikimedia.org/wiki/File:Hogna_lenta_18.jpg </a:t>
            </a:r>
          </a:p>
          <a:p>
            <a:r>
              <a:rPr lang="en-US" dirty="0" smtClean="0"/>
              <a:t>Top center</a:t>
            </a:r>
            <a:r>
              <a:rPr lang="en-US" baseline="0" dirty="0" smtClean="0"/>
              <a:t>: http://pixabay.com/en/black-icon-simple-outline-people-37742/ (public domain)</a:t>
            </a:r>
          </a:p>
          <a:p>
            <a:r>
              <a:rPr lang="en-US" baseline="0" dirty="0" smtClean="0"/>
              <a:t>Top right-</a:t>
            </a:r>
            <a:r>
              <a:rPr lang="en-US" baseline="0" dirty="0" err="1" smtClean="0"/>
              <a:t>spiderman</a:t>
            </a:r>
            <a:r>
              <a:rPr lang="en-US" baseline="0" dirty="0" smtClean="0"/>
              <a:t>: 2008 Christian </a:t>
            </a:r>
            <a:r>
              <a:rPr lang="en-US" baseline="0" dirty="0" err="1" smtClean="0"/>
              <a:t>Bortes</a:t>
            </a:r>
            <a:r>
              <a:rPr lang="en-US" baseline="0" dirty="0" smtClean="0"/>
              <a:t>, Wikimedia Commons http://commons.wikimedia.org/wiki/File:Spiderman.JPG </a:t>
            </a:r>
          </a:p>
          <a:p>
            <a:r>
              <a:rPr lang="en-US" baseline="0" dirty="0" smtClean="0"/>
              <a:t>Lower right-goat: 2008 Fir0002/</a:t>
            </a:r>
            <a:r>
              <a:rPr lang="en-US" baseline="0" dirty="0" err="1" smtClean="0"/>
              <a:t>Flagstaffotos</a:t>
            </a:r>
            <a:r>
              <a:rPr lang="en-US" baseline="0" dirty="0" smtClean="0"/>
              <a:t>, Wikimedia Commons http://commons.wikimedia.org/wiki/File:Domestic_goat_kid_in_capeweed.jpg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7FD017-1A23-4EAA-A525-8C5621C7845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7262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Information</a:t>
            </a:r>
            <a:r>
              <a:rPr lang="en-US" baseline="0" dirty="0" smtClean="0"/>
              <a:t> s</a:t>
            </a:r>
            <a:r>
              <a:rPr lang="en-US" dirty="0" smtClean="0"/>
              <a:t>ource: Lancaster Online (August 29, 2014) http://lancasteronline.com/opinion/gmo-food-concerns/article_3c5092ba-2ed0-11e4-ab00-001a4bcf6878.html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</a:t>
            </a:r>
            <a:r>
              <a:rPr lang="en-US" baseline="0" dirty="0" smtClean="0"/>
              <a:t>mage source (genetically modified peach and apple trees grown in a lab): 2004 Scott Bauer, USDA ARS, Wikimedia Commons</a:t>
            </a:r>
          </a:p>
          <a:p>
            <a:r>
              <a:rPr lang="en-US" baseline="0" dirty="0" smtClean="0"/>
              <a:t>http://commons.wikimedia.org/wiki/File:Apfe-auf-Naehrboden.jpg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7FD017-1A23-4EAA-A525-8C5621C7845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7286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(left-purple hands) The mouse on the left is</a:t>
            </a:r>
            <a:r>
              <a:rPr lang="en-US" baseline="0" dirty="0" smtClean="0"/>
              <a:t> genetically modified so that a gene affecting hair growth has been “knocked out.” The mouse on the right is a normal mouse.</a:t>
            </a:r>
          </a:p>
          <a:p>
            <a:r>
              <a:rPr lang="en-US" baseline="0" dirty="0" smtClean="0"/>
              <a:t>(right-three mice) The middle mouse is a normal mouse, and the other two are genetically modified to express enhanced green fluorescent protein.</a:t>
            </a:r>
          </a:p>
          <a:p>
            <a:r>
              <a:rPr lang="en-US" baseline="0" dirty="0" smtClean="0"/>
              <a:t>Image sources:</a:t>
            </a:r>
            <a:endParaRPr lang="en-US" dirty="0" smtClean="0"/>
          </a:p>
          <a:p>
            <a:r>
              <a:rPr lang="en-US" dirty="0" smtClean="0"/>
              <a:t>Left: 2012 Maggie Bartlett, NHGRI, </a:t>
            </a:r>
            <a:r>
              <a:rPr lang="en-US" baseline="0" dirty="0" smtClean="0"/>
              <a:t>Wikimedia Commons </a:t>
            </a:r>
            <a:r>
              <a:rPr lang="en-US" dirty="0" smtClean="0"/>
              <a:t>http://commons.wikimedia.org/wiki/File:Knockout_Mice5006-300.jpg</a:t>
            </a:r>
          </a:p>
          <a:p>
            <a:r>
              <a:rPr lang="en-US" dirty="0" smtClean="0"/>
              <a:t>Right:</a:t>
            </a:r>
            <a:r>
              <a:rPr lang="en-US" baseline="0" dirty="0" smtClean="0"/>
              <a:t> 2012 Ingrid Moen et al., Wikimedia Commons http://commons.wikimedia.org/wiki/File:GFP_Mice_01.jpg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7FD017-1A23-4EAA-A525-8C5621C7845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046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</a:t>
            </a:r>
            <a:r>
              <a:rPr lang="en-US" baseline="0" dirty="0" smtClean="0"/>
              <a:t> source: 2013 http://pixabay.com/en/dna-biology-medicine-gene-163466/ (public domain)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7FD017-1A23-4EAA-A525-8C5621C7845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910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source: 2007 </a:t>
            </a:r>
            <a:r>
              <a:rPr lang="en-US" dirty="0" err="1" smtClean="0"/>
              <a:t>Hoffmeier</a:t>
            </a:r>
            <a:r>
              <a:rPr lang="en-US" dirty="0" smtClean="0"/>
              <a:t>,</a:t>
            </a:r>
            <a:r>
              <a:rPr lang="en-US" baseline="0" dirty="0" smtClean="0"/>
              <a:t> </a:t>
            </a:r>
            <a:r>
              <a:rPr lang="en-US" dirty="0" smtClean="0"/>
              <a:t>Wikimedia</a:t>
            </a:r>
            <a:r>
              <a:rPr lang="en-US" baseline="0" dirty="0" smtClean="0"/>
              <a:t> Commons http://commons.wikimedia.org/wiki/File:GloFish.jpg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7FD017-1A23-4EAA-A525-8C5621C7845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2643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source: 2012 Radio89, Wikimedia Commons http://commons.wikimedia.org/wiki/File:Eukaryote_DNA-en.svg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7FD017-1A23-4EAA-A525-8C5621C7845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0483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sources:</a:t>
            </a:r>
          </a:p>
          <a:p>
            <a:r>
              <a:rPr lang="en-US" dirty="0" smtClean="0"/>
              <a:t>Top left-</a:t>
            </a:r>
            <a:r>
              <a:rPr lang="en-US" dirty="0" err="1" smtClean="0"/>
              <a:t>bluegreen</a:t>
            </a:r>
            <a:r>
              <a:rPr lang="en-US" dirty="0" smtClean="0"/>
              <a:t> algae</a:t>
            </a:r>
            <a:r>
              <a:rPr lang="en-US" baseline="0" dirty="0" smtClean="0"/>
              <a:t>:  2006 Tim Vickers, Wikimedia Commons http://commons.wikimedia.org/wiki/File:Bluegreen_algae.jpg </a:t>
            </a:r>
          </a:p>
          <a:p>
            <a:r>
              <a:rPr lang="en-US" baseline="0" dirty="0" smtClean="0"/>
              <a:t>Lower left: 2005 Rocky Mountain Laboratories, NIAID, NIH, Wikimedia Commons http://commons.wikimedia.org/wiki/File:EscherichiaColi_NIAID.jpg</a:t>
            </a:r>
          </a:p>
          <a:p>
            <a:r>
              <a:rPr lang="en-US" baseline="0" dirty="0" smtClean="0"/>
              <a:t>Top right: 2012 http://pixabay.com/en/bottles-plastic-bottle-bottle-60474/ (public domain)</a:t>
            </a:r>
          </a:p>
          <a:p>
            <a:r>
              <a:rPr lang="en-US" baseline="0" dirty="0" smtClean="0"/>
              <a:t>Lower right: Wisconsin Department of Natural Resources https://www.flickr.com/photos/widnr/6588204605/ (creative commons license)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7FD017-1A23-4EAA-A525-8C5621C7845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5490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sources:</a:t>
            </a:r>
          </a:p>
          <a:p>
            <a:r>
              <a:rPr lang="en-US" dirty="0" smtClean="0"/>
              <a:t>Left-</a:t>
            </a:r>
            <a:r>
              <a:rPr lang="en-US" baseline="0" dirty="0" smtClean="0"/>
              <a:t>GMO corn: 2013 Lindsay </a:t>
            </a:r>
            <a:r>
              <a:rPr lang="en-US" baseline="0" dirty="0" err="1" smtClean="0"/>
              <a:t>Eyink</a:t>
            </a:r>
            <a:r>
              <a:rPr lang="en-US" baseline="0" dirty="0" smtClean="0"/>
              <a:t>, Wikimedia Commons </a:t>
            </a:r>
          </a:p>
          <a:p>
            <a:r>
              <a:rPr lang="en-US" baseline="0" dirty="0" smtClean="0"/>
              <a:t>http://commons.wikimedia.org/wiki/File:GMO_corn_Yellow_Springs,_Ohio.jpg</a:t>
            </a:r>
          </a:p>
          <a:p>
            <a:r>
              <a:rPr lang="en-US" dirty="0" smtClean="0"/>
              <a:t>Right-GMO cotton: 2004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von David Nance,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U.S. Department of Agriculture </a:t>
            </a:r>
            <a:r>
              <a:rPr lang="en-US" dirty="0" smtClean="0"/>
              <a:t>http://commons.wikimedia.org/wiki/File:Feld_mit_reifer_Baumwolle.jpeg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7FD017-1A23-4EAA-A525-8C5621C7845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9463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source: </a:t>
            </a:r>
            <a:r>
              <a:rPr lang="en-US" dirty="0" err="1" smtClean="0"/>
              <a:t>photofarmer</a:t>
            </a:r>
            <a:r>
              <a:rPr lang="en-US" dirty="0" smtClean="0"/>
              <a:t> http://brickcruz.blogspot.com/2014/05/lately-there-has-been-lot-of-talk-about.html (creative commons license)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7FD017-1A23-4EAA-A525-8C5621C7845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2058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sources:</a:t>
            </a:r>
          </a:p>
          <a:p>
            <a:r>
              <a:rPr lang="en-US" dirty="0" smtClean="0"/>
              <a:t>Top left-bananas</a:t>
            </a:r>
            <a:r>
              <a:rPr lang="en-US" baseline="0" dirty="0" smtClean="0"/>
              <a:t>: http://pixabay.com/en/bananas-fruit-bunch-banana-tree-241018/ (public domain)</a:t>
            </a:r>
          </a:p>
          <a:p>
            <a:r>
              <a:rPr lang="en-US" baseline="0" dirty="0" smtClean="0"/>
              <a:t>Lower right-cabbage: http://pixabay.com/en/kohl-cabbage-green-vegetables-190821/ (public domain)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7FD017-1A23-4EAA-A525-8C5621C7845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94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A1483-74E4-45F2-9490-C718B9EFF0F5}" type="datetimeFigureOut">
              <a:rPr lang="en-US" smtClean="0"/>
              <a:t>9/9/2014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A673A01C-B934-4A7C-A0C7-D5C3C8F95D4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A1483-74E4-45F2-9490-C718B9EFF0F5}" type="datetimeFigureOut">
              <a:rPr lang="en-US" smtClean="0"/>
              <a:t>9/9/2014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3A01C-B934-4A7C-A0C7-D5C3C8F95D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A1483-74E4-45F2-9490-C718B9EFF0F5}" type="datetimeFigureOut">
              <a:rPr lang="en-US" smtClean="0"/>
              <a:t>9/9/2014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3A01C-B934-4A7C-A0C7-D5C3C8F95D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A1483-74E4-45F2-9490-C718B9EFF0F5}" type="datetimeFigureOut">
              <a:rPr lang="en-US" smtClean="0"/>
              <a:t>9/9/2014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3A01C-B934-4A7C-A0C7-D5C3C8F95D4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A1483-74E4-45F2-9490-C718B9EFF0F5}" type="datetimeFigureOut">
              <a:rPr lang="en-US" smtClean="0"/>
              <a:t>9/9/2014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673A01C-B934-4A7C-A0C7-D5C3C8F95D49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A1483-74E4-45F2-9490-C718B9EFF0F5}" type="datetimeFigureOut">
              <a:rPr lang="en-US" smtClean="0"/>
              <a:t>9/9/2014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3A01C-B934-4A7C-A0C7-D5C3C8F95D4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A1483-74E4-45F2-9490-C718B9EFF0F5}" type="datetimeFigureOut">
              <a:rPr lang="en-US" smtClean="0"/>
              <a:t>9/9/2014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3A01C-B934-4A7C-A0C7-D5C3C8F95D4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A1483-74E4-45F2-9490-C718B9EFF0F5}" type="datetimeFigureOut">
              <a:rPr lang="en-US" smtClean="0"/>
              <a:t>9/9/2014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3A01C-B934-4A7C-A0C7-D5C3C8F95D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A1483-74E4-45F2-9490-C718B9EFF0F5}" type="datetimeFigureOut">
              <a:rPr lang="en-US" smtClean="0"/>
              <a:t>9/9/2014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3A01C-B934-4A7C-A0C7-D5C3C8F95D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A1483-74E4-45F2-9490-C718B9EFF0F5}" type="datetimeFigureOut">
              <a:rPr lang="en-US" smtClean="0"/>
              <a:t>9/9/2014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3A01C-B934-4A7C-A0C7-D5C3C8F95D4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A1483-74E4-45F2-9490-C718B9EFF0F5}" type="datetimeFigureOut">
              <a:rPr lang="en-US" smtClean="0"/>
              <a:t>9/9/2014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673A01C-B934-4A7C-A0C7-D5C3C8F95D4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46A1483-74E4-45F2-9490-C718B9EFF0F5}" type="datetimeFigureOut">
              <a:rPr lang="en-US" smtClean="0"/>
              <a:t>9/9/2014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A673A01C-B934-4A7C-A0C7-D5C3C8F95D4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>
            <a:normAutofit/>
          </a:bodyPr>
          <a:lstStyle/>
          <a:p>
            <a:r>
              <a:rPr lang="en-US" sz="7200" dirty="0" smtClean="0">
                <a:latin typeface="Calibri" panose="020F0502020204030204" pitchFamily="34" charset="0"/>
              </a:rPr>
              <a:t>Genetic Engineering</a:t>
            </a:r>
            <a:endParaRPr lang="en-US" sz="7200" dirty="0">
              <a:latin typeface="Calibri" panose="020F0502020204030204" pitchFamily="34" charset="0"/>
            </a:endParaRPr>
          </a:p>
        </p:txBody>
      </p:sp>
      <p:pic>
        <p:nvPicPr>
          <p:cNvPr id="1026" name="Picture 2" descr="C:\Users\samsoncc.ITLL\Desktop\TE submissions\570 Introduction to Genetic Engineering\PPT images\downloa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940" y="3327147"/>
            <a:ext cx="231544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samsoncc.ITLL\Desktop\TE submissions\570 Introduction to Genetic Engineering\PPT images\300px-Apfe-auf-Naehrbode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327148"/>
            <a:ext cx="21336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" y="457200"/>
            <a:ext cx="8763000" cy="648797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chemeClr val="accent1"/>
                </a:solidFill>
                <a:latin typeface="Calibri" panose="020F0502020204030204" pitchFamily="34" charset="0"/>
              </a:rPr>
              <a:t>Other </a:t>
            </a:r>
            <a:r>
              <a:rPr lang="en-US" sz="36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Reasons </a:t>
            </a:r>
            <a:r>
              <a:rPr lang="en-US" sz="3600" b="1" dirty="0">
                <a:solidFill>
                  <a:schemeClr val="accent1"/>
                </a:solidFill>
                <a:latin typeface="Calibri" panose="020F0502020204030204" pitchFamily="34" charset="0"/>
              </a:rPr>
              <a:t>to </a:t>
            </a:r>
            <a:r>
              <a:rPr lang="en-US" sz="36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Genetically Modify Crops</a:t>
            </a:r>
            <a:endParaRPr lang="en-US" sz="3600" b="1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47800"/>
            <a:ext cx="8229600" cy="502920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Calibri" panose="020F0502020204030204" pitchFamily="34" charset="0"/>
              </a:rPr>
              <a:t>Insect resistant</a:t>
            </a:r>
          </a:p>
          <a:p>
            <a:r>
              <a:rPr lang="en-US" sz="2800" b="1" dirty="0" smtClean="0">
                <a:latin typeface="Calibri" panose="020F0502020204030204" pitchFamily="34" charset="0"/>
              </a:rPr>
              <a:t>Herbicide resistant</a:t>
            </a:r>
          </a:p>
          <a:p>
            <a:r>
              <a:rPr lang="en-US" sz="2800" b="1" dirty="0" smtClean="0">
                <a:latin typeface="Calibri" panose="020F0502020204030204" pitchFamily="34" charset="0"/>
              </a:rPr>
              <a:t>Drought/freeze resistant</a:t>
            </a:r>
          </a:p>
          <a:p>
            <a:r>
              <a:rPr lang="en-US" sz="2800" b="1" dirty="0" smtClean="0">
                <a:latin typeface="Calibri" panose="020F0502020204030204" pitchFamily="34" charset="0"/>
              </a:rPr>
              <a:t>Disease resistant</a:t>
            </a:r>
          </a:p>
          <a:p>
            <a:r>
              <a:rPr lang="en-US" sz="2800" b="1" dirty="0" smtClean="0">
                <a:latin typeface="Calibri" panose="020F0502020204030204" pitchFamily="34" charset="0"/>
              </a:rPr>
              <a:t>Higher yield</a:t>
            </a:r>
          </a:p>
          <a:p>
            <a:r>
              <a:rPr lang="en-US" sz="2800" b="1" dirty="0" smtClean="0">
                <a:latin typeface="Calibri" panose="020F0502020204030204" pitchFamily="34" charset="0"/>
              </a:rPr>
              <a:t>Faster growth</a:t>
            </a:r>
          </a:p>
          <a:p>
            <a:r>
              <a:rPr lang="en-US" sz="2800" b="1" dirty="0" smtClean="0">
                <a:latin typeface="Calibri" panose="020F0502020204030204" pitchFamily="34" charset="0"/>
              </a:rPr>
              <a:t>Improved nutrition</a:t>
            </a:r>
          </a:p>
          <a:p>
            <a:r>
              <a:rPr lang="en-US" sz="2800" b="1" dirty="0" smtClean="0">
                <a:latin typeface="Calibri" panose="020F0502020204030204" pitchFamily="34" charset="0"/>
              </a:rPr>
              <a:t>Longer shelf life</a:t>
            </a:r>
            <a:endParaRPr lang="en-US" sz="2800" b="1" dirty="0">
              <a:latin typeface="Calibri" panose="020F0502020204030204" pitchFamily="34" charset="0"/>
            </a:endParaRPr>
          </a:p>
        </p:txBody>
      </p:sp>
      <p:pic>
        <p:nvPicPr>
          <p:cNvPr id="8196" name="Picture 4" descr="C:\Users\samsoncc.ITLL\Desktop\TE submissions\570 Introduction to Genetic Engineering\PPT images\399px-Genetically_modified_cor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702571" y="3178571"/>
            <a:ext cx="2638742" cy="3958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samsoncc.ITLL\Desktop\TE submissions\570 Introduction to Genetic Engineering\PPT images\Golden_Ric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276898"/>
            <a:ext cx="3597677" cy="2390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153400" cy="1143000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>
                <a:solidFill>
                  <a:schemeClr val="accent1"/>
                </a:solidFill>
                <a:latin typeface="Calibri" panose="020F0502020204030204" pitchFamily="34" charset="0"/>
              </a:rPr>
              <a:t>Engineering Animals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2057400"/>
            <a:ext cx="8077200" cy="39624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4000" b="1" dirty="0" smtClean="0">
                <a:latin typeface="Calibri" panose="020F0502020204030204" pitchFamily="34" charset="0"/>
              </a:rPr>
              <a:t>Could genetic engineering be used to modify any animals to solve problems?</a:t>
            </a:r>
            <a:endParaRPr lang="en-US" sz="4000" b="1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>
                <a:solidFill>
                  <a:schemeClr val="accent1"/>
                </a:solidFill>
                <a:latin typeface="Calibri" panose="020F0502020204030204" pitchFamily="34" charset="0"/>
              </a:rPr>
              <a:t>Bioluminescent Animals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3429001"/>
            <a:ext cx="5410200" cy="29717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>
                <a:latin typeface="Calibri" panose="020F0502020204030204" pitchFamily="34" charset="0"/>
              </a:rPr>
              <a:t>Uses:</a:t>
            </a:r>
          </a:p>
          <a:p>
            <a:r>
              <a:rPr lang="en-US" b="1" dirty="0" smtClean="0">
                <a:latin typeface="Calibri" panose="020F0502020204030204" pitchFamily="34" charset="0"/>
              </a:rPr>
              <a:t>Protein tracking</a:t>
            </a:r>
          </a:p>
          <a:p>
            <a:r>
              <a:rPr lang="en-US" b="1" dirty="0" smtClean="0">
                <a:latin typeface="Calibri" panose="020F0502020204030204" pitchFamily="34" charset="0"/>
              </a:rPr>
              <a:t>Disease detection using bioluminescent imaging (BLI) to identify different types of cells</a:t>
            </a:r>
          </a:p>
          <a:p>
            <a:r>
              <a:rPr lang="en-US" b="1" dirty="0" smtClean="0">
                <a:latin typeface="Calibri" panose="020F0502020204030204" pitchFamily="34" charset="0"/>
              </a:rPr>
              <a:t>Novelty pets </a:t>
            </a:r>
            <a:r>
              <a:rPr lang="en-US" sz="2000" b="1" dirty="0" smtClean="0">
                <a:latin typeface="Calibri" panose="020F0502020204030204" pitchFamily="34" charset="0"/>
              </a:rPr>
              <a:t>(</a:t>
            </a:r>
            <a:r>
              <a:rPr lang="en-US" sz="2000" b="1" dirty="0" err="1" smtClean="0">
                <a:latin typeface="Calibri" panose="020F0502020204030204" pitchFamily="34" charset="0"/>
              </a:rPr>
              <a:t>Glofish</a:t>
            </a:r>
            <a:r>
              <a:rPr lang="en-US" sz="2000" b="1" dirty="0" smtClean="0">
                <a:latin typeface="Calibri" panose="020F0502020204030204" pitchFamily="34" charset="0"/>
              </a:rPr>
              <a:t> are available now)</a:t>
            </a:r>
            <a:endParaRPr lang="en-US" b="1" dirty="0">
              <a:latin typeface="Calibri" panose="020F0502020204030204" pitchFamily="34" charset="0"/>
            </a:endParaRPr>
          </a:p>
        </p:txBody>
      </p:sp>
      <p:sp>
        <p:nvSpPr>
          <p:cNvPr id="7" name="Plus 6"/>
          <p:cNvSpPr/>
          <p:nvPr/>
        </p:nvSpPr>
        <p:spPr>
          <a:xfrm>
            <a:off x="3505200" y="1847537"/>
            <a:ext cx="685800" cy="6858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qual 7"/>
          <p:cNvSpPr/>
          <p:nvPr/>
        </p:nvSpPr>
        <p:spPr>
          <a:xfrm>
            <a:off x="5057869" y="4107452"/>
            <a:ext cx="990600" cy="6858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9218" name="Picture 2" descr="C:\Users\samsoncc.ITLL\Desktop\TE submissions\570 Introduction to Genetic Engineering\PPT images\GFP_Mice_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409638"/>
            <a:ext cx="2667000" cy="2081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samsoncc.ITLL\Desktop\TE submissions\570 Introduction to Genetic Engineering\PPT images\PanellusStipticusAug12_200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866" y="1219201"/>
            <a:ext cx="2971800" cy="1981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http://upload.wikimedia.org/wikipedia/commons/a/ab/House_mous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199836"/>
            <a:ext cx="2857500" cy="198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486400" y="609600"/>
            <a:ext cx="3352800" cy="2743200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3600" b="1" dirty="0" smtClean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rPr>
              <a:t>Fast-Growing Salmon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400" b="1" dirty="0" smtClean="0">
                <a:latin typeface="Calibri" panose="020F0502020204030204" pitchFamily="34" charset="0"/>
              </a:rPr>
              <a:t>Genes from two other fish cause this salmon to continually produce growth hormones</a:t>
            </a:r>
            <a:endParaRPr lang="en-US" sz="2400" b="1" dirty="0">
              <a:latin typeface="Calibri" panose="020F0502020204030204" pitchFamily="34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4191000"/>
            <a:ext cx="3733800" cy="2286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3600" b="1" dirty="0" smtClean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rPr>
              <a:t>Less Smelly Cows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</a:rPr>
              <a:t>Modifying bacteria responsible for methane production in cattle results in 25% less-flatulent cows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pic>
        <p:nvPicPr>
          <p:cNvPr id="10242" name="Picture 2" descr="C:\Users\samsoncc.ITLL\Desktop\TE submissions\570 Introduction to Genetic Engineering\PPT images\Cow_female_black_whit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95"/>
          <a:stretch/>
        </p:blipFill>
        <p:spPr bwMode="auto">
          <a:xfrm>
            <a:off x="3962400" y="3822852"/>
            <a:ext cx="4651880" cy="2654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gmo_salmon_compar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04" y="457200"/>
            <a:ext cx="5037696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153400" cy="944562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>
                <a:solidFill>
                  <a:schemeClr val="accent1"/>
                </a:solidFill>
                <a:latin typeface="Calibri" panose="020F0502020204030204" pitchFamily="34" charset="0"/>
              </a:rPr>
              <a:t>Could Spiderman </a:t>
            </a:r>
            <a:r>
              <a:rPr lang="en-US" sz="44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Be Real</a:t>
            </a:r>
            <a:r>
              <a:rPr lang="en-US" sz="4400" b="1" dirty="0">
                <a:solidFill>
                  <a:schemeClr val="accent1"/>
                </a:solidFill>
                <a:latin typeface="Calibri" panose="020F0502020204030204" pitchFamily="34" charset="0"/>
              </a:rPr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4502351"/>
            <a:ext cx="4343400" cy="2004812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en-US" sz="3900" b="1" dirty="0" smtClean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rPr>
              <a:t>Web-Producing Goats</a:t>
            </a:r>
            <a:endParaRPr lang="en-US" sz="3900" dirty="0" smtClean="0">
              <a:latin typeface="Calibri" panose="020F0502020204030204" pitchFamily="34" charset="0"/>
            </a:endParaRPr>
          </a:p>
          <a:p>
            <a:pPr algn="ctr">
              <a:buNone/>
            </a:pPr>
            <a:r>
              <a:rPr lang="en-US" b="1" dirty="0" smtClean="0">
                <a:latin typeface="Calibri" panose="020F0502020204030204" pitchFamily="34" charset="0"/>
              </a:rPr>
              <a:t>Spider genes in goats enable the production of spider silk in goat milk</a:t>
            </a:r>
            <a:endParaRPr lang="en-US" b="1" dirty="0">
              <a:latin typeface="Calibri" panose="020F0502020204030204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65134" y="1447798"/>
            <a:ext cx="8432117" cy="2107997"/>
            <a:chOff x="609600" y="1447800"/>
            <a:chExt cx="8432117" cy="2107997"/>
          </a:xfrm>
        </p:grpSpPr>
        <p:pic>
          <p:nvPicPr>
            <p:cNvPr id="26630" name="Picture 6" descr="http://upload.wikimedia.org/wikipedia/commons/2/25/Hogna_lenta_18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09600" y="1447800"/>
              <a:ext cx="1996210" cy="2107997"/>
            </a:xfrm>
            <a:prstGeom prst="rect">
              <a:avLst/>
            </a:prstGeom>
            <a:noFill/>
          </p:spPr>
        </p:pic>
        <p:sp>
          <p:nvSpPr>
            <p:cNvPr id="8" name="Plus 7"/>
            <p:cNvSpPr/>
            <p:nvPr/>
          </p:nvSpPr>
          <p:spPr>
            <a:xfrm>
              <a:off x="2819400" y="1981200"/>
              <a:ext cx="838200" cy="838200"/>
            </a:xfrm>
            <a:prstGeom prst="mathPlu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Equal 8"/>
            <p:cNvSpPr/>
            <p:nvPr/>
          </p:nvSpPr>
          <p:spPr>
            <a:xfrm>
              <a:off x="4885993" y="2057400"/>
              <a:ext cx="838200" cy="685800"/>
            </a:xfrm>
            <a:prstGeom prst="mathEqual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8027083" y="1615470"/>
              <a:ext cx="1014634" cy="156966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9600" b="1" cap="none" spc="0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effectLst/>
                </a:rPr>
                <a:t>?</a:t>
              </a:r>
              <a:endParaRPr lang="en-US" sz="96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endParaRPr>
            </a:p>
          </p:txBody>
        </p:sp>
      </p:grpSp>
      <p:pic>
        <p:nvPicPr>
          <p:cNvPr id="11266" name="Picture 2" descr="Black, Icon, Simple, Outline, People, Man, Silhouett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3284" y="1427667"/>
            <a:ext cx="1118243" cy="2236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samsoncc.ITLL\Desktop\TE submissions\570 Introduction to Genetic Engineering\PPT images\1280px-Spiderma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444" y="1644281"/>
            <a:ext cx="2286711" cy="171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samsoncc.ITLL\Desktop\TE submissions\570 Introduction to Genetic Engineering\PPT images\1280px-Domestic_goat_kid_in_capeweed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5131" y="4114800"/>
            <a:ext cx="3532262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8077200" cy="868362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GMO Concerns</a:t>
            </a:r>
            <a:endParaRPr lang="en-US" sz="4400" b="1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382000" cy="54102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32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What are some concerns regarding genetically modified foods and animals?</a:t>
            </a:r>
          </a:p>
          <a:p>
            <a:r>
              <a:rPr lang="en-US" sz="2400" b="1" dirty="0" smtClean="0">
                <a:latin typeface="Calibri" panose="020F0502020204030204" pitchFamily="34" charset="0"/>
              </a:rPr>
              <a:t>Risk to human health; unsafe to eat</a:t>
            </a:r>
          </a:p>
          <a:p>
            <a:r>
              <a:rPr lang="en-US" sz="2400" b="1" dirty="0" smtClean="0">
                <a:latin typeface="Calibri" panose="020F0502020204030204" pitchFamily="34" charset="0"/>
              </a:rPr>
              <a:t>Harm to the environment and wildlife</a:t>
            </a:r>
          </a:p>
          <a:p>
            <a:r>
              <a:rPr lang="en-US" sz="2400" b="1" dirty="0" smtClean="0">
                <a:latin typeface="Calibri" panose="020F0502020204030204" pitchFamily="34" charset="0"/>
              </a:rPr>
              <a:t>Increased pesticide and herbicide use</a:t>
            </a:r>
          </a:p>
          <a:p>
            <a:r>
              <a:rPr lang="en-US" sz="2400" b="1" dirty="0" smtClean="0">
                <a:latin typeface="Calibri" panose="020F0502020204030204" pitchFamily="34" charset="0"/>
              </a:rPr>
              <a:t>Farmers’ health</a:t>
            </a:r>
          </a:p>
          <a:p>
            <a:r>
              <a:rPr lang="en-US" sz="2400" b="1" dirty="0" smtClean="0">
                <a:latin typeface="Calibri" panose="020F0502020204030204" pitchFamily="34" charset="0"/>
              </a:rPr>
              <a:t>Seed and pollen drift</a:t>
            </a:r>
          </a:p>
          <a:p>
            <a:r>
              <a:rPr lang="en-US" sz="2400" b="1" dirty="0" smtClean="0">
                <a:latin typeface="Calibri" panose="020F0502020204030204" pitchFamily="34" charset="0"/>
              </a:rPr>
              <a:t>Creation of herbicide-resistant super weeds</a:t>
            </a:r>
            <a:endParaRPr lang="en-US" sz="2400" b="1" dirty="0" smtClean="0">
              <a:latin typeface="Calibri" panose="020F0502020204030204" pitchFamily="34" charset="0"/>
            </a:endParaRPr>
          </a:p>
          <a:p>
            <a:r>
              <a:rPr lang="en-US" sz="2400" b="1" dirty="0" smtClean="0">
                <a:latin typeface="Calibri" panose="020F0502020204030204" pitchFamily="34" charset="0"/>
              </a:rPr>
              <a:t>What about genetic engineering in humans?</a:t>
            </a:r>
          </a:p>
          <a:p>
            <a:pPr marL="0" indent="0">
              <a:buNone/>
            </a:pPr>
            <a:r>
              <a:rPr lang="en-US" sz="1800" b="1" dirty="0">
                <a:latin typeface="Calibri" panose="020F0502020204030204" pitchFamily="34" charset="0"/>
              </a:rPr>
              <a:t>Nearly 50 countries around the world, including Australia, Japan and all of the countries in the European Union, have enacted significant restrictions or </a:t>
            </a:r>
            <a:r>
              <a:rPr lang="en-US" sz="1800" b="1" dirty="0" smtClean="0">
                <a:latin typeface="Calibri" panose="020F0502020204030204" pitchFamily="34" charset="0"/>
              </a:rPr>
              <a:t>full bans </a:t>
            </a:r>
            <a:r>
              <a:rPr lang="en-US" sz="1800" b="1" dirty="0">
                <a:latin typeface="Calibri" panose="020F0502020204030204" pitchFamily="34" charset="0"/>
              </a:rPr>
              <a:t>on the production and sale of genetically modified organism food products, and 64 countries now have GMO labeling requirements.</a:t>
            </a:r>
          </a:p>
        </p:txBody>
      </p:sp>
      <p:pic>
        <p:nvPicPr>
          <p:cNvPr id="4" name="Picture 3" descr="C:\Users\samsoncc.ITLL\Desktop\TE submissions\570 Introduction to Genetic Engineering\PPT images\300px-Apfe-auf-Naehrboden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402"/>
          <a:stretch/>
        </p:blipFill>
        <p:spPr bwMode="auto">
          <a:xfrm>
            <a:off x="5897580" y="2316480"/>
            <a:ext cx="2945631" cy="210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334000"/>
            <a:ext cx="7924800" cy="1143000"/>
          </a:xfrm>
        </p:spPr>
        <p:txBody>
          <a:bodyPr>
            <a:noAutofit/>
          </a:bodyPr>
          <a:lstStyle/>
          <a:p>
            <a:pPr algn="ctr"/>
            <a:r>
              <a:rPr lang="en-US" sz="7200" b="1" dirty="0">
                <a:solidFill>
                  <a:schemeClr val="accent1"/>
                </a:solidFill>
                <a:latin typeface="Calibri" panose="020F0502020204030204" pitchFamily="34" charset="0"/>
              </a:rPr>
              <a:t>Questions?</a:t>
            </a:r>
          </a:p>
        </p:txBody>
      </p:sp>
      <p:sp>
        <p:nvSpPr>
          <p:cNvPr id="3" name="AutoShape 2" descr="http://upload.wikimedia.org/wikipedia/commons/3/3d/Circle-question-blue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292" name="Picture 4" descr="File:Circle-question-blue.sv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100" y="514865"/>
            <a:ext cx="4495800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382000" cy="1477962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What is the difference between </a:t>
            </a:r>
            <a:br>
              <a:rPr lang="en-US" sz="44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</a:br>
            <a:r>
              <a:rPr lang="en-US" sz="44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the mice in these two groups?</a:t>
            </a:r>
            <a:endParaRPr lang="en-US" sz="4400" b="1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pic>
        <p:nvPicPr>
          <p:cNvPr id="1027" name="Picture 3" descr="C:\Users\samsoncc.ITLL\Desktop\TE submissions\570 Introduction to Genetic Engineering\PPT images\GFP_Mice_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819400"/>
            <a:ext cx="3921770" cy="306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samsoncc.ITLL\Desktop\TE submissions\570 Introduction to Genetic Engineering\PPT images\1280px-Knockout_Mice5006-3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74" y="2362200"/>
            <a:ext cx="3961449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337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8077200" cy="868362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>
                <a:solidFill>
                  <a:schemeClr val="accent1"/>
                </a:solidFill>
                <a:latin typeface="Calibri" panose="020F0502020204030204" pitchFamily="34" charset="0"/>
              </a:rPr>
              <a:t>What is genetic engineering?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76400"/>
            <a:ext cx="8229600" cy="48006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buNone/>
            </a:pPr>
            <a:r>
              <a:rPr lang="en-US" b="1" dirty="0" smtClean="0">
                <a:latin typeface="Calibri" panose="020F0502020204030204" pitchFamily="34" charset="0"/>
              </a:rPr>
              <a:t>Genetic engineering is the </a:t>
            </a:r>
            <a:r>
              <a:rPr lang="en-US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direct</a:t>
            </a:r>
            <a:r>
              <a:rPr lang="en-US" b="1" dirty="0" smtClean="0">
                <a:latin typeface="Calibri" panose="020F0502020204030204" pitchFamily="34" charset="0"/>
              </a:rPr>
              <a:t> </a:t>
            </a:r>
            <a:r>
              <a:rPr lang="en-US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modification of an organism’s genome</a:t>
            </a:r>
            <a:r>
              <a:rPr lang="en-US" b="1" dirty="0" smtClean="0">
                <a:latin typeface="Calibri" panose="020F0502020204030204" pitchFamily="34" charset="0"/>
              </a:rPr>
              <a:t>, which is the list of specific traits (genes) stored in the DNA. </a:t>
            </a:r>
          </a:p>
          <a:p>
            <a:pPr>
              <a:spcBef>
                <a:spcPts val="0"/>
              </a:spcBef>
              <a:spcAft>
                <a:spcPts val="1200"/>
              </a:spcAft>
              <a:buNone/>
            </a:pPr>
            <a:r>
              <a:rPr lang="en-US" b="1" dirty="0" smtClean="0">
                <a:latin typeface="Calibri" panose="020F0502020204030204" pitchFamily="34" charset="0"/>
              </a:rPr>
              <a:t>Changing the genome </a:t>
            </a:r>
            <a:br>
              <a:rPr lang="en-US" b="1" dirty="0" smtClean="0">
                <a:latin typeface="Calibri" panose="020F0502020204030204" pitchFamily="34" charset="0"/>
              </a:rPr>
            </a:br>
            <a:r>
              <a:rPr lang="en-US" b="1" dirty="0" smtClean="0">
                <a:latin typeface="Calibri" panose="020F0502020204030204" pitchFamily="34" charset="0"/>
              </a:rPr>
              <a:t>enables engineers to give </a:t>
            </a:r>
            <a:br>
              <a:rPr lang="en-US" b="1" dirty="0" smtClean="0">
                <a:latin typeface="Calibri" panose="020F0502020204030204" pitchFamily="34" charset="0"/>
              </a:rPr>
            </a:br>
            <a:r>
              <a:rPr lang="en-US" b="1" dirty="0" smtClean="0">
                <a:latin typeface="Calibri" panose="020F0502020204030204" pitchFamily="34" charset="0"/>
              </a:rPr>
              <a:t>desirable </a:t>
            </a:r>
            <a:r>
              <a:rPr lang="en-US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properties</a:t>
            </a:r>
            <a:r>
              <a:rPr lang="en-US" b="1" dirty="0" smtClean="0">
                <a:latin typeface="Calibri" panose="020F0502020204030204" pitchFamily="34" charset="0"/>
              </a:rPr>
              <a:t> to</a:t>
            </a:r>
            <a:br>
              <a:rPr lang="en-US" b="1" dirty="0" smtClean="0">
                <a:latin typeface="Calibri" panose="020F0502020204030204" pitchFamily="34" charset="0"/>
              </a:rPr>
            </a:br>
            <a:r>
              <a:rPr lang="en-US" b="1" dirty="0" smtClean="0">
                <a:latin typeface="Calibri" panose="020F0502020204030204" pitchFamily="34" charset="0"/>
              </a:rPr>
              <a:t>different organisms.</a:t>
            </a:r>
          </a:p>
          <a:p>
            <a:pPr>
              <a:spcBef>
                <a:spcPts val="0"/>
              </a:spcBef>
              <a:spcAft>
                <a:spcPts val="1200"/>
              </a:spcAft>
              <a:buNone/>
            </a:pPr>
            <a:r>
              <a:rPr lang="en-US" b="1" dirty="0" smtClean="0">
                <a:latin typeface="Calibri" panose="020F0502020204030204" pitchFamily="34" charset="0"/>
              </a:rPr>
              <a:t>Organisms created by </a:t>
            </a:r>
            <a:br>
              <a:rPr lang="en-US" b="1" dirty="0" smtClean="0">
                <a:latin typeface="Calibri" panose="020F0502020204030204" pitchFamily="34" charset="0"/>
              </a:rPr>
            </a:br>
            <a:r>
              <a:rPr lang="en-US" b="1" dirty="0" smtClean="0">
                <a:latin typeface="Calibri" panose="020F0502020204030204" pitchFamily="34" charset="0"/>
              </a:rPr>
              <a:t>genetic engineering </a:t>
            </a:r>
            <a:br>
              <a:rPr lang="en-US" b="1" dirty="0" smtClean="0">
                <a:latin typeface="Calibri" panose="020F0502020204030204" pitchFamily="34" charset="0"/>
              </a:rPr>
            </a:br>
            <a:r>
              <a:rPr lang="en-US" b="1" dirty="0" smtClean="0">
                <a:latin typeface="Calibri" panose="020F0502020204030204" pitchFamily="34" charset="0"/>
              </a:rPr>
              <a:t>are called </a:t>
            </a:r>
            <a:r>
              <a:rPr lang="en-US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genetically modified organisms </a:t>
            </a:r>
            <a:r>
              <a:rPr lang="en-US" b="1" dirty="0" smtClean="0">
                <a:latin typeface="Calibri" panose="020F0502020204030204" pitchFamily="34" charset="0"/>
              </a:rPr>
              <a:t>(GMOs).</a:t>
            </a:r>
            <a:endParaRPr lang="en-US" b="1" dirty="0">
              <a:latin typeface="Calibri" panose="020F0502020204030204" pitchFamily="34" charset="0"/>
            </a:endParaRPr>
          </a:p>
        </p:txBody>
      </p:sp>
      <p:pic>
        <p:nvPicPr>
          <p:cNvPr id="2050" name="Picture 2" descr="C:\Users\samsoncc.ITLL\Desktop\TE submissions\570 Introduction to Genetic Engineering\PPT images\dna-163466_6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4676" y="3055143"/>
            <a:ext cx="4038600" cy="2271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History of GMO </a:t>
            </a:r>
            <a:r>
              <a:rPr lang="en-US" sz="4400" b="1" dirty="0">
                <a:solidFill>
                  <a:schemeClr val="accent1"/>
                </a:solidFill>
                <a:latin typeface="Calibri" panose="020F0502020204030204" pitchFamily="34" charset="0"/>
              </a:rPr>
              <a:t>Development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5720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1973: </a:t>
            </a:r>
            <a:r>
              <a:rPr lang="en-US" b="1" dirty="0" smtClean="0">
                <a:latin typeface="Calibri" panose="020F0502020204030204" pitchFamily="34" charset="0"/>
              </a:rPr>
              <a:t>created first genetically modified bacteria</a:t>
            </a:r>
          </a:p>
          <a:p>
            <a:pPr>
              <a:buNone/>
            </a:pPr>
            <a:r>
              <a:rPr lang="en-US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1974: </a:t>
            </a:r>
            <a:r>
              <a:rPr lang="en-US" b="1" dirty="0" smtClean="0">
                <a:latin typeface="Calibri" panose="020F0502020204030204" pitchFamily="34" charset="0"/>
              </a:rPr>
              <a:t>created GM mice </a:t>
            </a:r>
          </a:p>
          <a:p>
            <a:pPr>
              <a:buNone/>
            </a:pPr>
            <a:r>
              <a:rPr lang="en-US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1982: </a:t>
            </a:r>
            <a:r>
              <a:rPr lang="en-US" b="1" dirty="0" smtClean="0">
                <a:latin typeface="Calibri" panose="020F0502020204030204" pitchFamily="34" charset="0"/>
              </a:rPr>
              <a:t>first commercial development of GMOs (insulin-producing bacteria)</a:t>
            </a:r>
          </a:p>
          <a:p>
            <a:pPr>
              <a:buNone/>
            </a:pPr>
            <a:r>
              <a:rPr lang="en-US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1994: </a:t>
            </a:r>
            <a:r>
              <a:rPr lang="en-US" b="1" dirty="0" smtClean="0">
                <a:latin typeface="Calibri" panose="020F0502020204030204" pitchFamily="34" charset="0"/>
              </a:rPr>
              <a:t>began to sell genetically modified food</a:t>
            </a:r>
          </a:p>
          <a:p>
            <a:pPr>
              <a:buNone/>
            </a:pPr>
            <a:r>
              <a:rPr lang="en-US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2003: </a:t>
            </a:r>
            <a:r>
              <a:rPr lang="en-US" b="1" dirty="0" smtClean="0">
                <a:latin typeface="Calibri" panose="020F0502020204030204" pitchFamily="34" charset="0"/>
              </a:rPr>
              <a:t>began to sell GMOs as pets (</a:t>
            </a:r>
            <a:r>
              <a:rPr lang="en-US" b="1" dirty="0" err="1">
                <a:latin typeface="Calibri" panose="020F0502020204030204" pitchFamily="34" charset="0"/>
              </a:rPr>
              <a:t>G</a:t>
            </a:r>
            <a:r>
              <a:rPr lang="en-US" b="1" dirty="0" err="1" smtClean="0">
                <a:latin typeface="Calibri" panose="020F0502020204030204" pitchFamily="34" charset="0"/>
              </a:rPr>
              <a:t>lofish</a:t>
            </a:r>
            <a:r>
              <a:rPr lang="en-US" b="1" dirty="0" smtClean="0">
                <a:latin typeface="Calibri" panose="020F0502020204030204" pitchFamily="34" charset="0"/>
              </a:rPr>
              <a:t>) </a:t>
            </a:r>
            <a:endParaRPr lang="en-US" b="1" dirty="0">
              <a:latin typeface="Calibri" panose="020F0502020204030204" pitchFamily="34" charset="0"/>
            </a:endParaRPr>
          </a:p>
        </p:txBody>
      </p:sp>
      <p:pic>
        <p:nvPicPr>
          <p:cNvPr id="3074" name="Picture 2" descr="C:\Users\samsoncc.ITLL\Desktop\TE submissions\570 Introduction to Genetic Engineering\PPT images\GloFis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447800"/>
            <a:ext cx="3400424" cy="453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382000" cy="990600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What is the GMO process?</a:t>
            </a:r>
            <a:endParaRPr lang="en-US" sz="4400" b="1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219200"/>
            <a:ext cx="8534400" cy="2438400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latin typeface="Calibri" panose="020F0502020204030204" pitchFamily="34" charset="0"/>
              </a:rPr>
              <a:t>All genetic changes </a:t>
            </a:r>
            <a:r>
              <a:rPr lang="en-US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affect the protein synthesis </a:t>
            </a:r>
            <a:r>
              <a:rPr lang="en-US" b="1" dirty="0" smtClean="0">
                <a:latin typeface="Calibri" panose="020F0502020204030204" pitchFamily="34" charset="0"/>
              </a:rPr>
              <a:t>of the organism.</a:t>
            </a:r>
          </a:p>
          <a:p>
            <a:r>
              <a:rPr lang="en-US" b="1" dirty="0" smtClean="0">
                <a:latin typeface="Calibri" panose="020F0502020204030204" pitchFamily="34" charset="0"/>
              </a:rPr>
              <a:t>By changing which proteins are produced, genetic engineers can </a:t>
            </a:r>
            <a:r>
              <a:rPr lang="en-US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affect the overall traits of the organism</a:t>
            </a:r>
            <a:r>
              <a:rPr lang="en-US" b="1" dirty="0" smtClean="0">
                <a:latin typeface="Calibri" panose="020F0502020204030204" pitchFamily="34" charset="0"/>
              </a:rPr>
              <a:t>.</a:t>
            </a:r>
          </a:p>
          <a:p>
            <a:r>
              <a:rPr lang="en-US" b="1" dirty="0" smtClean="0">
                <a:latin typeface="Calibri" panose="020F0502020204030204" pitchFamily="34" charset="0"/>
              </a:rPr>
              <a:t>Genetic modification can be completed by a number of different </a:t>
            </a:r>
            <a:r>
              <a:rPr lang="en-US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methods</a:t>
            </a:r>
            <a:r>
              <a:rPr lang="en-US" b="1" dirty="0" smtClean="0">
                <a:latin typeface="Calibri" panose="020F0502020204030204" pitchFamily="34" charset="0"/>
              </a:rPr>
              <a:t>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3657600"/>
            <a:ext cx="3910001" cy="28956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</a:rPr>
              <a:t>Inserting new genetic material randomly or in targeted locations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</a:rPr>
              <a:t>Direct replacement of genes (recombination)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</a:rPr>
              <a:t>Removal of genes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Calibri" panose="020F0502020204030204" pitchFamily="34" charset="0"/>
              </a:rPr>
              <a:t>Mutation of existing genes</a:t>
            </a:r>
            <a:endParaRPr lang="en-US" b="1" dirty="0">
              <a:latin typeface="Calibri" panose="020F0502020204030204" pitchFamily="34" charset="0"/>
            </a:endParaRPr>
          </a:p>
        </p:txBody>
      </p:sp>
      <p:pic>
        <p:nvPicPr>
          <p:cNvPr id="4099" name="Picture 3" descr="C:\Users\samsoncc.ITLL\Desktop\TE submissions\570 Introduction to Genetic Engineering\PPT images\1189px-Eukaryote_DNA-en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601" y="3657600"/>
            <a:ext cx="4319599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381000"/>
            <a:ext cx="8305800" cy="762000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GMO Bacteria</a:t>
            </a:r>
            <a:endParaRPr lang="en-US" sz="4400" b="1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143000"/>
            <a:ext cx="8458200" cy="32766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b="1" dirty="0" smtClean="0">
                <a:latin typeface="Calibri" panose="020F0502020204030204" pitchFamily="34" charset="0"/>
              </a:rPr>
              <a:t>Bacteria are the most common GMOs because their simple structure permits easy manipulation of their DNA.</a:t>
            </a:r>
          </a:p>
          <a:p>
            <a:pPr>
              <a:buNone/>
            </a:pPr>
            <a:r>
              <a:rPr lang="en-US" b="1" dirty="0" smtClean="0">
                <a:latin typeface="Calibri" panose="020F0502020204030204" pitchFamily="34" charset="0"/>
              </a:rPr>
              <a:t>One of the most interesting uses for genetically modified bacteria is the </a:t>
            </a:r>
            <a:r>
              <a:rPr lang="en-US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production of hydrocarbons (plastics and fuels) </a:t>
            </a:r>
            <a:r>
              <a:rPr lang="en-US" b="1" dirty="0" smtClean="0">
                <a:latin typeface="Calibri" panose="020F0502020204030204" pitchFamily="34" charset="0"/>
              </a:rPr>
              <a:t>usually only found in fossil fuels.</a:t>
            </a:r>
          </a:p>
          <a:p>
            <a:pPr lvl="1"/>
            <a:r>
              <a:rPr lang="en-US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Cyanobacteria </a:t>
            </a:r>
            <a:r>
              <a:rPr lang="en-US" b="1" dirty="0" smtClean="0">
                <a:latin typeface="Calibri" panose="020F0502020204030204" pitchFamily="34" charset="0"/>
              </a:rPr>
              <a:t>have been modified to produce plastic (polyethylene) and fuel (butanol) as byproducts of photosynthesis</a:t>
            </a:r>
          </a:p>
          <a:p>
            <a:pPr lvl="1"/>
            <a:r>
              <a:rPr lang="en-US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E. Coli </a:t>
            </a:r>
            <a:r>
              <a:rPr lang="en-US" b="1" dirty="0" smtClean="0">
                <a:latin typeface="Calibri" panose="020F0502020204030204" pitchFamily="34" charset="0"/>
              </a:rPr>
              <a:t>bacteria have been modified to produce diesel fuel</a:t>
            </a:r>
            <a:endParaRPr lang="en-US" b="1" dirty="0">
              <a:latin typeface="Calibri" panose="020F0502020204030204" pitchFamily="34" charset="0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3581400" y="5231246"/>
            <a:ext cx="822960" cy="64008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C:\Users\samsoncc.ITLL\Desktop\TE submissions\570 Introduction to Genetic Engineering\PPT images\Bluegreen_alga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620301"/>
            <a:ext cx="1600200" cy="1383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samsoncc.ITLL\Desktop\TE submissions\570 Introduction to Genetic Engineering\PPT images\EscherichiaColi_NIAI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993" y="5181600"/>
            <a:ext cx="1582396" cy="1332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samsoncc.ITLL\Desktop\TE submissions\570 Introduction to Genetic Engineering\PPT images\bottles-60474_640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4"/>
          <a:stretch/>
        </p:blipFill>
        <p:spPr bwMode="auto">
          <a:xfrm>
            <a:off x="4565964" y="4483014"/>
            <a:ext cx="2139636" cy="1658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samsoncc.ITLL\Downloads\6588204605_776bd5b30d_z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9217" y="4876800"/>
            <a:ext cx="2494847" cy="162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04800"/>
            <a:ext cx="8458200" cy="838200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>
                <a:solidFill>
                  <a:schemeClr val="accent1"/>
                </a:solidFill>
                <a:latin typeface="Calibri" panose="020F0502020204030204" pitchFamily="34" charset="0"/>
              </a:rPr>
              <a:t>Engineering Plants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447800"/>
            <a:ext cx="8077200" cy="22098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600" b="1" dirty="0" smtClean="0">
                <a:latin typeface="Calibri" panose="020F0502020204030204" pitchFamily="34" charset="0"/>
              </a:rPr>
              <a:t>How might genetic engineering modify plants to solve everyday problems?</a:t>
            </a:r>
          </a:p>
          <a:p>
            <a:pPr>
              <a:buNone/>
            </a:pPr>
            <a:endParaRPr lang="en-US" sz="1800" b="1" dirty="0" smtClean="0">
              <a:latin typeface="Calibri" panose="020F0502020204030204" pitchFamily="34" charset="0"/>
            </a:endParaRPr>
          </a:p>
          <a:p>
            <a:pPr algn="ctr">
              <a:buNone/>
            </a:pPr>
            <a:r>
              <a:rPr lang="en-US" sz="2000" b="1" dirty="0">
                <a:latin typeface="Calibri" panose="020F0502020204030204" pitchFamily="34" charset="0"/>
              </a:rPr>
              <a:t>(</a:t>
            </a:r>
            <a:r>
              <a:rPr lang="en-US" sz="2000" b="1" dirty="0" smtClean="0">
                <a:latin typeface="Calibri" panose="020F0502020204030204" pitchFamily="34" charset="0"/>
              </a:rPr>
              <a:t>Consider world hunger, weather problems, insecticide pollution…) </a:t>
            </a:r>
            <a:endParaRPr lang="en-US" sz="2000" b="1" dirty="0">
              <a:latin typeface="Calibri" panose="020F0502020204030204" pitchFamily="34" charset="0"/>
            </a:endParaRPr>
          </a:p>
        </p:txBody>
      </p:sp>
      <p:pic>
        <p:nvPicPr>
          <p:cNvPr id="1026" name="Picture 2" descr="File:Feld mit reifer Baumwolle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104" y="3657600"/>
            <a:ext cx="3548416" cy="237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ile:GMO corn Yellow Springs, Ohi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657600"/>
            <a:ext cx="3169920" cy="237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868362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>
                <a:solidFill>
                  <a:schemeClr val="accent1"/>
                </a:solidFill>
                <a:latin typeface="Calibri" panose="020F0502020204030204" pitchFamily="34" charset="0"/>
              </a:rPr>
              <a:t>Genetically Modified Crops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8229600" cy="56388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000" b="1" dirty="0" smtClean="0">
                <a:latin typeface="Calibri" panose="020F0502020204030204" pitchFamily="34" charset="0"/>
              </a:rPr>
              <a:t>GMO crop production in the US (2010):</a:t>
            </a:r>
          </a:p>
          <a:p>
            <a:r>
              <a:rPr lang="en-US" sz="3000" b="1" dirty="0" smtClean="0">
                <a:latin typeface="Calibri" panose="020F0502020204030204" pitchFamily="34" charset="0"/>
              </a:rPr>
              <a:t>93% of soybeans</a:t>
            </a:r>
          </a:p>
          <a:p>
            <a:r>
              <a:rPr lang="en-US" sz="3000" b="1" dirty="0" smtClean="0">
                <a:latin typeface="Calibri" panose="020F0502020204030204" pitchFamily="34" charset="0"/>
              </a:rPr>
              <a:t>93% of cotton</a:t>
            </a:r>
          </a:p>
          <a:p>
            <a:r>
              <a:rPr lang="en-US" sz="3000" b="1" dirty="0" smtClean="0">
                <a:latin typeface="Calibri" panose="020F0502020204030204" pitchFamily="34" charset="0"/>
              </a:rPr>
              <a:t>86% of corn</a:t>
            </a:r>
          </a:p>
          <a:p>
            <a:r>
              <a:rPr lang="en-US" sz="3000" b="1" dirty="0" smtClean="0">
                <a:latin typeface="Calibri" panose="020F0502020204030204" pitchFamily="34" charset="0"/>
              </a:rPr>
              <a:t>95% of sugar beets</a:t>
            </a:r>
          </a:p>
          <a:p>
            <a:endParaRPr lang="en-US" sz="3000" b="1" dirty="0" smtClean="0">
              <a:latin typeface="Calibri" panose="020F0502020204030204" pitchFamily="34" charset="0"/>
            </a:endParaRPr>
          </a:p>
          <a:p>
            <a:endParaRPr lang="en-US" sz="2000" b="1" dirty="0" smtClean="0">
              <a:latin typeface="Calibri" panose="020F0502020204030204" pitchFamily="34" charset="0"/>
            </a:endParaRPr>
          </a:p>
          <a:p>
            <a:pPr>
              <a:buNone/>
            </a:pPr>
            <a:r>
              <a:rPr lang="en-US" sz="3000" b="1" dirty="0" smtClean="0">
                <a:latin typeface="Calibri" panose="020F0502020204030204" pitchFamily="34" charset="0"/>
              </a:rPr>
              <a:t>Example: </a:t>
            </a:r>
          </a:p>
          <a:p>
            <a:r>
              <a:rPr lang="en-US" sz="2400" b="1" dirty="0" smtClean="0">
                <a:latin typeface="Calibri" panose="020F0502020204030204" pitchFamily="34" charset="0"/>
              </a:rPr>
              <a:t>One common modified crop is </a:t>
            </a:r>
            <a:r>
              <a:rPr lang="en-US" sz="2400" b="1" dirty="0" err="1" smtClean="0">
                <a:latin typeface="Calibri" panose="020F0502020204030204" pitchFamily="34" charset="0"/>
              </a:rPr>
              <a:t>Bt</a:t>
            </a:r>
            <a:r>
              <a:rPr lang="en-US" sz="2400" b="1" dirty="0" smtClean="0">
                <a:latin typeface="Calibri" panose="020F0502020204030204" pitchFamily="34" charset="0"/>
              </a:rPr>
              <a:t>-corn.</a:t>
            </a:r>
          </a:p>
          <a:p>
            <a:r>
              <a:rPr lang="en-US" sz="2400" b="1" dirty="0" smtClean="0">
                <a:latin typeface="Calibri" panose="020F0502020204030204" pitchFamily="34" charset="0"/>
              </a:rPr>
              <a:t>A gene from the </a:t>
            </a:r>
            <a:r>
              <a:rPr lang="en-US" sz="2400" b="1" i="1" dirty="0" smtClean="0">
                <a:latin typeface="Calibri" panose="020F0502020204030204" pitchFamily="34" charset="0"/>
              </a:rPr>
              <a:t>Bt</a:t>
            </a:r>
            <a:r>
              <a:rPr lang="en-US" sz="2400" b="1" dirty="0" smtClean="0">
                <a:latin typeface="Calibri" panose="020F0502020204030204" pitchFamily="34" charset="0"/>
              </a:rPr>
              <a:t> bacteria is added so the corn produces a protein that is poisonous to certain insects but not humans.</a:t>
            </a:r>
            <a:endParaRPr lang="en-US" sz="1800" b="1" dirty="0">
              <a:latin typeface="Calibri" panose="020F0502020204030204" pitchFamily="34" charset="0"/>
            </a:endParaRPr>
          </a:p>
        </p:txBody>
      </p:sp>
      <p:pic>
        <p:nvPicPr>
          <p:cNvPr id="6146" name="Picture 2" descr="C:\Users\samsoncc.ITLL\Desktop\TE submissions\570 Introduction to Genetic Engineering\PPT images\7603054546_1bcb27451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757" y="1905000"/>
            <a:ext cx="4556234" cy="3171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800600" y="762000"/>
            <a:ext cx="3810000" cy="2239963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3600" b="1" dirty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rPr>
              <a:t>Banana </a:t>
            </a:r>
            <a:r>
              <a:rPr lang="en-US" sz="3600" b="1" dirty="0" smtClean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rPr>
              <a:t>Vaccines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400" b="1" dirty="0" smtClean="0">
                <a:latin typeface="Calibri" panose="020F0502020204030204" pitchFamily="34" charset="0"/>
              </a:rPr>
              <a:t>Modified virus injected in sapling tree causes the bananas to contain virus proteins</a:t>
            </a:r>
            <a:endParaRPr lang="en-US" sz="2400" b="1" dirty="0">
              <a:latin typeface="Calibri" panose="020F0502020204030204" pitchFamily="34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81000" y="4038600"/>
            <a:ext cx="3810000" cy="2209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R="0" lvl="0" algn="ctr" defTabSz="914400" rtl="0" eaLnBrk="1" fontAlgn="auto" latinLnBrk="0" hangingPunct="1">
              <a:lnSpc>
                <a:spcPct val="11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3900" b="1" dirty="0" smtClean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rPr>
              <a:t>Venomous Cabbage</a:t>
            </a:r>
          </a:p>
          <a:p>
            <a:pPr marR="0" lvl="0" algn="ctr" defTabSz="914400" rtl="0" eaLnBrk="1" fontAlgn="auto" latinLnBrk="0" hangingPunct="1">
              <a:lnSpc>
                <a:spcPct val="11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600" b="1" dirty="0">
                <a:latin typeface="Calibri" panose="020F0502020204030204" pitchFamily="34" charset="0"/>
              </a:rPr>
              <a:t>S</a:t>
            </a:r>
            <a:r>
              <a:rPr kumimoji="0" lang="en-US" sz="26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</a:rPr>
              <a:t>corpion</a:t>
            </a:r>
            <a:r>
              <a:rPr kumimoji="0" lang="en-US" sz="2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</a:rPr>
              <a:t> genes added to the cabbage prevent insects from eating it</a:t>
            </a:r>
            <a:endParaRPr kumimoji="0" lang="en-US" sz="2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pic>
        <p:nvPicPr>
          <p:cNvPr id="7172" name="Picture 4" descr="Bananas, Fruit, Bunch, Banana Tree, Green, Unrip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04800"/>
            <a:ext cx="4117471" cy="3081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Kohl, Cabbage, Green, Vegetables, Vegetable Patch, Foo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7139" y="3615070"/>
            <a:ext cx="4303001" cy="2864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2096</TotalTime>
  <Words>1124</Words>
  <Application>Microsoft Office PowerPoint</Application>
  <PresentationFormat>On-screen Show (4:3)</PresentationFormat>
  <Paragraphs>142</Paragraphs>
  <Slides>16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Franklin Gothic Book</vt:lpstr>
      <vt:lpstr>Perpetua</vt:lpstr>
      <vt:lpstr>Wingdings 2</vt:lpstr>
      <vt:lpstr>Equity</vt:lpstr>
      <vt:lpstr>Genetic Engineering</vt:lpstr>
      <vt:lpstr>What is the difference between  the mice in these two groups?</vt:lpstr>
      <vt:lpstr>What is genetic engineering?</vt:lpstr>
      <vt:lpstr>History of GMO Development</vt:lpstr>
      <vt:lpstr>What is the GMO process?</vt:lpstr>
      <vt:lpstr>GMO Bacteria</vt:lpstr>
      <vt:lpstr>Engineering Plants</vt:lpstr>
      <vt:lpstr>Genetically Modified Crops</vt:lpstr>
      <vt:lpstr>PowerPoint Presentation</vt:lpstr>
      <vt:lpstr>Other Reasons to Genetically Modify Crops</vt:lpstr>
      <vt:lpstr>Engineering Animals</vt:lpstr>
      <vt:lpstr>Bioluminescent Animals</vt:lpstr>
      <vt:lpstr>PowerPoint Presentation</vt:lpstr>
      <vt:lpstr>Could Spiderman Be Real?</vt:lpstr>
      <vt:lpstr>GMO Concerns</vt:lpstr>
      <vt:lpstr>Questions?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Genetic Engineering</dc:title>
  <dc:creator>MRZelisko</dc:creator>
  <cp:lastModifiedBy>Denise</cp:lastModifiedBy>
  <cp:revision>92</cp:revision>
  <dcterms:created xsi:type="dcterms:W3CDTF">2013-10-15T20:35:43Z</dcterms:created>
  <dcterms:modified xsi:type="dcterms:W3CDTF">2014-09-09T22:14:12Z</dcterms:modified>
</cp:coreProperties>
</file>