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9" r:id="rId3"/>
    <p:sldId id="260" r:id="rId4"/>
    <p:sldId id="261" r:id="rId5"/>
    <p:sldId id="262" r:id="rId6"/>
    <p:sldId id="263" r:id="rId7"/>
    <p:sldId id="265" r:id="rId8"/>
    <p:sldId id="266" r:id="rId9"/>
    <p:sldId id="267" r:id="rId10"/>
    <p:sldId id="268" r:id="rId11"/>
    <p:sldId id="269" r:id="rId12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14"/>
      <p:bold r:id="rId15"/>
      <p:italic r:id="rId16"/>
      <p:boldItalic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D64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62" d="100"/>
          <a:sy n="162" d="100"/>
        </p:scale>
        <p:origin x="144" y="17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72891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4502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8513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72069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864712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30261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21098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95846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46449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1707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7449" y="1078785"/>
            <a:ext cx="7649102" cy="117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Ellipses</a:t>
            </a:r>
            <a:endParaRPr sz="16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Past Student Examples </a:t>
            </a:r>
            <a:r>
              <a:rPr lang="en-US" sz="2400" b="1" dirty="0" smtClean="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(for the teacher)</a:t>
            </a:r>
            <a:endParaRPr sz="2400" b="1" dirty="0">
              <a:solidFill>
                <a:srgbClr val="FF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4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14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28"/>
          <a:stretch/>
        </p:blipFill>
        <p:spPr>
          <a:xfrm rot="5400000">
            <a:off x="5658331" y="1462797"/>
            <a:ext cx="3422789" cy="23045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643" y="903670"/>
            <a:ext cx="2840890" cy="34269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94" b="5507"/>
          <a:stretch/>
        </p:blipFill>
        <p:spPr>
          <a:xfrm rot="5400000">
            <a:off x="136982" y="1335974"/>
            <a:ext cx="3446040" cy="258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618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Past Student Examples </a:t>
            </a:r>
            <a:r>
              <a:rPr lang="en-US" sz="2400" b="1" dirty="0" smtClean="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(for the teacher)</a:t>
            </a:r>
            <a:endParaRPr sz="2400" b="1" dirty="0">
              <a:solidFill>
                <a:srgbClr val="FF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4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14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17562" y="1418913"/>
            <a:ext cx="3802245" cy="25437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96408" y="1627994"/>
            <a:ext cx="3802244" cy="21255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963" y="798986"/>
            <a:ext cx="2524246" cy="184059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963" y="2728275"/>
            <a:ext cx="2524246" cy="1893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91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What makes an ellipse?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4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14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4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14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4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14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4"/>
          <p:cNvSpPr/>
          <p:nvPr/>
        </p:nvSpPr>
        <p:spPr>
          <a:xfrm>
            <a:off x="5611852" y="2978206"/>
            <a:ext cx="1939322" cy="1281955"/>
          </a:xfrm>
          <a:prstGeom prst="rect">
            <a:avLst/>
          </a:prstGeom>
          <a:solidFill>
            <a:srgbClr val="F8A8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Group 12"/>
          <p:cNvGrpSpPr/>
          <p:nvPr/>
        </p:nvGrpSpPr>
        <p:grpSpPr>
          <a:xfrm>
            <a:off x="81756" y="755688"/>
            <a:ext cx="4751937" cy="3658610"/>
            <a:chOff x="1460499" y="2159000"/>
            <a:chExt cx="6016626" cy="4699000"/>
          </a:xfrm>
        </p:grpSpPr>
        <p:grpSp>
          <p:nvGrpSpPr>
            <p:cNvPr id="14" name="Group 13"/>
            <p:cNvGrpSpPr/>
            <p:nvPr/>
          </p:nvGrpSpPr>
          <p:grpSpPr>
            <a:xfrm>
              <a:off x="1460499" y="2159000"/>
              <a:ext cx="6016626" cy="4699000"/>
              <a:chOff x="1698625" y="952500"/>
              <a:chExt cx="6016626" cy="4699000"/>
            </a:xfrm>
          </p:grpSpPr>
          <p:pic>
            <p:nvPicPr>
              <p:cNvPr id="22" name="Picture 21" descr="ellipse.jpg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598" t="3572" r="5803" b="8333"/>
              <a:stretch/>
            </p:blipFill>
            <p:spPr>
              <a:xfrm>
                <a:off x="1698625" y="952500"/>
                <a:ext cx="6016626" cy="4699000"/>
              </a:xfrm>
              <a:prstGeom prst="rect">
                <a:avLst/>
              </a:prstGeom>
            </p:spPr>
          </p:pic>
          <p:grpSp>
            <p:nvGrpSpPr>
              <p:cNvPr id="23" name="Group 22"/>
              <p:cNvGrpSpPr/>
              <p:nvPr/>
            </p:nvGrpSpPr>
            <p:grpSpPr>
              <a:xfrm>
                <a:off x="1952625" y="1143000"/>
                <a:ext cx="3513280" cy="3027581"/>
                <a:chOff x="1952625" y="1143000"/>
                <a:chExt cx="3513280" cy="3027581"/>
              </a:xfrm>
            </p:grpSpPr>
            <p:cxnSp>
              <p:nvCxnSpPr>
                <p:cNvPr id="24" name="Straight Arrow Connector 23"/>
                <p:cNvCxnSpPr/>
                <p:nvPr/>
              </p:nvCxnSpPr>
              <p:spPr>
                <a:xfrm>
                  <a:off x="1952625" y="3603625"/>
                  <a:ext cx="2755900" cy="0"/>
                </a:xfrm>
                <a:prstGeom prst="straightConnector1">
                  <a:avLst/>
                </a:prstGeom>
                <a:ln>
                  <a:solidFill>
                    <a:srgbClr val="008000"/>
                  </a:solidFill>
                  <a:headEnd type="arrow"/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4"/>
                <p:cNvCxnSpPr/>
                <p:nvPr/>
              </p:nvCxnSpPr>
              <p:spPr>
                <a:xfrm>
                  <a:off x="1952625" y="3317875"/>
                  <a:ext cx="0" cy="508000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3">
                  <a:schemeClr val="accent3"/>
                </a:lnRef>
                <a:fillRef idx="0">
                  <a:schemeClr val="accent3"/>
                </a:fillRef>
                <a:effectRef idx="2">
                  <a:schemeClr val="accent3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5"/>
                <p:cNvCxnSpPr/>
                <p:nvPr/>
              </p:nvCxnSpPr>
              <p:spPr>
                <a:xfrm>
                  <a:off x="4708525" y="3317875"/>
                  <a:ext cx="0" cy="508000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3">
                  <a:schemeClr val="accent3"/>
                </a:lnRef>
                <a:fillRef idx="0">
                  <a:schemeClr val="accent3"/>
                </a:fillRef>
                <a:effectRef idx="2">
                  <a:schemeClr val="accent3"/>
                </a:effectRef>
                <a:fontRef idx="minor">
                  <a:schemeClr val="tx1"/>
                </a:fontRef>
              </p:style>
            </p:cxnSp>
            <p:sp>
              <p:nvSpPr>
                <p:cNvPr id="27" name="TextBox 26"/>
                <p:cNvSpPr txBox="1"/>
                <p:nvPr/>
              </p:nvSpPr>
              <p:spPr>
                <a:xfrm>
                  <a:off x="3070225" y="3524250"/>
                  <a:ext cx="520701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b="1" dirty="0" smtClean="0"/>
                    <a:t>a</a:t>
                  </a:r>
                  <a:endParaRPr lang="en-US" sz="3600" b="1" dirty="0"/>
                </a:p>
              </p:txBody>
            </p:sp>
            <p:cxnSp>
              <p:nvCxnSpPr>
                <p:cNvPr id="28" name="Straight Connector 27"/>
                <p:cNvCxnSpPr/>
                <p:nvPr/>
              </p:nvCxnSpPr>
              <p:spPr>
                <a:xfrm>
                  <a:off x="4708525" y="1143000"/>
                  <a:ext cx="45085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accent1"/>
                </a:lnRef>
                <a:fillRef idx="0">
                  <a:schemeClr val="accent1"/>
                </a:fillRef>
                <a:effectRef idx="2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8"/>
                <p:cNvCxnSpPr/>
                <p:nvPr/>
              </p:nvCxnSpPr>
              <p:spPr>
                <a:xfrm>
                  <a:off x="4708525" y="3317875"/>
                  <a:ext cx="45085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accent1"/>
                </a:lnRef>
                <a:fillRef idx="0">
                  <a:schemeClr val="accent1"/>
                </a:fillRef>
                <a:effectRef idx="2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Arrow Connector 29"/>
                <p:cNvCxnSpPr/>
                <p:nvPr/>
              </p:nvCxnSpPr>
              <p:spPr>
                <a:xfrm>
                  <a:off x="4889500" y="1143000"/>
                  <a:ext cx="15875" cy="2174875"/>
                </a:xfrm>
                <a:prstGeom prst="straightConnector1">
                  <a:avLst/>
                </a:prstGeom>
                <a:ln>
                  <a:solidFill>
                    <a:srgbClr val="0000FF"/>
                  </a:solidFill>
                  <a:headEnd type="arrow"/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TextBox 30"/>
                <p:cNvSpPr txBox="1"/>
                <p:nvPr/>
              </p:nvSpPr>
              <p:spPr>
                <a:xfrm>
                  <a:off x="4886324" y="2008832"/>
                  <a:ext cx="579581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b="1" dirty="0" smtClean="0"/>
                    <a:t>b</a:t>
                  </a:r>
                  <a:endParaRPr lang="en-US" sz="3600" b="1" dirty="0"/>
                </a:p>
              </p:txBody>
            </p:sp>
          </p:grpSp>
        </p:grpSp>
        <p:sp>
          <p:nvSpPr>
            <p:cNvPr id="15" name="TextBox 14"/>
            <p:cNvSpPr txBox="1"/>
            <p:nvPr/>
          </p:nvSpPr>
          <p:spPr>
            <a:xfrm>
              <a:off x="2015622" y="3928648"/>
              <a:ext cx="816477" cy="5929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F1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252534" y="3960397"/>
              <a:ext cx="804048" cy="5929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F2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32" name="Content Placeholder 2"/>
          <p:cNvSpPr txBox="1">
            <a:spLocks/>
          </p:cNvSpPr>
          <p:nvPr/>
        </p:nvSpPr>
        <p:spPr>
          <a:xfrm>
            <a:off x="5611852" y="2886971"/>
            <a:ext cx="2010114" cy="1425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1" indent="0">
              <a:spcBef>
                <a:spcPts val="0"/>
              </a:spcBef>
              <a:spcAft>
                <a:spcPts val="1200"/>
              </a:spcAft>
              <a:buFont typeface="Arial"/>
              <a:buNone/>
            </a:pPr>
            <a:r>
              <a:rPr lang="en-US" sz="1800" b="1" dirty="0" smtClean="0"/>
              <a:t>F1 and F2 = foci</a:t>
            </a:r>
          </a:p>
          <a:p>
            <a:pPr marL="0" lvl="1" indent="0">
              <a:spcBef>
                <a:spcPts val="0"/>
              </a:spcBef>
              <a:spcAft>
                <a:spcPts val="1200"/>
              </a:spcAft>
              <a:buFont typeface="Arial"/>
              <a:buNone/>
            </a:pPr>
            <a:r>
              <a:rPr lang="en-US" sz="1800" b="1" dirty="0" smtClean="0"/>
              <a:t>a = major axis</a:t>
            </a:r>
          </a:p>
          <a:p>
            <a:pPr marL="0" lvl="1" indent="0">
              <a:spcBef>
                <a:spcPts val="0"/>
              </a:spcBef>
              <a:spcAft>
                <a:spcPts val="1200"/>
              </a:spcAft>
              <a:buFont typeface="Arial"/>
              <a:buNone/>
            </a:pPr>
            <a:r>
              <a:rPr lang="en-US" sz="1800" b="1" dirty="0" smtClean="0"/>
              <a:t>b = minor axis</a:t>
            </a:r>
            <a:endParaRPr lang="en-US" sz="1800" b="1" dirty="0" smtClean="0"/>
          </a:p>
        </p:txBody>
      </p:sp>
      <p:graphicFrame>
        <p:nvGraphicFramePr>
          <p:cNvPr id="33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7326134"/>
              </p:ext>
            </p:extLst>
          </p:nvPr>
        </p:nvGraphicFramePr>
        <p:xfrm>
          <a:off x="5611852" y="1133508"/>
          <a:ext cx="2243138" cy="127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Equation" r:id="rId6" imgW="736560" imgH="419040" progId="Equation.3">
                  <p:embed/>
                </p:oleObj>
              </mc:Choice>
              <mc:Fallback>
                <p:oleObj name="Equation" r:id="rId6" imgW="736560" imgH="419040" progId="Equation.3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611852" y="1133508"/>
                        <a:ext cx="2243138" cy="1276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1943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/>
          <p:nvPr/>
        </p:nvSpPr>
        <p:spPr>
          <a:xfrm>
            <a:off x="4828182" y="2397467"/>
            <a:ext cx="1040700" cy="1040700"/>
          </a:xfrm>
          <a:prstGeom prst="rect">
            <a:avLst/>
          </a:prstGeom>
          <a:solidFill>
            <a:srgbClr val="8D64A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What makes an ellipse?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4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14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4"/>
          <p:cNvSpPr/>
          <p:nvPr/>
        </p:nvSpPr>
        <p:spPr>
          <a:xfrm>
            <a:off x="4909798" y="2466893"/>
            <a:ext cx="1040700" cy="1040700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4"/>
          <p:cNvSpPr/>
          <p:nvPr/>
        </p:nvSpPr>
        <p:spPr>
          <a:xfrm>
            <a:off x="387339" y="2271461"/>
            <a:ext cx="5311436" cy="1040700"/>
          </a:xfrm>
          <a:prstGeom prst="rect">
            <a:avLst/>
          </a:prstGeom>
          <a:solidFill>
            <a:srgbClr val="F8A8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0" lvl="0" indent="-285750">
              <a:buFontTx/>
              <a:buChar char="-"/>
            </a:pPr>
            <a:r>
              <a:rPr lang="en-US"/>
              <a:t>Major axis is the longer axis</a:t>
            </a:r>
          </a:p>
          <a:p>
            <a:pPr marL="285750" lvl="0" indent="-285750">
              <a:buFontTx/>
              <a:buChar char="-"/>
            </a:pPr>
            <a:r>
              <a:rPr lang="en-US"/>
              <a:t>Foci always located along the major axis</a:t>
            </a:r>
          </a:p>
          <a:p>
            <a:pPr marL="285750" lvl="0" indent="-285750">
              <a:buFontTx/>
              <a:buChar char="-"/>
            </a:pPr>
            <a:r>
              <a:rPr lang="en-US"/>
              <a:t>A circle is one type of ellipse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00658" y="985267"/>
            <a:ext cx="1842075" cy="369332"/>
          </a:xfrm>
          <a:prstGeom prst="rect">
            <a:avLst/>
          </a:prstGeom>
          <a:solidFill>
            <a:srgbClr val="8D64A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chemeClr val="bg1"/>
                </a:solidFill>
                <a:latin typeface="Open Sans" panose="020B0606030504020204" charset="0"/>
                <a:ea typeface="Open Sans" panose="020B0606030504020204" charset="0"/>
                <a:cs typeface="Open Sans" panose="020B0606030504020204" charset="0"/>
              </a:rPr>
              <a:t>Definition</a:t>
            </a:r>
            <a:endParaRPr lang="en-US" sz="1800" dirty="0">
              <a:solidFill>
                <a:schemeClr val="bg1"/>
              </a:solidFill>
              <a:latin typeface="Open Sans" panose="020B0606030504020204" charset="0"/>
              <a:ea typeface="Open Sans" panose="020B0606030504020204" charset="0"/>
              <a:cs typeface="Open Sans" panose="020B060603050402020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0657" y="1406791"/>
            <a:ext cx="529811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 curve in a plane surrounding 2 focal points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 sum of the distances from each focal point to the curve is constant for every point of the curve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55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72;p14"/>
          <p:cNvSpPr/>
          <p:nvPr/>
        </p:nvSpPr>
        <p:spPr>
          <a:xfrm>
            <a:off x="5426084" y="1150972"/>
            <a:ext cx="2620635" cy="1065857"/>
          </a:xfrm>
          <a:prstGeom prst="rect">
            <a:avLst/>
          </a:prstGeom>
          <a:solidFill>
            <a:srgbClr val="8D64A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5114385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Special propert</a:t>
            </a:r>
            <a:r>
              <a:rPr lang="en-US" sz="2400" b="1" dirty="0" smtClean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y of an </a:t>
            </a:r>
            <a:r>
              <a:rPr lang="en-US" sz="2400" b="1" dirty="0" err="1" smtClean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elipse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4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14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5426084" y="1108470"/>
            <a:ext cx="26206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The sum of the distances from each focal point to the curve is constant for every point of the curve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70200" y="2668885"/>
            <a:ext cx="179614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800" dirty="0"/>
              <a:t>d</a:t>
            </a:r>
            <a:r>
              <a:rPr lang="en-US" sz="1800" dirty="0" smtClean="0"/>
              <a:t>1+d2=2a</a:t>
            </a:r>
          </a:p>
          <a:p>
            <a:pPr>
              <a:spcAft>
                <a:spcPts val="600"/>
              </a:spcAft>
            </a:pPr>
            <a:r>
              <a:rPr lang="en-US" sz="1800" dirty="0"/>
              <a:t>d</a:t>
            </a:r>
            <a:r>
              <a:rPr lang="en-US" sz="1800" dirty="0" smtClean="0"/>
              <a:t>3+d4=2a</a:t>
            </a:r>
            <a:endParaRPr lang="en-US" sz="1800" dirty="0"/>
          </a:p>
        </p:txBody>
      </p:sp>
      <p:grpSp>
        <p:nvGrpSpPr>
          <p:cNvPr id="10" name="Group 9"/>
          <p:cNvGrpSpPr/>
          <p:nvPr/>
        </p:nvGrpSpPr>
        <p:grpSpPr>
          <a:xfrm>
            <a:off x="400656" y="951657"/>
            <a:ext cx="4702285" cy="3354871"/>
            <a:chOff x="1317624" y="2162803"/>
            <a:chExt cx="6016625" cy="4699001"/>
          </a:xfrm>
        </p:grpSpPr>
        <p:grpSp>
          <p:nvGrpSpPr>
            <p:cNvPr id="11" name="Group 10"/>
            <p:cNvGrpSpPr/>
            <p:nvPr/>
          </p:nvGrpSpPr>
          <p:grpSpPr>
            <a:xfrm>
              <a:off x="1317624" y="2162803"/>
              <a:ext cx="6016625" cy="4699001"/>
              <a:chOff x="1317624" y="2159001"/>
              <a:chExt cx="6016625" cy="4699001"/>
            </a:xfrm>
          </p:grpSpPr>
          <p:pic>
            <p:nvPicPr>
              <p:cNvPr id="15" name="Picture 14" descr="ellipse.jpg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598" t="3572" r="5803" b="8333"/>
              <a:stretch/>
            </p:blipFill>
            <p:spPr>
              <a:xfrm>
                <a:off x="1317624" y="2159001"/>
                <a:ext cx="6016625" cy="4699001"/>
              </a:xfrm>
              <a:prstGeom prst="rect">
                <a:avLst/>
              </a:prstGeom>
            </p:spPr>
          </p:pic>
          <p:cxnSp>
            <p:nvCxnSpPr>
              <p:cNvPr id="17" name="Straight Connector 16"/>
              <p:cNvCxnSpPr/>
              <p:nvPr/>
            </p:nvCxnSpPr>
            <p:spPr>
              <a:xfrm flipV="1">
                <a:off x="2110154" y="2452077"/>
                <a:ext cx="1484923" cy="2080846"/>
              </a:xfrm>
              <a:prstGeom prst="line">
                <a:avLst/>
              </a:prstGeom>
              <a:ln>
                <a:solidFill>
                  <a:srgbClr val="30C34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flipH="1" flipV="1">
                <a:off x="3595077" y="2452077"/>
                <a:ext cx="2921000" cy="2080846"/>
              </a:xfrm>
              <a:prstGeom prst="line">
                <a:avLst/>
              </a:prstGeom>
              <a:ln>
                <a:solidFill>
                  <a:srgbClr val="30C34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TextBox 18"/>
              <p:cNvSpPr txBox="1"/>
              <p:nvPr/>
            </p:nvSpPr>
            <p:spPr>
              <a:xfrm>
                <a:off x="2110155" y="3206205"/>
                <a:ext cx="879230" cy="7248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solidFill>
                      <a:srgbClr val="30C341"/>
                    </a:solidFill>
                  </a:rPr>
                  <a:t>d1</a:t>
                </a:r>
                <a:endParaRPr lang="en-US" sz="2400" dirty="0">
                  <a:solidFill>
                    <a:srgbClr val="30C341"/>
                  </a:solidFill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4348282" y="3311322"/>
                <a:ext cx="707296" cy="6282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solidFill>
                      <a:srgbClr val="30C341"/>
                    </a:solidFill>
                  </a:rPr>
                  <a:t>d2</a:t>
                </a:r>
                <a:endParaRPr lang="en-US" sz="2000" dirty="0">
                  <a:solidFill>
                    <a:srgbClr val="30C341"/>
                  </a:solidFill>
                </a:endParaRPr>
              </a:p>
            </p:txBody>
          </p:sp>
          <p:cxnSp>
            <p:nvCxnSpPr>
              <p:cNvPr id="21" name="Straight Connector 20"/>
              <p:cNvCxnSpPr/>
              <p:nvPr/>
            </p:nvCxnSpPr>
            <p:spPr>
              <a:xfrm flipV="1">
                <a:off x="2110154" y="2364154"/>
                <a:ext cx="2071077" cy="216876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>
                <a:off x="4181231" y="2364154"/>
                <a:ext cx="2334846" cy="216876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TextBox 22"/>
              <p:cNvSpPr txBox="1"/>
              <p:nvPr/>
            </p:nvSpPr>
            <p:spPr>
              <a:xfrm>
                <a:off x="2888860" y="3614222"/>
                <a:ext cx="874346" cy="7248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solidFill>
                      <a:srgbClr val="0000FF"/>
                    </a:solidFill>
                  </a:rPr>
                  <a:t>d3</a:t>
                </a:r>
                <a:endParaRPr lang="en-US" sz="2400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5708757" y="3278072"/>
                <a:ext cx="681794" cy="6282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solidFill>
                      <a:srgbClr val="0000FF"/>
                    </a:solidFill>
                  </a:rPr>
                  <a:t>d4</a:t>
                </a:r>
                <a:endParaRPr lang="en-US" sz="2000" dirty="0">
                  <a:solidFill>
                    <a:srgbClr val="0000FF"/>
                  </a:solidFill>
                </a:endParaRPr>
              </a:p>
            </p:txBody>
          </p:sp>
        </p:grpSp>
        <p:cxnSp>
          <p:nvCxnSpPr>
            <p:cNvPr id="12" name="Straight Arrow Connector 11"/>
            <p:cNvCxnSpPr/>
            <p:nvPr/>
          </p:nvCxnSpPr>
          <p:spPr>
            <a:xfrm>
              <a:off x="1562594" y="4810125"/>
              <a:ext cx="2755900" cy="0"/>
            </a:xfrm>
            <a:prstGeom prst="straightConnector1">
              <a:avLst/>
            </a:prstGeom>
            <a:ln>
              <a:solidFill>
                <a:schemeClr val="bg2">
                  <a:lumMod val="10000"/>
                </a:schemeClr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562594" y="4524375"/>
              <a:ext cx="0" cy="508000"/>
            </a:xfrm>
            <a:prstGeom prst="line">
              <a:avLst/>
            </a:prstGeom>
            <a:ln>
              <a:solidFill>
                <a:schemeClr val="bg2">
                  <a:lumMod val="10000"/>
                </a:schemeClr>
              </a:solidFill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2680194" y="4710129"/>
              <a:ext cx="3968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a</a:t>
              </a:r>
              <a:endParaRPr lang="en-US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75910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/>
          <p:nvPr/>
        </p:nvSpPr>
        <p:spPr>
          <a:xfrm>
            <a:off x="311700" y="2035695"/>
            <a:ext cx="1040700" cy="1040700"/>
          </a:xfrm>
          <a:prstGeom prst="rect">
            <a:avLst/>
          </a:prstGeom>
          <a:solidFill>
            <a:srgbClr val="8D64A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Test this property yourself!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4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14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4"/>
          <p:cNvSpPr/>
          <p:nvPr/>
        </p:nvSpPr>
        <p:spPr>
          <a:xfrm>
            <a:off x="3595618" y="2234563"/>
            <a:ext cx="1069718" cy="1040700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4"/>
          <p:cNvSpPr/>
          <p:nvPr/>
        </p:nvSpPr>
        <p:spPr>
          <a:xfrm>
            <a:off x="405036" y="2135129"/>
            <a:ext cx="4166964" cy="1040700"/>
          </a:xfrm>
          <a:prstGeom prst="rect">
            <a:avLst/>
          </a:prstGeom>
          <a:solidFill>
            <a:srgbClr val="F8A8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 smtClean="0"/>
              <a:t>Use graph paper to draw an ellipse:</a:t>
            </a:r>
          </a:p>
          <a:p>
            <a:pPr marL="285750" lvl="0" indent="-285750">
              <a:buFontTx/>
              <a:buChar char="-"/>
            </a:pPr>
            <a:r>
              <a:rPr lang="en-US" dirty="0" smtClean="0"/>
              <a:t>Find the foci</a:t>
            </a:r>
          </a:p>
          <a:p>
            <a:pPr marL="285750" lvl="0" indent="-285750">
              <a:buFontTx/>
              <a:buChar char="-"/>
            </a:pPr>
            <a:r>
              <a:rPr lang="en-US" dirty="0" smtClean="0"/>
              <a:t>Cut </a:t>
            </a:r>
            <a:r>
              <a:rPr lang="en-US" dirty="0"/>
              <a:t>a length of string that is equal to 2a</a:t>
            </a:r>
          </a:p>
          <a:p>
            <a:pPr marL="285750" lvl="0" indent="-285750">
              <a:buFontTx/>
              <a:buChar char="-"/>
            </a:pPr>
            <a:r>
              <a:rPr lang="en-US" dirty="0"/>
              <a:t>Pin down each end of the string to the foci</a:t>
            </a:r>
          </a:p>
          <a:p>
            <a:pPr marL="285750" lvl="0" indent="-285750">
              <a:buFontTx/>
              <a:buChar char="-"/>
            </a:pPr>
            <a:r>
              <a:rPr lang="en-US" dirty="0"/>
              <a:t>Trace the string around the edge of the ellipse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6274" y="1354599"/>
            <a:ext cx="3573846" cy="260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25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/>
          <p:nvPr/>
        </p:nvSpPr>
        <p:spPr>
          <a:xfrm>
            <a:off x="311700" y="2035695"/>
            <a:ext cx="1040700" cy="1040700"/>
          </a:xfrm>
          <a:prstGeom prst="rect">
            <a:avLst/>
          </a:prstGeom>
          <a:solidFill>
            <a:srgbClr val="8D64A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Your Engineering Design Challenge 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4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14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4"/>
          <p:cNvSpPr/>
          <p:nvPr/>
        </p:nvSpPr>
        <p:spPr>
          <a:xfrm>
            <a:off x="3595618" y="2234563"/>
            <a:ext cx="1069718" cy="1040700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4"/>
          <p:cNvSpPr/>
          <p:nvPr/>
        </p:nvSpPr>
        <p:spPr>
          <a:xfrm>
            <a:off x="405036" y="2135129"/>
            <a:ext cx="4166964" cy="1040700"/>
          </a:xfrm>
          <a:prstGeom prst="rect">
            <a:avLst/>
          </a:prstGeom>
          <a:solidFill>
            <a:srgbClr val="F8A8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/>
              <a:t>Today’s task is to demonstrate your knowledge of ellipses </a:t>
            </a:r>
            <a:r>
              <a:rPr lang="en-US" dirty="0" smtClean="0"/>
              <a:t>by </a:t>
            </a:r>
            <a:r>
              <a:rPr lang="en-US" dirty="0"/>
              <a:t>creating an  elliptical pool table</a:t>
            </a:r>
          </a:p>
        </p:txBody>
      </p:sp>
      <p:pic>
        <p:nvPicPr>
          <p:cNvPr id="8" name="Picture 7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30"/>
          <a:stretch/>
        </p:blipFill>
        <p:spPr>
          <a:xfrm>
            <a:off x="4865160" y="1131952"/>
            <a:ext cx="3900116" cy="3047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83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Your Engineering Design Challenge 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4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14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4"/>
          <p:cNvSpPr/>
          <p:nvPr/>
        </p:nvSpPr>
        <p:spPr>
          <a:xfrm>
            <a:off x="788053" y="2529331"/>
            <a:ext cx="2615874" cy="592422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Note the imagine, plan, and improve steps!</a:t>
            </a:r>
            <a:endParaRPr dirty="0"/>
          </a:p>
        </p:txBody>
      </p:sp>
      <p:pic>
        <p:nvPicPr>
          <p:cNvPr id="2050" name="Picture 2" descr="https://lh4.googleusercontent.com/FQ0G7q-0AySyDZS0m9uXshLRF8uq3F3-FuvVFkCHIulBMJF93eiNzLeeyB28YABSkcoUMQcQKLeXqW0AmvS1Obx32MOCYt5TYB492oHx_j0qGpg2YyZFCeOi8LdbibrN8BHxLy_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058" y="603739"/>
            <a:ext cx="3851182" cy="3851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88052" y="1307470"/>
            <a:ext cx="26394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Follow the steps of the </a:t>
            </a:r>
            <a:r>
              <a:rPr lang="en-US" sz="1600" dirty="0" smtClean="0">
                <a:solidFill>
                  <a:srgbClr val="8D64AA"/>
                </a:solidFill>
              </a:rPr>
              <a:t>engineering design process </a:t>
            </a:r>
            <a:r>
              <a:rPr lang="en-US" sz="1600" dirty="0" smtClean="0"/>
              <a:t>to create your table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6516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/>
          <p:nvPr/>
        </p:nvSpPr>
        <p:spPr>
          <a:xfrm>
            <a:off x="2258877" y="2898655"/>
            <a:ext cx="1040700" cy="1040700"/>
          </a:xfrm>
          <a:prstGeom prst="rect">
            <a:avLst/>
          </a:prstGeom>
          <a:solidFill>
            <a:srgbClr val="8D64A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Design Constraints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4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14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4"/>
          <p:cNvSpPr/>
          <p:nvPr/>
        </p:nvSpPr>
        <p:spPr>
          <a:xfrm>
            <a:off x="5542795" y="3097523"/>
            <a:ext cx="1069718" cy="1040700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4"/>
          <p:cNvSpPr/>
          <p:nvPr/>
        </p:nvSpPr>
        <p:spPr>
          <a:xfrm>
            <a:off x="2352213" y="2998089"/>
            <a:ext cx="4166964" cy="1040700"/>
          </a:xfrm>
          <a:prstGeom prst="rect">
            <a:avLst/>
          </a:prstGeom>
          <a:solidFill>
            <a:srgbClr val="F8A8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/>
              <a:t>For engineers, </a:t>
            </a:r>
            <a:r>
              <a:rPr lang="en-US" i="1" dirty="0"/>
              <a:t>design constraints </a:t>
            </a:r>
            <a:r>
              <a:rPr lang="en-US" dirty="0"/>
              <a:t>are the requirements and limitations that final design solutions must meet.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11700" y="882731"/>
            <a:ext cx="4189118" cy="1625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defTabSz="457200">
              <a:spcBef>
                <a:spcPct val="20000"/>
              </a:spcBef>
              <a:buClrTx/>
              <a:buFont typeface="Arial"/>
              <a:buChar char="•"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Elliptical-shaped pool table</a:t>
            </a:r>
          </a:p>
          <a:p>
            <a:pPr marL="742950" lvl="1" indent="-285750" defTabSz="457200">
              <a:spcBef>
                <a:spcPct val="20000"/>
              </a:spcBef>
              <a:buClrTx/>
              <a:buFont typeface="Arial"/>
              <a:buChar char="–"/>
            </a:pPr>
            <a:r>
              <a:rPr lang="en-US" sz="1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One focal point is the pocket</a:t>
            </a:r>
          </a:p>
          <a:p>
            <a:pPr marL="742950" lvl="1" indent="-285750" defTabSz="457200">
              <a:spcBef>
                <a:spcPct val="20000"/>
              </a:spcBef>
              <a:buClrTx/>
              <a:buFont typeface="Arial"/>
              <a:buChar char="–"/>
            </a:pPr>
            <a:r>
              <a:rPr lang="en-US" sz="1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The other focal point is the break spot</a:t>
            </a:r>
          </a:p>
          <a:p>
            <a:pPr marL="342900" lvl="0" indent="-342900" defTabSz="457200">
              <a:spcBef>
                <a:spcPct val="20000"/>
              </a:spcBef>
              <a:buClrTx/>
              <a:buFont typeface="Arial"/>
              <a:buChar char="•"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Group budget = $10</a:t>
            </a:r>
          </a:p>
          <a:p>
            <a:pPr marL="342900" lvl="0" indent="-342900" defTabSz="457200">
              <a:spcBef>
                <a:spcPct val="20000"/>
              </a:spcBef>
              <a:buClrTx/>
              <a:buFont typeface="Arial"/>
              <a:buChar char="•"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Maximum table size = 2 feet x 2 feet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576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Past Student Examples </a:t>
            </a:r>
            <a:r>
              <a:rPr lang="en-US" sz="2400" b="1" dirty="0" smtClean="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(for the teacher)</a:t>
            </a:r>
            <a:endParaRPr sz="2400" b="1" dirty="0">
              <a:solidFill>
                <a:srgbClr val="FF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4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14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5" t="2155" r="6652"/>
          <a:stretch/>
        </p:blipFill>
        <p:spPr>
          <a:xfrm>
            <a:off x="2430265" y="863077"/>
            <a:ext cx="4283469" cy="378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5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1365</TotalTime>
  <Words>274</Words>
  <Application>Microsoft Office PowerPoint</Application>
  <PresentationFormat>On-screen Show (16:9)</PresentationFormat>
  <Paragraphs>56</Paragraphs>
  <Slides>11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Open Sans</vt:lpstr>
      <vt:lpstr>Calibri</vt:lpstr>
      <vt:lpstr>Simple Light</vt:lpstr>
      <vt:lpstr>Microsoft Equation 3.0</vt:lpstr>
      <vt:lpstr>PowerPoint Presentation</vt:lpstr>
      <vt:lpstr>What makes an ellipse?      </vt:lpstr>
      <vt:lpstr>What makes an ellipse?    </vt:lpstr>
      <vt:lpstr>Special property of an elipse    </vt:lpstr>
      <vt:lpstr>Test this property yourself!    </vt:lpstr>
      <vt:lpstr>Your Engineering Design Challenge     </vt:lpstr>
      <vt:lpstr>Your Engineering Design Challenge     </vt:lpstr>
      <vt:lpstr>Design Constraints    </vt:lpstr>
      <vt:lpstr>Past Student Examples (for the teacher)    </vt:lpstr>
      <vt:lpstr>Past Student Examples (for the teacher)    </vt:lpstr>
      <vt:lpstr>Past Student Examples (for the teacher)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Kracha</dc:creator>
  <cp:lastModifiedBy>Jennifer Kracha</cp:lastModifiedBy>
  <cp:revision>4</cp:revision>
  <dcterms:modified xsi:type="dcterms:W3CDTF">2020-08-28T17:06:52Z</dcterms:modified>
</cp:coreProperties>
</file>