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4" r:id="rId2"/>
    <p:sldId id="280" r:id="rId3"/>
    <p:sldId id="281" r:id="rId4"/>
    <p:sldId id="293" r:id="rId5"/>
    <p:sldId id="294" r:id="rId6"/>
    <p:sldId id="282" r:id="rId7"/>
    <p:sldId id="284" r:id="rId8"/>
    <p:sldId id="285" r:id="rId9"/>
    <p:sldId id="286" r:id="rId10"/>
    <p:sldId id="287" r:id="rId11"/>
    <p:sldId id="298" r:id="rId12"/>
    <p:sldId id="279" r:id="rId13"/>
    <p:sldId id="277" r:id="rId14"/>
    <p:sldId id="316" r:id="rId15"/>
    <p:sldId id="317" r:id="rId16"/>
    <p:sldId id="319" r:id="rId17"/>
    <p:sldId id="320" r:id="rId18"/>
    <p:sldId id="318" r:id="rId19"/>
    <p:sldId id="305" r:id="rId20"/>
    <p:sldId id="296" r:id="rId21"/>
    <p:sldId id="306" r:id="rId22"/>
    <p:sldId id="299" r:id="rId23"/>
    <p:sldId id="307" r:id="rId24"/>
    <p:sldId id="300" r:id="rId25"/>
    <p:sldId id="308" r:id="rId26"/>
    <p:sldId id="301" r:id="rId27"/>
    <p:sldId id="309" r:id="rId28"/>
    <p:sldId id="302" r:id="rId29"/>
    <p:sldId id="310" r:id="rId30"/>
    <p:sldId id="303" r:id="rId31"/>
    <p:sldId id="311" r:id="rId32"/>
    <p:sldId id="304" r:id="rId33"/>
    <p:sldId id="312" r:id="rId34"/>
  </p:sldIdLst>
  <p:sldSz cx="9144000" cy="6858000" type="screen4x3"/>
  <p:notesSz cx="6858000" cy="9144000"/>
  <p:custShowLst>
    <p:custShow name="Sputter" id="0">
      <p:sldLst>
        <p:sld r:id="rId21"/>
        <p:sld r:id="rId22"/>
      </p:sldLst>
    </p:custShow>
    <p:custShow name="Cleaning" id="1">
      <p:sldLst>
        <p:sld r:id="rId23"/>
        <p:sld r:id="rId24"/>
      </p:sldLst>
    </p:custShow>
    <p:custShow name="Photoresist" id="2">
      <p:sldLst>
        <p:sld r:id="rId25"/>
        <p:sld r:id="rId26"/>
      </p:sldLst>
    </p:custShow>
    <p:custShow name="UV" id="3">
      <p:sldLst>
        <p:sld r:id="rId27"/>
        <p:sld r:id="rId28"/>
      </p:sldLst>
    </p:custShow>
    <p:custShow name="Removal" id="4">
      <p:sldLst>
        <p:sld r:id="rId29"/>
        <p:sld r:id="rId30"/>
      </p:sldLst>
    </p:custShow>
    <p:custShow name="Etching" id="5">
      <p:sldLst>
        <p:sld r:id="rId31"/>
        <p:sld r:id="rId32"/>
      </p:sldLst>
    </p:custShow>
    <p:custShow name="Stripping" id="6">
      <p:sldLst>
        <p:sld r:id="rId33"/>
        <p:sld r:id="rId34"/>
      </p:sldLst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99FF66"/>
    <a:srgbClr val="FFFF99"/>
    <a:srgbClr val="FF00FF"/>
    <a:srgbClr val="FFFFFF"/>
    <a:srgbClr val="000000"/>
    <a:srgbClr val="9E0000"/>
    <a:srgbClr val="FF3300"/>
    <a:srgbClr val="DE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93" autoAdjust="0"/>
    <p:restoredTop sz="70645" autoAdjust="0"/>
  </p:normalViewPr>
  <p:slideViewPr>
    <p:cSldViewPr>
      <p:cViewPr varScale="1">
        <p:scale>
          <a:sx n="55" d="100"/>
          <a:sy n="55" d="100"/>
        </p:scale>
        <p:origin x="3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r>
              <a:rPr lang="en-US"/>
              <a:t>University of Houston - Galena Park High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r>
              <a:rPr lang="en-US"/>
              <a:t>Empirical Estimation of Circuits Dimensions Changes during Printed Circuits Fabrication Processes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r>
              <a:rPr lang="en-US"/>
              <a:t>Teacher: Miguel R Ramirez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0B44663-DE81-48F5-8390-09B3AB3F7A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474572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University of Houston - Galena Park High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Empirical Estimation of Circuits Dimensions Changes during Printed Circuits Fabrication Processes</a:t>
            </a:r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Teacher: Miguel R Ramirez</a:t>
            </a:r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42FB1AA1-CB4E-43E5-949F-C476DBCFFB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230540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ke-willis.com/Tutorial/diffraction.htm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uillaumepaumier.com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n:Creative_Common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sa/3.0/deed.en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image source</a:t>
            </a:r>
            <a:r>
              <a:rPr lang="en-US" baseline="0" dirty="0" smtClean="0"/>
              <a:t>: (smart lens </a:t>
            </a:r>
            <a:r>
              <a:rPr lang="en-US" baseline="0" dirty="0" err="1" smtClean="0"/>
              <a:t>nano</a:t>
            </a:r>
            <a:r>
              <a:rPr lang="en-US" baseline="0" dirty="0" smtClean="0"/>
              <a:t>-circuit portion)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4375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Background image</a:t>
            </a:r>
            <a:r>
              <a:rPr lang="en-US" sz="1200" baseline="0" dirty="0" smtClean="0"/>
              <a:t> source: (flexible paper phone prototype) 2011 </a:t>
            </a:r>
            <a:r>
              <a:rPr lang="en-US" sz="1200" baseline="0" dirty="0" err="1" smtClean="0"/>
              <a:t>Superdiddley</a:t>
            </a:r>
            <a:r>
              <a:rPr lang="en-US" sz="1200" baseline="0" dirty="0" smtClean="0"/>
              <a:t>, Wikimedia Commons https://commons.wikimedia.org/wiki/File:PaperPhone_Flexible_Smartphone.jpg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369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83C3A85-B687-4D72-833D-9755C34599FD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 u="sng" dirty="0" smtClean="0"/>
              <a:t>Special instructions</a:t>
            </a:r>
            <a:r>
              <a:rPr lang="en-US" altLang="en-US" b="1" dirty="0" smtClean="0"/>
              <a:t>: Click on arrows to see a brief explanation of each step of the process. Explanations are in Custom Shows that automatically return to this slide</a:t>
            </a:r>
            <a:br>
              <a:rPr lang="en-US" altLang="en-US" b="1" dirty="0" smtClean="0"/>
            </a:br>
            <a:r>
              <a:rPr lang="en-US" altLang="en-US" b="1" dirty="0" smtClean="0"/>
              <a:t>- </a:t>
            </a:r>
            <a:r>
              <a:rPr lang="en-US" altLang="en-US" dirty="0" smtClean="0"/>
              <a:t>Photo-</a:t>
            </a:r>
            <a:r>
              <a:rPr lang="en-US" altLang="en-US" dirty="0" err="1" smtClean="0"/>
              <a:t>litho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graphy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latin</a:t>
            </a:r>
            <a:r>
              <a:rPr lang="en-US" altLang="en-US" dirty="0" smtClean="0"/>
              <a:t>: light-stone-writing</a:t>
            </a:r>
          </a:p>
          <a:p>
            <a:pPr eaLnBrk="1" hangingPunct="1"/>
            <a:r>
              <a:rPr lang="en-US" altLang="en-US" dirty="0" smtClean="0"/>
              <a:t>- Photolithography is an optical means for transferring patterns onto a substrate. It is essentially the same process that is used in lithographic printing.</a:t>
            </a:r>
          </a:p>
          <a:p>
            <a:pPr eaLnBrk="1" hangingPunct="1"/>
            <a:r>
              <a:rPr lang="en-US" altLang="en-US" dirty="0" smtClean="0"/>
              <a:t>- Patterns are first transferred to an </a:t>
            </a:r>
            <a:r>
              <a:rPr lang="en-US" altLang="en-US" dirty="0" err="1" smtClean="0"/>
              <a:t>imagable</a:t>
            </a:r>
            <a:r>
              <a:rPr lang="en-US" altLang="en-US" dirty="0" smtClean="0"/>
              <a:t> photoresist layer.</a:t>
            </a:r>
          </a:p>
          <a:p>
            <a:pPr eaLnBrk="1" hangingPunct="1"/>
            <a:r>
              <a:rPr lang="en-US" altLang="en-US" dirty="0" smtClean="0"/>
              <a:t>- Photoresist is a liquid film that can be spread out onto a substrate, exposed with a desired pattern, and developed into a selectively placed layer for subsequent processing.</a:t>
            </a:r>
          </a:p>
          <a:p>
            <a:pPr marL="171450" indent="-171450" eaLnBrk="1" hangingPunct="1">
              <a:buFontTx/>
              <a:buChar char="-"/>
            </a:pPr>
            <a:r>
              <a:rPr lang="en-US" altLang="en-US" dirty="0" smtClean="0"/>
              <a:t>Photolithography is a binary pattern transfer: there is no gray-scale, color nor depth to the image.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Background image</a:t>
            </a:r>
            <a:r>
              <a:rPr lang="en-US" baseline="0" dirty="0" smtClean="0"/>
              <a:t> s</a:t>
            </a:r>
            <a:r>
              <a:rPr lang="en-US" dirty="0" smtClean="0"/>
              <a:t>ource</a:t>
            </a:r>
            <a:r>
              <a:rPr lang="en-US" baseline="0" dirty="0" smtClean="0"/>
              <a:t> for this slide</a:t>
            </a:r>
            <a:r>
              <a:rPr lang="en-US" dirty="0" smtClean="0"/>
              <a:t>: Nanofabrication Facility</a:t>
            </a:r>
            <a:r>
              <a:rPr lang="en-US" baseline="0" dirty="0" smtClean="0"/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dirty="0" smtClean="0"/>
          </a:p>
          <a:p>
            <a:pPr marL="171450" indent="-171450" eaLnBrk="1" hangingPunct="1">
              <a:buFontTx/>
              <a:buChar char="-"/>
            </a:pP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1509" name="Date Placeholder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Empirical Estimation of Circuits Dimensions Changes during Printed Circuits Fabrication Processes</a:t>
            </a:r>
          </a:p>
        </p:txBody>
      </p:sp>
      <p:sp>
        <p:nvSpPr>
          <p:cNvPr id="21510" name="Footer Placeholder 2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Teacher: Miguel R Ramirez</a:t>
            </a:r>
          </a:p>
        </p:txBody>
      </p:sp>
      <p:sp>
        <p:nvSpPr>
          <p:cNvPr id="21511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University of Houston - Galena Park High</a:t>
            </a:r>
          </a:p>
        </p:txBody>
      </p:sp>
    </p:spTree>
    <p:extLst>
      <p:ext uri="{BB962C8B-B14F-4D97-AF65-F5344CB8AC3E}">
        <p14:creationId xmlns:p14="http://schemas.microsoft.com/office/powerpoint/2010/main" val="1054546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At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the end of this slide, 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how students this link: </a:t>
            </a:r>
            <a:r>
              <a:rPr lang="en-US" sz="1200" b="1" u="sng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http://www.mike-willis.com/Tutorial/diffraction.htm</a:t>
            </a:r>
            <a:r>
              <a:rPr lang="en-US" sz="1200" b="1" u="none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so they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see that the mathematical solution for diffraction is extremely complex!</a:t>
            </a:r>
            <a:endParaRPr lang="en-US" baseline="0" dirty="0" smtClean="0"/>
          </a:p>
          <a:p>
            <a:r>
              <a:rPr lang="en-US" baseline="0" dirty="0" smtClean="0"/>
              <a:t>Image sources:</a:t>
            </a:r>
          </a:p>
          <a:p>
            <a:r>
              <a:rPr lang="en-US" baseline="0" dirty="0" smtClean="0"/>
              <a:t>Background equipment photo: Wearable Electronics Laboratory, Mechanical Engineering Department, University of Houston</a:t>
            </a:r>
          </a:p>
          <a:p>
            <a:r>
              <a:rPr lang="en-US" dirty="0" smtClean="0"/>
              <a:t>Lower-right diagrams:</a:t>
            </a:r>
            <a:r>
              <a:rPr lang="en-US" baseline="0" dirty="0" smtClean="0"/>
              <a:t> Miguel R. Ramirez, UH-RET Program, University of Houston (author)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681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Source of all images on this slide: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1485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Source of all images on this slide: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960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Source of all images on this slide: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1730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Source of all images on this slide: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0916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Source of all images on this slide: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0005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688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image</a:t>
            </a:r>
            <a:r>
              <a:rPr lang="en-US" baseline="0" dirty="0" smtClean="0"/>
              <a:t> s</a:t>
            </a:r>
            <a:r>
              <a:rPr lang="en-US" dirty="0" smtClean="0"/>
              <a:t>ource</a:t>
            </a:r>
            <a:r>
              <a:rPr lang="en-US" baseline="0" dirty="0" smtClean="0"/>
              <a:t> for this slide and all next slides</a:t>
            </a:r>
            <a:r>
              <a:rPr lang="en-US" dirty="0" smtClean="0"/>
              <a:t>: Nanofabrication Facility</a:t>
            </a:r>
            <a:r>
              <a:rPr lang="en-US" baseline="0" dirty="0" smtClean="0"/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Wearable Electronics Laboratory, Energy Park Unit, Mechanical Engineering Department, University of Houston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262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Background image</a:t>
            </a:r>
            <a:r>
              <a:rPr lang="en-US" altLang="en-US" baseline="0" dirty="0" smtClean="0"/>
              <a:t> source</a:t>
            </a:r>
            <a:r>
              <a:rPr lang="en-US" altLang="en-US" dirty="0" smtClean="0"/>
              <a:t>: (diabetic</a:t>
            </a:r>
            <a:r>
              <a:rPr lang="en-US" altLang="en-US" baseline="0" dirty="0" smtClean="0"/>
              <a:t> bracelets</a:t>
            </a:r>
            <a:r>
              <a:rPr lang="en-US" altLang="en-US" dirty="0" smtClean="0"/>
              <a:t>)</a:t>
            </a:r>
            <a:r>
              <a:rPr lang="en-US" altLang="en-US" baseline="0" dirty="0" smtClean="0"/>
              <a:t> </a:t>
            </a:r>
            <a:r>
              <a:rPr lang="en-US" altLang="en-US" dirty="0" smtClean="0"/>
              <a:t> 2011 Bradley Johnson, </a:t>
            </a:r>
            <a:r>
              <a:rPr lang="en-US" altLang="en-US" dirty="0" err="1" smtClean="0"/>
              <a:t>flickr</a:t>
            </a:r>
            <a:r>
              <a:rPr lang="en-US" altLang="en-US" dirty="0" smtClean="0"/>
              <a:t> https://www.flickr.com/photos/bradlightyear/5736670215 </a:t>
            </a:r>
            <a:r>
              <a:rPr lang="en-US" altLang="en-US" b="0" dirty="0" smtClean="0"/>
              <a:t>[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Attribution-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NonCommercial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-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NoDerivs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2.0 Generic (CC BY-NC-ND 2.0); https://creativecommons.org/licenses/by-nc-nd/2.0/legalcode]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BA77354-6256-4D75-939B-E9D9E060D662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9221" name="Date Placeholder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Empirical Estimation of Circuits Dimensions Changes during Printed Circuits Fabrication Processes</a:t>
            </a:r>
          </a:p>
        </p:txBody>
      </p:sp>
      <p:sp>
        <p:nvSpPr>
          <p:cNvPr id="9222" name="Footer Placeholder 2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Teacher: Miguel R Ramirez</a:t>
            </a:r>
          </a:p>
        </p:txBody>
      </p:sp>
      <p:sp>
        <p:nvSpPr>
          <p:cNvPr id="9223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University of Houston - Galena Park High</a:t>
            </a:r>
          </a:p>
        </p:txBody>
      </p:sp>
    </p:spTree>
    <p:extLst>
      <p:ext uri="{BB962C8B-B14F-4D97-AF65-F5344CB8AC3E}">
        <p14:creationId xmlns:p14="http://schemas.microsoft.com/office/powerpoint/2010/main" val="3973314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Top</a:t>
            </a:r>
            <a:r>
              <a:rPr lang="en-US" baseline="0" dirty="0" smtClean="0"/>
              <a:t> diagram: (sputtering process diagram) 2009 Jesse </a:t>
            </a:r>
            <a:r>
              <a:rPr lang="en-US" baseline="0" dirty="0" err="1" smtClean="0"/>
              <a:t>Viviano</a:t>
            </a:r>
            <a:r>
              <a:rPr lang="en-US" baseline="0" dirty="0" smtClean="0"/>
              <a:t>, Wikipedia</a:t>
            </a:r>
          </a:p>
          <a:p>
            <a:r>
              <a:rPr lang="en-US" baseline="0" dirty="0" smtClean="0"/>
              <a:t>https://en.wikipedia.org/wiki/File:Sputtering.gif</a:t>
            </a:r>
          </a:p>
          <a:p>
            <a:r>
              <a:rPr lang="en-US" baseline="0" dirty="0" smtClean="0"/>
              <a:t>Bottom diagram: (DC plasma sputtering) 2006 </a:t>
            </a:r>
            <a:r>
              <a:rPr lang="en-US" baseline="0" dirty="0" err="1" smtClean="0"/>
              <a:t>Opensource</a:t>
            </a:r>
            <a:r>
              <a:rPr lang="en-US" baseline="0" dirty="0" smtClean="0"/>
              <a:t> Handbook of Nanoscience and Nanotechnology via Wikimedia Commons https://commons.wikimedia.org/wiki/File:DCplasmaSputtering.jpg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Photograph: (blue magnetron sputtering system) 2013 </a:t>
            </a:r>
            <a:r>
              <a:rPr lang="en-US" baseline="0" dirty="0" err="1" smtClean="0"/>
              <a:t>Immodus</a:t>
            </a:r>
            <a:r>
              <a:rPr lang="en-US" baseline="0" dirty="0" smtClean="0"/>
              <a:t>, Wikimedia Commons https://commons.wikimedia.org/wiki/File:Magnetron_sputtering_source.jpg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8835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(medical lab scientist) 2012 National Institutes of Health via Wikimedia Commons https://commons.wikimedia.org/wiki/File:Medical_Laboratory_Scientist_US_NIH.jpg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4948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Left: (b/w photo of spinner) 2006 Alison </a:t>
            </a:r>
            <a:r>
              <a:rPr lang="en-US" dirty="0" err="1" smtClean="0"/>
              <a:t>Chaiken</a:t>
            </a:r>
            <a:r>
              <a:rPr lang="en-US" dirty="0" smtClean="0"/>
              <a:t>, HP Labs via Wikimedia Commons https://commons.wikimedia.org/wiki/File:Spinner.jpg</a:t>
            </a:r>
          </a:p>
          <a:p>
            <a:r>
              <a:rPr lang="en-US" dirty="0" smtClean="0"/>
              <a:t>Right: (photoresist</a:t>
            </a:r>
            <a:r>
              <a:rPr lang="en-US" baseline="0" dirty="0" smtClean="0"/>
              <a:t> during spin coating on silicon wafer</a:t>
            </a:r>
            <a:r>
              <a:rPr lang="en-US" dirty="0" smtClean="0"/>
              <a:t>) 2014 </a:t>
            </a:r>
            <a:r>
              <a:rPr lang="en-US" dirty="0" err="1" smtClean="0"/>
              <a:t>Sei</a:t>
            </a:r>
            <a:r>
              <a:rPr lang="en-US" dirty="0" smtClean="0"/>
              <a:t>, Wikimedia</a:t>
            </a:r>
            <a:r>
              <a:rPr lang="en-US" baseline="0" dirty="0" smtClean="0"/>
              <a:t> Commons https://commons.wikimedia.org/wiki/File:Photoresist_spin_coating.jpg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0369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 </a:t>
            </a:r>
          </a:p>
          <a:p>
            <a:r>
              <a:rPr lang="en-US" dirty="0" smtClean="0"/>
              <a:t>Left: (diagram) Miguel R. Ramirez, UH-RET Program, University of Houston (author)</a:t>
            </a:r>
          </a:p>
          <a:p>
            <a:r>
              <a:rPr lang="en-US" dirty="0" smtClean="0"/>
              <a:t>Right: (photograph hand machine) Wearable Electronics Laboratory, Energy Park Unit, Mechanical Engineering Department, University of Houston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67034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(photoresist developer machine) 2007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Guillaume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Paumier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/>
              </a:rPr>
              <a:t>, CC-BY</a:t>
            </a:r>
            <a:r>
              <a:rPr lang="en-US" dirty="0" smtClean="0"/>
              <a:t>, Wikimedia Commons https://commons.wikimedia.org/wiki/File:EVG_120_resist_coater-developer_at_LAAS_0434.jpg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500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(hand holding just-etched circuit board) 2006 Filip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Dominec</a:t>
            </a:r>
            <a:r>
              <a:rPr lang="en-US" baseline="0" dirty="0" smtClean="0"/>
              <a:t>, </a:t>
            </a:r>
            <a:r>
              <a:rPr lang="en-US" dirty="0" smtClean="0"/>
              <a:t>CC-BY-SA-3.0, </a:t>
            </a:r>
            <a:r>
              <a:rPr lang="en-US" baseline="0" dirty="0" smtClean="0"/>
              <a:t>Wikimedia Commons https://commons.wikimedia.org/wiki/File:Circuit_board_successfully_etched.jpg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3058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(alligator</a:t>
            </a:r>
            <a:r>
              <a:rPr lang="en-US" baseline="0" dirty="0" smtClean="0"/>
              <a:t> clips hold clear bending material, a flexible OLED device</a:t>
            </a:r>
            <a:r>
              <a:rPr lang="en-US" dirty="0" smtClean="0"/>
              <a:t>) 2001 </a:t>
            </a:r>
            <a:r>
              <a:rPr lang="en-US" dirty="0" err="1" smtClean="0"/>
              <a:t>meharris</a:t>
            </a:r>
            <a:r>
              <a:rPr lang="en-US" dirty="0" smtClean="0"/>
              <a:t>, Wikimedia Commons </a:t>
            </a:r>
          </a:p>
          <a:p>
            <a:r>
              <a:rPr lang="en-US" dirty="0" smtClean="0"/>
              <a:t>https://en.wikipedia.org/wiki/OLED#/media/File:OLED_EarlyProduct.JPG</a:t>
            </a:r>
          </a:p>
          <a:p>
            <a:r>
              <a:rPr lang="en-US" dirty="0" smtClean="0"/>
              <a:t>OLED = organic light-emitting diode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637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Image</a:t>
            </a:r>
            <a:r>
              <a:rPr lang="en-US" altLang="en-US" baseline="0" dirty="0" smtClean="0"/>
              <a:t> sources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aseline="0" dirty="0" smtClean="0"/>
              <a:t>Background: (stop diabetes hands) 2010, Steven </a:t>
            </a:r>
            <a:r>
              <a:rPr lang="en-US" altLang="en-US" baseline="0" dirty="0" err="1" smtClean="0"/>
              <a:t>Depolo</a:t>
            </a:r>
            <a:r>
              <a:rPr lang="en-US" altLang="en-US" baseline="0" dirty="0" smtClean="0"/>
              <a:t>, Flickr [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Attribution 2.0 Generic (CC BY 2.0)</a:t>
            </a:r>
            <a:r>
              <a:rPr lang="en-US" altLang="en-US" baseline="0" dirty="0" smtClean="0"/>
              <a:t>] https://www.flickr.com/photos/stevendepolo/4270844630</a:t>
            </a:r>
          </a:p>
          <a:p>
            <a:r>
              <a:rPr lang="en-US" altLang="en-US" baseline="0" dirty="0" smtClean="0"/>
              <a:t>Medical care: (blood pressure measurement) 2009 www.volganet.ru, Wikimedia Commons [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3" tooltip="w:en:Creative Commons"/>
              </a:rPr>
              <a:t>Creative Commons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  <a:hlinkClick r:id="rId4"/>
              </a:rPr>
              <a:t>Attribution-Share Alike 3.0 </a:t>
            </a:r>
            <a:r>
              <a:rPr lang="en-US" altLang="en-US" baseline="0" dirty="0" smtClean="0"/>
              <a:t>] https://commons.wikimedia.org/wiki/File:Blood_pressure_measurement_(2009).jpg</a:t>
            </a:r>
          </a:p>
          <a:p>
            <a:r>
              <a:rPr lang="en-US" altLang="en-US" baseline="0" dirty="0" smtClean="0"/>
              <a:t>Medication: (amber bottle &amp; tablets) 2015 Amber Mills, UCSDCP, public domain image from http://www.public-domain-image.com/free-images/science/medical-science/uncapped-amber-medication-bottle-and-tablets-725x544.jpg</a:t>
            </a:r>
          </a:p>
          <a:p>
            <a:r>
              <a:rPr lang="en-US" altLang="en-US" dirty="0" smtClean="0"/>
              <a:t>Exercise and lifestyle: </a:t>
            </a:r>
            <a:r>
              <a:rPr lang="en-US" altLang="en-US" baseline="0" dirty="0" smtClean="0"/>
              <a:t>(runners on street) 2006 Kris Krug, Wikimedia Commons https://commons.wikimedia.org/wiki/File:Sunrun_shot_by_kk.jpg</a:t>
            </a:r>
          </a:p>
          <a:p>
            <a:r>
              <a:rPr lang="en-US" altLang="en-US" dirty="0" smtClean="0"/>
              <a:t>Diet: (basket fruits vegetables) 2007 Gila Brand, Wikimedia Commons https://commons.wikimedia.org/wiki/File:BikurimS.jpg</a:t>
            </a:r>
          </a:p>
          <a:p>
            <a:r>
              <a:rPr lang="en-US" altLang="en-US" dirty="0" smtClean="0"/>
              <a:t>Glucose monitoring: </a:t>
            </a:r>
            <a:r>
              <a:rPr lang="en-US" altLang="en-US" baseline="0" dirty="0" smtClean="0"/>
              <a:t>(pricking finger) </a:t>
            </a:r>
            <a:r>
              <a:rPr lang="en-US" altLang="en-US" baseline="0" dirty="0" err="1" smtClean="0"/>
              <a:t>TesaPhotography</a:t>
            </a:r>
            <a:r>
              <a:rPr lang="en-US" altLang="en-US" baseline="0" dirty="0" smtClean="0"/>
              <a:t>, </a:t>
            </a:r>
            <a:r>
              <a:rPr lang="en-US" altLang="en-US" dirty="0" err="1" smtClean="0"/>
              <a:t>Pixabay</a:t>
            </a:r>
            <a:r>
              <a:rPr lang="en-US" altLang="en-US" dirty="0" smtClean="0"/>
              <a:t> [CC0</a:t>
            </a:r>
            <a:r>
              <a:rPr lang="en-US" altLang="en-US" baseline="0" dirty="0" smtClean="0"/>
              <a:t> Public Domain)</a:t>
            </a:r>
            <a:r>
              <a:rPr lang="en-US" altLang="en-US" dirty="0" smtClean="0"/>
              <a:t> https://pixabay.com/en/diabetes-blood-finger-glucose-777002/</a:t>
            </a:r>
          </a:p>
          <a:p>
            <a:endParaRPr lang="en-US" alt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0D978371-D36B-4803-974F-6B1FDA513A14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1269" name="Date Placeholder 1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Empirical Estimation of Circuits Dimensions Changes during Printed Circuits Fabrication Processes</a:t>
            </a:r>
          </a:p>
        </p:txBody>
      </p:sp>
      <p:sp>
        <p:nvSpPr>
          <p:cNvPr id="11270" name="Footer Placeholder 2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Teacher: Miguel R Ramirez</a:t>
            </a:r>
          </a:p>
        </p:txBody>
      </p:sp>
      <p:sp>
        <p:nvSpPr>
          <p:cNvPr id="11271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/>
              <a:t>University of Houston - Galena Park High</a:t>
            </a:r>
          </a:p>
        </p:txBody>
      </p:sp>
    </p:spTree>
    <p:extLst>
      <p:ext uri="{BB962C8B-B14F-4D97-AF65-F5344CB8AC3E}">
        <p14:creationId xmlns:p14="http://schemas.microsoft.com/office/powerpoint/2010/main" val="3030870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image source: </a:t>
            </a:r>
          </a:p>
          <a:p>
            <a:r>
              <a:rPr lang="en-US" dirty="0" smtClean="0"/>
              <a:t>(testing blood glucose with a glucose</a:t>
            </a:r>
            <a:r>
              <a:rPr lang="en-US" baseline="0" dirty="0" smtClean="0"/>
              <a:t> </a:t>
            </a:r>
            <a:r>
              <a:rPr lang="en-US" dirty="0" smtClean="0"/>
              <a:t>testing device) 2011 </a:t>
            </a:r>
            <a:r>
              <a:rPr lang="en-US" dirty="0" err="1" smtClean="0"/>
              <a:t>Biswarup</a:t>
            </a:r>
            <a:r>
              <a:rPr lang="en-US" dirty="0" smtClean="0"/>
              <a:t> </a:t>
            </a:r>
            <a:r>
              <a:rPr lang="en-US" dirty="0" err="1" smtClean="0"/>
              <a:t>Ganguly</a:t>
            </a:r>
            <a:r>
              <a:rPr lang="en-US" dirty="0" smtClean="0"/>
              <a:t>, Wikimedia</a:t>
            </a:r>
            <a:r>
              <a:rPr lang="en-US" baseline="0" dirty="0" smtClean="0"/>
              <a:t> Commons https://commons.wikimedia.org/wiki/File:Blood_Glucose_Testing_-_Kolkata_2011-07-25_3982.JPG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8162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While</a:t>
            </a:r>
            <a:r>
              <a:rPr lang="en-US" baseline="0" dirty="0" smtClean="0"/>
              <a:t> in slide-show mode, d</a:t>
            </a:r>
            <a:r>
              <a:rPr lang="en-US" dirty="0" smtClean="0"/>
              <a:t>ouble-click on </a:t>
            </a:r>
            <a:r>
              <a:rPr lang="en-US" dirty="0" smtClean="0"/>
              <a:t>the left</a:t>
            </a:r>
            <a:r>
              <a:rPr lang="en-US" baseline="0" dirty="0" smtClean="0"/>
              <a:t> </a:t>
            </a:r>
            <a:r>
              <a:rPr lang="en-US" dirty="0" smtClean="0"/>
              <a:t>blue</a:t>
            </a:r>
            <a:r>
              <a:rPr lang="en-US" baseline="0" dirty="0" smtClean="0"/>
              <a:t> </a:t>
            </a:r>
            <a:r>
              <a:rPr lang="en-US" baseline="0" dirty="0" smtClean="0"/>
              <a:t>button to link to a news </a:t>
            </a:r>
            <a:r>
              <a:rPr lang="en-US" baseline="0" dirty="0" smtClean="0"/>
              <a:t>article titled, 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“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Google Smart Contact Lens Focuses on Healthcare Billions” at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http://www.forbes.com/sites/leoking/2014/07/15/google-smart-contact-lens-focuses-on-healthcare-billions/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Double-click on the right blue button to link to another news article titled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en-US" baseline="0" dirty="0" smtClean="0"/>
              <a:t>“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Novartis licenses Google's smart lens technology” at Hehxus.net at http://hexus.net/mobile/news/accessories/72117-novartis-licenses-googles-smart-lens-technology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/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Background </a:t>
            </a:r>
            <a:r>
              <a:rPr lang="en-US" dirty="0" smtClean="0"/>
              <a:t>image source: (finger with contact lens) 2002 Etan J. Tal, Wikimedia Commons </a:t>
            </a:r>
            <a:r>
              <a:rPr lang="en-US" baseline="0" dirty="0" smtClean="0"/>
              <a:t>https://commons.wikimedia.org/wiki/File:Contact_Lens_Ayala.jpg</a:t>
            </a:r>
            <a:endParaRPr lang="en-US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587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image source: (flexible plastic display) 2009 RDECOM,</a:t>
            </a:r>
            <a:r>
              <a:rPr lang="en-US" baseline="0" dirty="0" smtClean="0"/>
              <a:t> Wikimedia Commons </a:t>
            </a:r>
          </a:p>
          <a:p>
            <a:r>
              <a:rPr lang="en-US" baseline="0" dirty="0" smtClean="0"/>
              <a:t>https://commons.wikimedia.org/wiki/File:Flexible_display.jpg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014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 smtClean="0"/>
              <a:t>Background image</a:t>
            </a:r>
            <a:r>
              <a:rPr lang="en-US" sz="1000" baseline="0" dirty="0" smtClean="0"/>
              <a:t> source: (flexible paper phone prototype) 2011 </a:t>
            </a:r>
            <a:r>
              <a:rPr lang="en-US" sz="1000" baseline="0" dirty="0" err="1" smtClean="0"/>
              <a:t>Superdiddley</a:t>
            </a:r>
            <a:r>
              <a:rPr lang="en-US" sz="1000" baseline="0" dirty="0" smtClean="0"/>
              <a:t>, Wikimedia Commons https://commons.wikimedia.org/wiki/File:PaperPhone_Flexible_Smartphone.jpg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99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Background image</a:t>
            </a:r>
            <a:r>
              <a:rPr lang="en-US" sz="1200" baseline="0" dirty="0" smtClean="0"/>
              <a:t> source: (flexible paper phone prototype) 2011 </a:t>
            </a:r>
            <a:r>
              <a:rPr lang="en-US" sz="1200" baseline="0" dirty="0" err="1" smtClean="0"/>
              <a:t>Superdiddley</a:t>
            </a:r>
            <a:r>
              <a:rPr lang="en-US" sz="1200" baseline="0" dirty="0" smtClean="0"/>
              <a:t>, Wikimedia Commons https://commons.wikimedia.org/wiki/File:PaperPhone_Flexible_Smartphone.jpg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3913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Background image</a:t>
            </a:r>
            <a:r>
              <a:rPr lang="en-US" sz="1200" baseline="0" dirty="0" smtClean="0"/>
              <a:t> source: (flexible paper phone prototype) 2011 </a:t>
            </a:r>
            <a:r>
              <a:rPr lang="en-US" sz="1200" baseline="0" dirty="0" err="1" smtClean="0"/>
              <a:t>Superdiddley</a:t>
            </a:r>
            <a:r>
              <a:rPr lang="en-US" sz="1200" baseline="0" dirty="0" smtClean="0"/>
              <a:t>, Wikimedia Commons https://commons.wikimedia.org/wiki/File:PaperPhone_Flexible_Smartphone.jpg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University of Houston - Galena Park High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Empirical Estimation of Circuits Dimensions Changes during Printed Circuits Fabrication Processes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Teacher: Miguel R Ramirez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2FB1AA1-CB4E-43E5-949F-C476DBCFFBBC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32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38092-D935-402F-B2FB-2963351984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58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 smtClean="0"/>
              <a:t>Jan -08-2015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C21C666-CD41-490C-AA48-F98ADAF26A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11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F18DA-4360-4767-A8FA-582C7761D3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860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5001A-A6BC-4AB7-8EC2-9978D1797E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93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7" name="Group 2"/>
          <p:cNvGrpSpPr>
            <a:grpSpLocks/>
          </p:cNvGrpSpPr>
          <p:nvPr userDrawn="1"/>
        </p:nvGrpSpPr>
        <p:grpSpPr bwMode="auto">
          <a:xfrm>
            <a:off x="2590800" y="6399212"/>
            <a:ext cx="6565900" cy="458788"/>
            <a:chOff x="1632" y="4052"/>
            <a:chExt cx="4136" cy="289"/>
          </a:xfrm>
        </p:grpSpPr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V="1">
              <a:off x="2024" y="4061"/>
              <a:ext cx="3744" cy="12"/>
            </a:xfrm>
            <a:prstGeom prst="line">
              <a:avLst/>
            </a:prstGeom>
            <a:noFill/>
            <a:ln w="7620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4"/>
            <p:cNvSpPr>
              <a:spLocks/>
            </p:cNvSpPr>
            <p:nvPr/>
          </p:nvSpPr>
          <p:spPr bwMode="auto">
            <a:xfrm>
              <a:off x="1680" y="4085"/>
              <a:ext cx="4080" cy="256"/>
            </a:xfrm>
            <a:custGeom>
              <a:avLst/>
              <a:gdLst>
                <a:gd name="T0" fmla="*/ 4917 w 3894"/>
                <a:gd name="T1" fmla="*/ 1 h 256"/>
                <a:gd name="T2" fmla="*/ 467 w 3894"/>
                <a:gd name="T3" fmla="*/ 0 h 256"/>
                <a:gd name="T4" fmla="*/ 0 w 3894"/>
                <a:gd name="T5" fmla="*/ 256 h 256"/>
                <a:gd name="T6" fmla="*/ 4911 w 3894"/>
                <a:gd name="T7" fmla="*/ 250 h 256"/>
                <a:gd name="T8" fmla="*/ 4917 w 3894"/>
                <a:gd name="T9" fmla="*/ 1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94"/>
                <a:gd name="T16" fmla="*/ 0 h 256"/>
                <a:gd name="T17" fmla="*/ 3894 w 3894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94" h="256">
                  <a:moveTo>
                    <a:pt x="3894" y="1"/>
                  </a:moveTo>
                  <a:lnTo>
                    <a:pt x="370" y="0"/>
                  </a:lnTo>
                  <a:lnTo>
                    <a:pt x="0" y="256"/>
                  </a:lnTo>
                  <a:lnTo>
                    <a:pt x="3888" y="250"/>
                  </a:lnTo>
                  <a:lnTo>
                    <a:pt x="3894" y="1"/>
                  </a:lnTo>
                  <a:close/>
                </a:path>
              </a:pathLst>
            </a:custGeom>
            <a:solidFill>
              <a:srgbClr val="CC0000"/>
            </a:solidFill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1632" y="4052"/>
              <a:ext cx="477" cy="272"/>
            </a:xfrm>
            <a:prstGeom prst="parallelogram">
              <a:avLst>
                <a:gd name="adj" fmla="val 143631"/>
              </a:avLst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</p:grpSp>
      <p:sp>
        <p:nvSpPr>
          <p:cNvPr id="11" name="Line 7"/>
          <p:cNvSpPr>
            <a:spLocks noChangeShapeType="1"/>
          </p:cNvSpPr>
          <p:nvPr userDrawn="1"/>
        </p:nvSpPr>
        <p:spPr bwMode="auto">
          <a:xfrm>
            <a:off x="9123030" y="-25401"/>
            <a:ext cx="0" cy="6477001"/>
          </a:xfrm>
          <a:prstGeom prst="line">
            <a:avLst/>
          </a:prstGeom>
          <a:noFill/>
          <a:ln w="889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62"/>
          <p:cNvSpPr txBox="1">
            <a:spLocks noChangeArrowheads="1"/>
          </p:cNvSpPr>
          <p:nvPr userDrawn="1"/>
        </p:nvSpPr>
        <p:spPr bwMode="auto">
          <a:xfrm>
            <a:off x="3352800" y="6465888"/>
            <a:ext cx="57150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US" altLang="en-US" sz="2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8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F9627-CB39-4CBC-98C9-AD9C0D331E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34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994099-AA20-4CAF-BA8A-1EF0F77C8E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5087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1D36B-0115-4520-B04E-692F87655F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1965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1089B3-829C-43DB-9B28-19CA169C67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502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A630B5-08B9-4B1F-A5C9-F8BE9616EF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81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96301F-2C30-4AE6-8106-B1307AE3F9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187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Jan -08-2015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fld id="{B8D151DB-E6B5-4A9D-B4BF-B2697AD8BFA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orbes.com/sites/leoking/2014/07/15/google-smart-contact-lens-focuses-on-healthcare-billions/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://hexus.net/mobile/news/accessories/72117-novartis-licenses-googles-smart-lens-technology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7" name="Rectangle 12"/>
          <p:cNvSpPr>
            <a:spLocks noChangeArrowheads="1"/>
          </p:cNvSpPr>
          <p:nvPr/>
        </p:nvSpPr>
        <p:spPr bwMode="auto">
          <a:xfrm>
            <a:off x="-152400" y="0"/>
            <a:ext cx="9303327" cy="6858000"/>
          </a:xfrm>
          <a:prstGeom prst="rect">
            <a:avLst/>
          </a:prstGeom>
          <a:solidFill>
            <a:schemeClr val="tx1">
              <a:alpha val="6588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38200" y="833497"/>
            <a:ext cx="70866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8000" b="1" dirty="0">
                <a:solidFill>
                  <a:srgbClr val="FFFF00"/>
                </a:solidFill>
                <a:latin typeface="Calibri" panose="020F0502020204030204" pitchFamily="34" charset="0"/>
              </a:rPr>
              <a:t>Flexible </a:t>
            </a:r>
            <a:r>
              <a:rPr lang="en-US" altLang="en-US" sz="80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Circuits: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4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Project </a:t>
            </a:r>
            <a:r>
              <a:rPr lang="en-US" altLang="en-US" sz="4800" b="1" dirty="0">
                <a:solidFill>
                  <a:srgbClr val="FFC000"/>
                </a:solidFill>
                <a:latin typeface="Calibri" panose="020F0502020204030204" pitchFamily="34" charset="0"/>
              </a:rPr>
              <a:t>Scope Presentation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762000" y="3395602"/>
            <a:ext cx="7620000" cy="292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“Flexible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circuits are a high-growth technology in the area of electrical interconnectivity and look set to deliver improved performance against the demands of many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21</a:t>
            </a:r>
            <a:r>
              <a:rPr lang="en-US" altLang="en-US" sz="2400" b="1" baseline="30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century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products… flexible printed circuits have replaced hand-built wire harnesses in many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applications.”</a:t>
            </a: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100000"/>
              </a:spcBef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Peter </a:t>
            </a:r>
            <a:r>
              <a:rPr lang="en-US" altLang="en-US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Macleod, Flexible </a:t>
            </a: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Circuit Technology</a:t>
            </a:r>
          </a:p>
          <a:p>
            <a:pPr algn="r" eaLnBrk="1" hangingPunct="1">
              <a:lnSpc>
                <a:spcPct val="5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i="1" dirty="0">
                <a:solidFill>
                  <a:schemeClr val="bg1"/>
                </a:solidFill>
                <a:latin typeface="Calibri" panose="020F0502020204030204" pitchFamily="34" charset="0"/>
              </a:rPr>
              <a:t>Prime Faraday Technology Watch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11270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https://upload.wikimedia.org/wikipedia/commons/0/09/PaperPhone_Flexible_Smartph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565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Rectangle 62"/>
          <p:cNvSpPr>
            <a:spLocks noChangeArrowheads="1"/>
          </p:cNvSpPr>
          <p:nvPr/>
        </p:nvSpPr>
        <p:spPr bwMode="auto">
          <a:xfrm>
            <a:off x="-228600" y="0"/>
            <a:ext cx="9372600" cy="6858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 dirty="0">
              <a:latin typeface="Arial Narrow" pitchFamily="34" charset="0"/>
            </a:endParaRPr>
          </a:p>
        </p:txBody>
      </p:sp>
      <p:sp>
        <p:nvSpPr>
          <p:cNvPr id="19462" name="Rectangle 65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79248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FF99"/>
                </a:solidFill>
              </a:rPr>
              <a:t>Flexible Circuits Composition</a:t>
            </a:r>
          </a:p>
        </p:txBody>
      </p:sp>
      <p:sp>
        <p:nvSpPr>
          <p:cNvPr id="19463" name="Rectangle 66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6019800" cy="6096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</a:rPr>
              <a:t>Single-Sided Flexible Circuits</a:t>
            </a:r>
          </a:p>
        </p:txBody>
      </p:sp>
      <p:grpSp>
        <p:nvGrpSpPr>
          <p:cNvPr id="9" name="Group 67"/>
          <p:cNvGrpSpPr>
            <a:grpSpLocks/>
          </p:cNvGrpSpPr>
          <p:nvPr/>
        </p:nvGrpSpPr>
        <p:grpSpPr bwMode="auto">
          <a:xfrm>
            <a:off x="1143000" y="3962400"/>
            <a:ext cx="6934200" cy="762000"/>
            <a:chOff x="720" y="2496"/>
            <a:chExt cx="4368" cy="480"/>
          </a:xfrm>
        </p:grpSpPr>
        <p:sp>
          <p:nvSpPr>
            <p:cNvPr id="19477" name="Rectangle 68"/>
            <p:cNvSpPr>
              <a:spLocks noChangeArrowheads="1"/>
            </p:cNvSpPr>
            <p:nvPr/>
          </p:nvSpPr>
          <p:spPr bwMode="auto">
            <a:xfrm>
              <a:off x="720" y="2736"/>
              <a:ext cx="4368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78" name="Rectangle 69"/>
            <p:cNvSpPr>
              <a:spLocks noChangeArrowheads="1"/>
            </p:cNvSpPr>
            <p:nvPr/>
          </p:nvSpPr>
          <p:spPr bwMode="auto">
            <a:xfrm>
              <a:off x="720" y="2640"/>
              <a:ext cx="4368" cy="96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79" name="Rectangle 70"/>
            <p:cNvSpPr>
              <a:spLocks noChangeArrowheads="1"/>
            </p:cNvSpPr>
            <p:nvPr/>
          </p:nvSpPr>
          <p:spPr bwMode="auto">
            <a:xfrm>
              <a:off x="720" y="2496"/>
              <a:ext cx="4368" cy="1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80" name="Rectangle 71"/>
            <p:cNvSpPr>
              <a:spLocks noChangeArrowheads="1"/>
            </p:cNvSpPr>
            <p:nvPr/>
          </p:nvSpPr>
          <p:spPr bwMode="auto">
            <a:xfrm>
              <a:off x="960" y="2592"/>
              <a:ext cx="672" cy="96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81" name="Rectangle 72"/>
            <p:cNvSpPr>
              <a:spLocks noChangeArrowheads="1"/>
            </p:cNvSpPr>
            <p:nvPr/>
          </p:nvSpPr>
          <p:spPr bwMode="auto">
            <a:xfrm>
              <a:off x="1776" y="2592"/>
              <a:ext cx="384" cy="96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82" name="Rectangle 73"/>
            <p:cNvSpPr>
              <a:spLocks noChangeArrowheads="1"/>
            </p:cNvSpPr>
            <p:nvPr/>
          </p:nvSpPr>
          <p:spPr bwMode="auto">
            <a:xfrm>
              <a:off x="2592" y="2592"/>
              <a:ext cx="672" cy="96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83" name="Rectangle 74"/>
            <p:cNvSpPr>
              <a:spLocks noChangeArrowheads="1"/>
            </p:cNvSpPr>
            <p:nvPr/>
          </p:nvSpPr>
          <p:spPr bwMode="auto">
            <a:xfrm>
              <a:off x="3408" y="2592"/>
              <a:ext cx="336" cy="96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84" name="Rectangle 75"/>
            <p:cNvSpPr>
              <a:spLocks noChangeArrowheads="1"/>
            </p:cNvSpPr>
            <p:nvPr/>
          </p:nvSpPr>
          <p:spPr bwMode="auto">
            <a:xfrm>
              <a:off x="3840" y="2592"/>
              <a:ext cx="336" cy="96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85" name="Rectangle 76"/>
            <p:cNvSpPr>
              <a:spLocks noChangeArrowheads="1"/>
            </p:cNvSpPr>
            <p:nvPr/>
          </p:nvSpPr>
          <p:spPr bwMode="auto">
            <a:xfrm>
              <a:off x="4416" y="2592"/>
              <a:ext cx="336" cy="96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</p:grp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838200" y="5013325"/>
            <a:ext cx="2257425" cy="396875"/>
            <a:chOff x="576" y="3297"/>
            <a:chExt cx="1422" cy="250"/>
          </a:xfrm>
        </p:grpSpPr>
        <p:sp>
          <p:nvSpPr>
            <p:cNvPr id="19475" name="Rectangle 78"/>
            <p:cNvSpPr>
              <a:spLocks noChangeArrowheads="1"/>
            </p:cNvSpPr>
            <p:nvPr/>
          </p:nvSpPr>
          <p:spPr bwMode="auto">
            <a:xfrm>
              <a:off x="576" y="3312"/>
              <a:ext cx="240" cy="192"/>
            </a:xfrm>
            <a:prstGeom prst="rect">
              <a:avLst/>
            </a:prstGeom>
            <a:solidFill>
              <a:srgbClr val="9E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76" name="Text Box 79"/>
            <p:cNvSpPr txBox="1">
              <a:spLocks noChangeArrowheads="1"/>
            </p:cNvSpPr>
            <p:nvPr/>
          </p:nvSpPr>
          <p:spPr bwMode="auto">
            <a:xfrm>
              <a:off x="828" y="3297"/>
              <a:ext cx="117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Base Substrate</a:t>
              </a:r>
            </a:p>
          </p:txBody>
        </p:sp>
      </p:grpSp>
      <p:grpSp>
        <p:nvGrpSpPr>
          <p:cNvPr id="11" name="Group 80"/>
          <p:cNvGrpSpPr>
            <a:grpSpLocks/>
          </p:cNvGrpSpPr>
          <p:nvPr/>
        </p:nvGrpSpPr>
        <p:grpSpPr bwMode="auto">
          <a:xfrm>
            <a:off x="3248025" y="5013325"/>
            <a:ext cx="1619250" cy="396875"/>
            <a:chOff x="1872" y="3489"/>
            <a:chExt cx="1020" cy="250"/>
          </a:xfrm>
        </p:grpSpPr>
        <p:sp>
          <p:nvSpPr>
            <p:cNvPr id="19473" name="Rectangle 81"/>
            <p:cNvSpPr>
              <a:spLocks noChangeArrowheads="1"/>
            </p:cNvSpPr>
            <p:nvPr/>
          </p:nvSpPr>
          <p:spPr bwMode="auto">
            <a:xfrm>
              <a:off x="1872" y="3504"/>
              <a:ext cx="240" cy="192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74" name="Text Box 82"/>
            <p:cNvSpPr txBox="1">
              <a:spLocks noChangeArrowheads="1"/>
            </p:cNvSpPr>
            <p:nvPr/>
          </p:nvSpPr>
          <p:spPr bwMode="auto">
            <a:xfrm>
              <a:off x="2124" y="3489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Adhesive</a:t>
              </a:r>
            </a:p>
          </p:txBody>
        </p:sp>
      </p:grpSp>
      <p:grpSp>
        <p:nvGrpSpPr>
          <p:cNvPr id="12" name="Group 83"/>
          <p:cNvGrpSpPr>
            <a:grpSpLocks/>
          </p:cNvGrpSpPr>
          <p:nvPr/>
        </p:nvGrpSpPr>
        <p:grpSpPr bwMode="auto">
          <a:xfrm>
            <a:off x="5076825" y="5013325"/>
            <a:ext cx="1905000" cy="400050"/>
            <a:chOff x="3456" y="3771"/>
            <a:chExt cx="1200" cy="252"/>
          </a:xfrm>
        </p:grpSpPr>
        <p:sp>
          <p:nvSpPr>
            <p:cNvPr id="19471" name="Rectangle 84"/>
            <p:cNvSpPr>
              <a:spLocks noChangeArrowheads="1"/>
            </p:cNvSpPr>
            <p:nvPr/>
          </p:nvSpPr>
          <p:spPr bwMode="auto">
            <a:xfrm>
              <a:off x="3456" y="3792"/>
              <a:ext cx="240" cy="19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72" name="Text Box 85"/>
            <p:cNvSpPr txBox="1">
              <a:spLocks noChangeArrowheads="1"/>
            </p:cNvSpPr>
            <p:nvPr/>
          </p:nvSpPr>
          <p:spPr bwMode="auto">
            <a:xfrm>
              <a:off x="3708" y="3771"/>
              <a:ext cx="9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Conductor</a:t>
              </a:r>
            </a:p>
          </p:txBody>
        </p:sp>
      </p:grpSp>
      <p:grpSp>
        <p:nvGrpSpPr>
          <p:cNvPr id="13" name="Group 86"/>
          <p:cNvGrpSpPr>
            <a:grpSpLocks/>
          </p:cNvGrpSpPr>
          <p:nvPr/>
        </p:nvGrpSpPr>
        <p:grpSpPr bwMode="auto">
          <a:xfrm>
            <a:off x="6981825" y="5013325"/>
            <a:ext cx="1666875" cy="400050"/>
            <a:chOff x="3408" y="3242"/>
            <a:chExt cx="1050" cy="252"/>
          </a:xfrm>
        </p:grpSpPr>
        <p:sp>
          <p:nvSpPr>
            <p:cNvPr id="19469" name="Rectangle 87"/>
            <p:cNvSpPr>
              <a:spLocks noChangeArrowheads="1"/>
            </p:cNvSpPr>
            <p:nvPr/>
          </p:nvSpPr>
          <p:spPr bwMode="auto">
            <a:xfrm>
              <a:off x="3408" y="3264"/>
              <a:ext cx="240" cy="1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200">
                <a:latin typeface="Arial Narrow" pitchFamily="34" charset="0"/>
              </a:endParaRPr>
            </a:p>
          </p:txBody>
        </p:sp>
        <p:sp>
          <p:nvSpPr>
            <p:cNvPr id="19470" name="Text Box 88"/>
            <p:cNvSpPr txBox="1">
              <a:spLocks noChangeArrowheads="1"/>
            </p:cNvSpPr>
            <p:nvPr/>
          </p:nvSpPr>
          <p:spPr bwMode="auto">
            <a:xfrm>
              <a:off x="3648" y="3242"/>
              <a:ext cx="81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 b="1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Coverlay</a:t>
              </a:r>
              <a:endParaRPr lang="en-US" altLang="en-US" sz="20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-152400" y="-27783"/>
            <a:ext cx="9296400" cy="6858001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52289" name="Rectangle 65"/>
          <p:cNvSpPr>
            <a:spLocks noGrp="1" noChangeArrowheads="1"/>
          </p:cNvSpPr>
          <p:nvPr>
            <p:ph type="title"/>
          </p:nvPr>
        </p:nvSpPr>
        <p:spPr>
          <a:xfrm>
            <a:off x="685800" y="421751"/>
            <a:ext cx="77724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FF99"/>
                </a:solidFill>
              </a:rPr>
              <a:t>Flexible Circuit Fabrication</a:t>
            </a:r>
          </a:p>
        </p:txBody>
      </p:sp>
      <p:sp>
        <p:nvSpPr>
          <p:cNvPr id="52290" name="Freeform 66"/>
          <p:cNvSpPr>
            <a:spLocks noChangeAspect="1"/>
          </p:cNvSpPr>
          <p:nvPr/>
        </p:nvSpPr>
        <p:spPr bwMode="auto">
          <a:xfrm>
            <a:off x="3387725" y="49276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DE0000"/>
          </a:solidFill>
          <a:ln w="9525">
            <a:solidFill>
              <a:srgbClr val="DE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1" name="Freeform 67"/>
          <p:cNvSpPr>
            <a:spLocks noChangeAspect="1"/>
          </p:cNvSpPr>
          <p:nvPr/>
        </p:nvSpPr>
        <p:spPr bwMode="auto">
          <a:xfrm rot="2940000">
            <a:off x="2206625" y="4213226"/>
            <a:ext cx="2058987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2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33CCCC"/>
          </a:solidFill>
          <a:ln w="9525">
            <a:solidFill>
              <a:srgbClr val="33CC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3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4" name="Freeform 70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5" name="Freeform 71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6" name="Freeform 72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7" name="Text Box 73">
            <a:hlinkClick r:id="" action="ppaction://customshow?id=0&amp;return=true"/>
          </p:cNvPr>
          <p:cNvSpPr txBox="1">
            <a:spLocks noChangeArrowheads="1"/>
          </p:cNvSpPr>
          <p:nvPr/>
        </p:nvSpPr>
        <p:spPr bwMode="auto">
          <a:xfrm rot="-4201860">
            <a:off x="2308225" y="2847975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Sputter Deposition</a:t>
            </a:r>
          </a:p>
        </p:txBody>
      </p:sp>
      <p:sp>
        <p:nvSpPr>
          <p:cNvPr id="52298" name="Text Box 74">
            <a:hlinkClick r:id="" action="ppaction://customshow?id=1&amp;return=true"/>
          </p:cNvPr>
          <p:cNvSpPr txBox="1">
            <a:spLocks noChangeArrowheads="1"/>
          </p:cNvSpPr>
          <p:nvPr/>
        </p:nvSpPr>
        <p:spPr bwMode="auto">
          <a:xfrm rot="-1175361">
            <a:off x="3433763" y="19050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/>
              <a:t>Cleaning Impurities</a:t>
            </a:r>
          </a:p>
        </p:txBody>
      </p:sp>
      <p:sp>
        <p:nvSpPr>
          <p:cNvPr id="52299" name="Text Box 75">
            <a:hlinkClick r:id="" action="ppaction://customshow?id=2&amp;return=true"/>
          </p:cNvPr>
          <p:cNvSpPr txBox="1">
            <a:spLocks noChangeArrowheads="1"/>
          </p:cNvSpPr>
          <p:nvPr/>
        </p:nvSpPr>
        <p:spPr bwMode="auto">
          <a:xfrm rot="2079965">
            <a:off x="4957763" y="219075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Photoresist Coating</a:t>
            </a:r>
          </a:p>
        </p:txBody>
      </p:sp>
      <p:sp>
        <p:nvSpPr>
          <p:cNvPr id="52300" name="Text Box 76">
            <a:hlinkClick r:id="" action="ppaction://customshow?id=3&amp;return=true"/>
          </p:cNvPr>
          <p:cNvSpPr txBox="1">
            <a:spLocks noChangeArrowheads="1"/>
          </p:cNvSpPr>
          <p:nvPr/>
        </p:nvSpPr>
        <p:spPr bwMode="auto">
          <a:xfrm rot="4902523">
            <a:off x="5616575" y="3465513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UV Ligth Exposure</a:t>
            </a:r>
          </a:p>
        </p:txBody>
      </p:sp>
      <p:sp>
        <p:nvSpPr>
          <p:cNvPr id="52301" name="Text Box 77">
            <a:hlinkClick r:id="" action="ppaction://customshow?id=4&amp;return=true"/>
          </p:cNvPr>
          <p:cNvSpPr txBox="1">
            <a:spLocks noChangeArrowheads="1"/>
          </p:cNvSpPr>
          <p:nvPr/>
        </p:nvSpPr>
        <p:spPr bwMode="auto">
          <a:xfrm rot="-2493669">
            <a:off x="4997450" y="4894263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Photoresist Removal</a:t>
            </a:r>
          </a:p>
        </p:txBody>
      </p:sp>
      <p:sp>
        <p:nvSpPr>
          <p:cNvPr id="52302" name="Text Box 78">
            <a:hlinkClick r:id="" action="ppaction://customshow?id=5&amp;return=true"/>
          </p:cNvPr>
          <p:cNvSpPr txBox="1">
            <a:spLocks noChangeArrowheads="1"/>
          </p:cNvSpPr>
          <p:nvPr/>
        </p:nvSpPr>
        <p:spPr bwMode="auto">
          <a:xfrm rot="528644">
            <a:off x="3657600" y="5345113"/>
            <a:ext cx="144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Etching</a:t>
            </a:r>
          </a:p>
        </p:txBody>
      </p:sp>
      <p:sp>
        <p:nvSpPr>
          <p:cNvPr id="52303" name="Text Box 79">
            <a:hlinkClick r:id="" action="ppaction://customshow?id=6&amp;return=true"/>
          </p:cNvPr>
          <p:cNvSpPr txBox="1">
            <a:spLocks noChangeArrowheads="1"/>
          </p:cNvSpPr>
          <p:nvPr/>
        </p:nvSpPr>
        <p:spPr bwMode="auto">
          <a:xfrm rot="3554077">
            <a:off x="2359819" y="4498182"/>
            <a:ext cx="144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Stripping</a:t>
            </a:r>
          </a:p>
        </p:txBody>
      </p:sp>
      <p:sp>
        <p:nvSpPr>
          <p:cNvPr id="52304" name="Text Box 80"/>
          <p:cNvSpPr txBox="1">
            <a:spLocks noChangeArrowheads="1"/>
          </p:cNvSpPr>
          <p:nvPr/>
        </p:nvSpPr>
        <p:spPr bwMode="auto">
          <a:xfrm>
            <a:off x="3352800" y="3657600"/>
            <a:ext cx="2573494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301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801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652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152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3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3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204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704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555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5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55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356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7856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8257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nimBg="1"/>
      <p:bldP spid="52289" grpId="0"/>
      <p:bldP spid="52290" grpId="0" animBg="1"/>
      <p:bldP spid="52291" grpId="0" animBg="1"/>
      <p:bldP spid="52292" grpId="0" animBg="1"/>
      <p:bldP spid="52293" grpId="0" animBg="1"/>
      <p:bldP spid="52294" grpId="0" animBg="1"/>
      <p:bldP spid="52295" grpId="0" animBg="1"/>
      <p:bldP spid="52296" grpId="0" animBg="1"/>
      <p:bldP spid="52297" grpId="0"/>
      <p:bldP spid="52298" grpId="0"/>
      <p:bldP spid="52299" grpId="0"/>
      <p:bldP spid="52300" grpId="0"/>
      <p:bldP spid="52301" grpId="0"/>
      <p:bldP spid="52302" grpId="0"/>
      <p:bldP spid="52303" grpId="0"/>
      <p:bldP spid="523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6" descr="IMG_143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60" name="Rectangle 64"/>
          <p:cNvSpPr>
            <a:spLocks noChangeArrowheads="1"/>
          </p:cNvSpPr>
          <p:nvPr/>
        </p:nvSpPr>
        <p:spPr bwMode="auto">
          <a:xfrm>
            <a:off x="-152400" y="-4764"/>
            <a:ext cx="9372600" cy="6862763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29765" name="Rectangle 69"/>
          <p:cNvSpPr>
            <a:spLocks noGrp="1" noChangeArrowheads="1"/>
          </p:cNvSpPr>
          <p:nvPr>
            <p:ph type="title"/>
          </p:nvPr>
        </p:nvSpPr>
        <p:spPr>
          <a:xfrm>
            <a:off x="495300" y="304800"/>
            <a:ext cx="6400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accent1">
                    <a:lumMod val="90000"/>
                  </a:schemeClr>
                </a:solidFill>
              </a:rPr>
              <a:t>What is the </a:t>
            </a:r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r</a:t>
            </a:r>
            <a:r>
              <a:rPr lang="en-US" altLang="en-US" b="1" dirty="0" smtClean="0">
                <a:solidFill>
                  <a:schemeClr val="accent1">
                    <a:lumMod val="90000"/>
                  </a:schemeClr>
                </a:solidFill>
              </a:rPr>
              <a:t>esearch?</a:t>
            </a:r>
          </a:p>
        </p:txBody>
      </p:sp>
      <p:sp>
        <p:nvSpPr>
          <p:cNvPr id="29766" name="Text Box 70"/>
          <p:cNvSpPr txBox="1">
            <a:spLocks noChangeArrowheads="1"/>
          </p:cNvSpPr>
          <p:nvPr/>
        </p:nvSpPr>
        <p:spPr bwMode="auto">
          <a:xfrm>
            <a:off x="457200" y="1066800"/>
            <a:ext cx="8458200" cy="175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UV light exposure step in the photolithography process is the core of the research performed for this lesson.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Note that the circuit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mask is placed over the wafer coated with the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photoresist. </a:t>
            </a:r>
            <a:r>
              <a:rPr lang="en-US" altLang="en-US" sz="28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Challenge question: </a:t>
            </a:r>
            <a:endParaRPr lang="en-US" altLang="en-US" sz="28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pic>
        <p:nvPicPr>
          <p:cNvPr id="29767" name="Picture 71" descr="circuit-printing-process-diagr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278188"/>
            <a:ext cx="4191000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68" name="Text Box 72"/>
          <p:cNvSpPr txBox="1">
            <a:spLocks noChangeArrowheads="1"/>
          </p:cNvSpPr>
          <p:nvPr/>
        </p:nvSpPr>
        <p:spPr bwMode="auto">
          <a:xfrm>
            <a:off x="457200" y="2819400"/>
            <a:ext cx="42672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99FF66"/>
                </a:solidFill>
                <a:latin typeface="Calibri" panose="020F0502020204030204" pitchFamily="34" charset="0"/>
              </a:rPr>
              <a:t>Is it expected that that the printed circuit </a:t>
            </a:r>
            <a:r>
              <a:rPr lang="en-US" altLang="en-US" sz="2800" b="1" dirty="0">
                <a:solidFill>
                  <a:srgbClr val="99FF66"/>
                </a:solidFill>
                <a:latin typeface="Calibri" panose="020F0502020204030204" pitchFamily="34" charset="0"/>
              </a:rPr>
              <a:t>is an exact copy of the </a:t>
            </a:r>
            <a:r>
              <a:rPr lang="en-US" altLang="en-US" sz="2800" b="1" dirty="0" smtClean="0">
                <a:solidFill>
                  <a:srgbClr val="99FF66"/>
                </a:solidFill>
                <a:latin typeface="Calibri" panose="020F0502020204030204" pitchFamily="34" charset="0"/>
              </a:rPr>
              <a:t>mask, </a:t>
            </a:r>
            <a:r>
              <a:rPr lang="en-US" altLang="en-US" sz="2800" b="1" dirty="0">
                <a:solidFill>
                  <a:srgbClr val="99FF66"/>
                </a:solidFill>
                <a:latin typeface="Calibri" panose="020F0502020204030204" pitchFamily="34" charset="0"/>
              </a:rPr>
              <a:t>or </a:t>
            </a:r>
            <a:r>
              <a:rPr lang="en-US" altLang="en-US" sz="2800" b="1" dirty="0" smtClean="0">
                <a:solidFill>
                  <a:srgbClr val="99FF66"/>
                </a:solidFill>
                <a:latin typeface="Calibri" panose="020F0502020204030204" pitchFamily="34" charset="0"/>
              </a:rPr>
              <a:t>is an </a:t>
            </a:r>
            <a:r>
              <a:rPr lang="en-US" altLang="en-US" sz="2800" b="1" dirty="0">
                <a:solidFill>
                  <a:srgbClr val="99FF66"/>
                </a:solidFill>
                <a:latin typeface="Calibri" panose="020F0502020204030204" pitchFamily="34" charset="0"/>
              </a:rPr>
              <a:t>alteration produced by the pass of the UV light through the photoresist coat? </a:t>
            </a:r>
            <a:r>
              <a:rPr lang="en-US" altLang="en-US" sz="2800" b="1" dirty="0" smtClean="0">
                <a:solidFill>
                  <a:srgbClr val="99FF66"/>
                </a:solidFill>
                <a:latin typeface="Calibri" panose="020F0502020204030204" pitchFamily="34" charset="0"/>
              </a:rPr>
              <a:t>Or</a:t>
            </a:r>
            <a:r>
              <a:rPr lang="en-US" altLang="en-US" sz="2800" b="1" dirty="0">
                <a:solidFill>
                  <a:srgbClr val="99FF66"/>
                </a:solidFill>
                <a:latin typeface="Calibri" panose="020F0502020204030204" pitchFamily="34" charset="0"/>
              </a:rPr>
              <a:t>, </a:t>
            </a:r>
            <a:r>
              <a:rPr lang="en-US" altLang="en-US" sz="2800" b="1" dirty="0" smtClean="0">
                <a:solidFill>
                  <a:srgbClr val="99FF66"/>
                </a:solidFill>
                <a:latin typeface="Calibri" panose="020F0502020204030204" pitchFamily="34" charset="0"/>
              </a:rPr>
              <a:t>is </a:t>
            </a:r>
            <a:r>
              <a:rPr lang="en-US" altLang="en-US" sz="2800" b="1" dirty="0">
                <a:solidFill>
                  <a:srgbClr val="99FF66"/>
                </a:solidFill>
                <a:latin typeface="Calibri" panose="020F0502020204030204" pitchFamily="34" charset="0"/>
              </a:rPr>
              <a:t>the diffraction of the light in this coating significant?</a:t>
            </a:r>
          </a:p>
        </p:txBody>
      </p:sp>
      <p:pic>
        <p:nvPicPr>
          <p:cNvPr id="29769" name="Picture 73" descr="circuit-printing-process-diffrac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276600"/>
            <a:ext cx="4191000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9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35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932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7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2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60" grpId="0" animBg="1"/>
      <p:bldP spid="29765" grpId="0"/>
      <p:bldP spid="29766" grpId="0"/>
      <p:bldP spid="297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0" descr="IMG_143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6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23558" name="Rectangle 65"/>
          <p:cNvSpPr>
            <a:spLocks noGrp="1" noChangeArrowheads="1"/>
          </p:cNvSpPr>
          <p:nvPr>
            <p:ph type="title"/>
          </p:nvPr>
        </p:nvSpPr>
        <p:spPr>
          <a:xfrm>
            <a:off x="457199" y="381000"/>
            <a:ext cx="6400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What is the </a:t>
            </a:r>
            <a:r>
              <a:rPr lang="en-US" altLang="en-US" b="1" dirty="0" smtClean="0">
                <a:solidFill>
                  <a:schemeClr val="accent1">
                    <a:lumMod val="90000"/>
                  </a:schemeClr>
                </a:solidFill>
              </a:rPr>
              <a:t>research</a:t>
            </a:r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?</a:t>
            </a:r>
          </a:p>
        </p:txBody>
      </p:sp>
      <p:sp>
        <p:nvSpPr>
          <p:cNvPr id="27714" name="Text Box 66"/>
          <p:cNvSpPr txBox="1">
            <a:spLocks noChangeArrowheads="1"/>
          </p:cNvSpPr>
          <p:nvPr/>
        </p:nvSpPr>
        <p:spPr bwMode="auto">
          <a:xfrm>
            <a:off x="419100" y="1335534"/>
            <a:ext cx="84582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To answer this question,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we must </a:t>
            </a:r>
            <a:r>
              <a:rPr lang="en-US" altLang="en-US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compare 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the dimensions</a:t>
            </a:r>
            <a:r>
              <a:rPr lang="en-US" altLang="en-US" sz="2800" b="1" dirty="0">
                <a:solidFill>
                  <a:srgbClr val="FFFF99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of a circuit in the original mask, and the dimensions of the final circuit obtained through the photolithography process. </a:t>
            </a:r>
          </a:p>
        </p:txBody>
      </p:sp>
      <p:pic>
        <p:nvPicPr>
          <p:cNvPr id="27716" name="Picture 68" descr="C2p-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88988"/>
            <a:ext cx="3733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17" name="Picture 69" descr="C2m-12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88988"/>
            <a:ext cx="3733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981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7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981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7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MG_143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24582" name="Rectangle 6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6400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What is the </a:t>
            </a:r>
            <a:r>
              <a:rPr lang="en-US" altLang="en-US" b="1" dirty="0" smtClean="0">
                <a:solidFill>
                  <a:schemeClr val="accent1">
                    <a:lumMod val="90000"/>
                  </a:schemeClr>
                </a:solidFill>
              </a:rPr>
              <a:t>research</a:t>
            </a:r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?</a:t>
            </a:r>
          </a:p>
        </p:txBody>
      </p:sp>
      <p:sp>
        <p:nvSpPr>
          <p:cNvPr id="73793" name="Text Box 65"/>
          <p:cNvSpPr txBox="1">
            <a:spLocks noChangeArrowheads="1"/>
          </p:cNvSpPr>
          <p:nvPr/>
        </p:nvSpPr>
        <p:spPr bwMode="auto">
          <a:xfrm>
            <a:off x="533400" y="1173163"/>
            <a:ext cx="8229600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We will take </a:t>
            </a:r>
            <a:r>
              <a:rPr lang="en-US" alt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samples </a:t>
            </a: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of measurements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from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two sets of pictures: original circuits on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masks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and their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corresponding printed circuits.</a:t>
            </a:r>
            <a:endParaRPr lang="en-US" alt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3799" name="Picture 71" descr="GeoGebra-Measuring-Interf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46388"/>
            <a:ext cx="5937250" cy="37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800" name="Text Box 72"/>
          <p:cNvSpPr txBox="1">
            <a:spLocks noChangeArrowheads="1"/>
          </p:cNvSpPr>
          <p:nvPr/>
        </p:nvSpPr>
        <p:spPr bwMode="auto">
          <a:xfrm>
            <a:off x="304800" y="3505199"/>
            <a:ext cx="2514600" cy="289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We will use a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special graph interface created in </a:t>
            </a:r>
            <a:r>
              <a:rPr lang="en-US" altLang="en-US" sz="24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GeoGebra</a:t>
            </a:r>
            <a:r>
              <a:rPr lang="en-US" altLang="en-US" sz="2400" b="1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perform these measurements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24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37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93" grpId="0"/>
      <p:bldP spid="738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G_143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25606" name="Rectangle 6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6400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What is the </a:t>
            </a:r>
            <a:r>
              <a:rPr lang="en-US" altLang="en-US" b="1" dirty="0" smtClean="0">
                <a:solidFill>
                  <a:schemeClr val="accent1">
                    <a:lumMod val="90000"/>
                  </a:schemeClr>
                </a:solidFill>
              </a:rPr>
              <a:t>research</a:t>
            </a:r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?</a:t>
            </a:r>
          </a:p>
        </p:txBody>
      </p:sp>
      <p:sp>
        <p:nvSpPr>
          <p:cNvPr id="74817" name="Text Box 65"/>
          <p:cNvSpPr txBox="1">
            <a:spLocks noChangeArrowheads="1"/>
          </p:cNvSpPr>
          <p:nvPr/>
        </p:nvSpPr>
        <p:spPr bwMode="auto">
          <a:xfrm>
            <a:off x="457200" y="1219200"/>
            <a:ext cx="8686800" cy="149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We will use </a:t>
            </a:r>
            <a:r>
              <a:rPr lang="en-US" altLang="en-US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statistical 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analysis, hypothesis testing for differences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conclude if the differences in dimensions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mask-printed circuits are statistically significant or not.</a:t>
            </a:r>
            <a:endParaRPr lang="en-US" alt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4821" name="Picture 69" descr="Dependent-Samples-Comparis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628900"/>
            <a:ext cx="64008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822" name="Text Box 70"/>
          <p:cNvSpPr txBox="1">
            <a:spLocks noChangeArrowheads="1"/>
          </p:cNvSpPr>
          <p:nvPr/>
        </p:nvSpPr>
        <p:spPr bwMode="auto">
          <a:xfrm>
            <a:off x="304800" y="3532366"/>
            <a:ext cx="2195513" cy="279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T-test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is the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correct approach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for dependent or independent samples</a:t>
            </a:r>
          </a:p>
        </p:txBody>
      </p:sp>
      <p:sp>
        <p:nvSpPr>
          <p:cNvPr id="74824" name="Text Box 72"/>
          <p:cNvSpPr txBox="1">
            <a:spLocks noChangeArrowheads="1"/>
          </p:cNvSpPr>
          <p:nvPr/>
        </p:nvSpPr>
        <p:spPr bwMode="auto">
          <a:xfrm>
            <a:off x="4343400" y="4781550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b="1">
                <a:latin typeface="Arial Narrow" pitchFamily="34" charset="0"/>
              </a:rPr>
              <a:t>Dependent or Paired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2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8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182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17" grpId="0"/>
      <p:bldP spid="74822" grpId="0"/>
      <p:bldP spid="748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MG_1435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-4762"/>
            <a:ext cx="9220200" cy="6858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26630" name="Rectangle 6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6400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What is the </a:t>
            </a:r>
            <a:r>
              <a:rPr lang="en-US" altLang="en-US" b="1" dirty="0" smtClean="0">
                <a:solidFill>
                  <a:schemeClr val="accent1">
                    <a:lumMod val="90000"/>
                  </a:schemeClr>
                </a:solidFill>
              </a:rPr>
              <a:t>research</a:t>
            </a:r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?</a:t>
            </a:r>
          </a:p>
        </p:txBody>
      </p:sp>
      <p:sp>
        <p:nvSpPr>
          <p:cNvPr id="76865" name="Text Box 65"/>
          <p:cNvSpPr txBox="1">
            <a:spLocks noChangeArrowheads="1"/>
          </p:cNvSpPr>
          <p:nvPr/>
        </p:nvSpPr>
        <p:spPr bwMode="auto">
          <a:xfrm>
            <a:off x="457200" y="1143000"/>
            <a:ext cx="8686800" cy="210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We’ll put the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measurements from the different circuits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together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in a </a:t>
            </a:r>
            <a:r>
              <a:rPr lang="en-US" altLang="en-US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relative size change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graph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We’ll use </a:t>
            </a:r>
            <a:b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equation:</a:t>
            </a:r>
            <a:endParaRPr lang="en-US" alt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6869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553693"/>
              </p:ext>
            </p:extLst>
          </p:nvPr>
        </p:nvGraphicFramePr>
        <p:xfrm>
          <a:off x="609600" y="3352800"/>
          <a:ext cx="2133600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0" name="Equation" r:id="rId5" imgW="800134" imgH="409590" progId="Equation.3">
                  <p:embed/>
                </p:oleObj>
              </mc:Choice>
              <mc:Fallback>
                <p:oleObj name="Equation" r:id="rId5" imgW="800134" imgH="40959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352800"/>
                        <a:ext cx="2133600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6870" name="Picture 70" descr="Exponential-Correla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617787"/>
            <a:ext cx="6172200" cy="378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71" name="Text Box 71"/>
          <p:cNvSpPr txBox="1">
            <a:spLocks noChangeArrowheads="1"/>
          </p:cNvSpPr>
          <p:nvPr/>
        </p:nvSpPr>
        <p:spPr bwMode="auto">
          <a:xfrm>
            <a:off x="457200" y="4693583"/>
            <a:ext cx="2362200" cy="171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compute the dependent variable </a:t>
            </a:r>
            <a:r>
              <a:rPr lang="en-US" altLang="en-US" sz="2400" b="1" i="1" dirty="0">
                <a:solidFill>
                  <a:schemeClr val="bg1"/>
                </a:solidFill>
                <a:latin typeface="Calibri" panose="020F0502020204030204" pitchFamily="34" charset="0"/>
              </a:rPr>
              <a:t>y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of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the 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1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1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65" grpId="0"/>
      <p:bldP spid="768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G_143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27654" name="Rectangle 6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6400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What is the </a:t>
            </a:r>
            <a:r>
              <a:rPr lang="en-US" altLang="en-US" b="1" dirty="0" smtClean="0">
                <a:solidFill>
                  <a:schemeClr val="accent1">
                    <a:lumMod val="90000"/>
                  </a:schemeClr>
                </a:solidFill>
              </a:rPr>
              <a:t>research</a:t>
            </a:r>
            <a:r>
              <a:rPr lang="en-US" altLang="en-US" b="1" dirty="0">
                <a:solidFill>
                  <a:schemeClr val="accent1">
                    <a:lumMod val="90000"/>
                  </a:schemeClr>
                </a:solidFill>
              </a:rPr>
              <a:t>?</a:t>
            </a:r>
          </a:p>
        </p:txBody>
      </p:sp>
      <p:sp>
        <p:nvSpPr>
          <p:cNvPr id="77889" name="Text Box 65"/>
          <p:cNvSpPr txBox="1">
            <a:spLocks noChangeArrowheads="1"/>
          </p:cNvSpPr>
          <p:nvPr/>
        </p:nvSpPr>
        <p:spPr bwMode="auto">
          <a:xfrm>
            <a:off x="457200" y="1219200"/>
            <a:ext cx="8458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Taking logarithm of the </a:t>
            </a:r>
            <a:r>
              <a:rPr lang="en-US" altLang="en-US" sz="2800" b="1" i="1" dirty="0">
                <a:solidFill>
                  <a:schemeClr val="bg1"/>
                </a:solidFill>
                <a:latin typeface="Calibri" panose="020F0502020204030204" pitchFamily="34" charset="0"/>
              </a:rPr>
              <a:t>y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variable, 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a linear relationship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can be found. Solving for </a:t>
            </a:r>
            <a:r>
              <a:rPr lang="en-US" altLang="en-US" sz="2800" b="1" i="1" dirty="0">
                <a:solidFill>
                  <a:schemeClr val="bg1"/>
                </a:solidFill>
                <a:latin typeface="Calibri" panose="020F0502020204030204" pitchFamily="34" charset="0"/>
              </a:rPr>
              <a:t>y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, an empirical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relationship for the relative change can be obtained.</a:t>
            </a:r>
            <a:endParaRPr lang="en-US" alt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7892" name="Text Box 68"/>
          <p:cNvSpPr txBox="1">
            <a:spLocks noChangeArrowheads="1"/>
          </p:cNvSpPr>
          <p:nvPr/>
        </p:nvSpPr>
        <p:spPr bwMode="auto">
          <a:xfrm>
            <a:off x="304800" y="2632075"/>
            <a:ext cx="243840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With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this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equation,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it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is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possible to 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predict the change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in the printed circuit as a function of the original dimensions</a:t>
            </a:r>
          </a:p>
        </p:txBody>
      </p:sp>
      <p:pic>
        <p:nvPicPr>
          <p:cNvPr id="77893" name="Picture 69" descr="Log-Log-Linear-Correl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740025"/>
            <a:ext cx="6096000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6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7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89" grpId="0"/>
      <p:bldP spid="7789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61722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eaLnBrk="1" hangingPunct="1">
              <a:defRPr/>
            </a:pPr>
            <a:r>
              <a:rPr lang="en-US" sz="4400" b="1" dirty="0">
                <a:solidFill>
                  <a:schemeClr val="accent1">
                    <a:lumMod val="9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Suggested </a:t>
            </a:r>
            <a:r>
              <a:rPr lang="en-US" sz="4400" b="1" dirty="0" smtClean="0">
                <a:solidFill>
                  <a:schemeClr val="accent1">
                    <a:lumMod val="9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reading</a:t>
            </a:r>
            <a:r>
              <a:rPr lang="en-US" sz="4400" b="1" dirty="0">
                <a:solidFill>
                  <a:schemeClr val="accent1">
                    <a:lumMod val="9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:</a:t>
            </a:r>
          </a:p>
          <a:p>
            <a:pPr marL="342900" indent="-342900" eaLnBrk="1" hangingPunct="1">
              <a:spcAft>
                <a:spcPts val="600"/>
              </a:spcAft>
              <a:buFontTx/>
              <a:buChar char="-"/>
              <a:defRPr/>
            </a:pPr>
            <a:r>
              <a:rPr lang="en-US" dirty="0" smtClean="0">
                <a:solidFill>
                  <a:srgbClr val="FFFF99"/>
                </a:solidFill>
                <a:latin typeface="Calibri" panose="020F0502020204030204" pitchFamily="34" charset="0"/>
              </a:rPr>
              <a:t>Photolithography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  <a:r>
              <a:rPr lang="en-US" u="sng" dirty="0" smtClean="0">
                <a:solidFill>
                  <a:schemeClr val="bg1"/>
                </a:solidFill>
                <a:latin typeface="Calibri" panose="020F0502020204030204" pitchFamily="34" charset="0"/>
              </a:rPr>
              <a:t>http</a:t>
            </a: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</a:rPr>
              <a:t>://en.wikipedia.org/wiki/Photolithography</a:t>
            </a:r>
          </a:p>
          <a:p>
            <a:pPr marL="342900" indent="-342900" eaLnBrk="1" hangingPunct="1">
              <a:spcAft>
                <a:spcPts val="600"/>
              </a:spcAft>
              <a:buFontTx/>
              <a:buChar char="-"/>
              <a:defRPr/>
            </a:pPr>
            <a:r>
              <a:rPr lang="en-US" dirty="0">
                <a:solidFill>
                  <a:srgbClr val="FFFF99"/>
                </a:solidFill>
                <a:latin typeface="Calibri" panose="020F0502020204030204" pitchFamily="34" charset="0"/>
              </a:rPr>
              <a:t>What is </a:t>
            </a:r>
            <a:r>
              <a:rPr lang="en-US" dirty="0" smtClean="0">
                <a:solidFill>
                  <a:srgbClr val="FFFF99"/>
                </a:solidFill>
                <a:latin typeface="Calibri" panose="020F0502020204030204" pitchFamily="34" charset="0"/>
              </a:rPr>
              <a:t>photolithography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</a:rPr>
              <a:t>http://whatis.techtarget.com/definition/photolithography</a:t>
            </a:r>
          </a:p>
          <a:p>
            <a:pPr marL="342900" indent="-342900" eaLnBrk="1" hangingPunct="1">
              <a:spcAft>
                <a:spcPts val="600"/>
              </a:spcAft>
              <a:buFontTx/>
              <a:buChar char="-"/>
              <a:defRPr/>
            </a:pPr>
            <a:r>
              <a:rPr lang="en-US" dirty="0">
                <a:solidFill>
                  <a:srgbClr val="FFFF99"/>
                </a:solidFill>
                <a:latin typeface="Calibri" panose="020F0502020204030204" pitchFamily="34" charset="0"/>
              </a:rPr>
              <a:t>Carl </a:t>
            </a:r>
            <a:r>
              <a:rPr lang="en-US" dirty="0" err="1">
                <a:solidFill>
                  <a:srgbClr val="FFFF99"/>
                </a:solidFill>
                <a:latin typeface="Calibri" panose="020F0502020204030204" pitchFamily="34" charset="0"/>
              </a:rPr>
              <a:t>Batt</a:t>
            </a:r>
            <a:r>
              <a:rPr lang="en-US" dirty="0">
                <a:solidFill>
                  <a:srgbClr val="FFFF99"/>
                </a:solidFill>
                <a:latin typeface="Calibri" panose="020F0502020204030204" pitchFamily="34" charset="0"/>
              </a:rPr>
              <a:t>: Photolithography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</a:rPr>
              <a:t>http://www.youtube.com/watch?v=9x3Lh1ZfggM</a:t>
            </a:r>
          </a:p>
          <a:p>
            <a:pPr marL="342900" indent="-342900" eaLnBrk="1" hangingPunct="1">
              <a:spcAft>
                <a:spcPts val="600"/>
              </a:spcAft>
              <a:buFontTx/>
              <a:buChar char="-"/>
              <a:defRPr/>
            </a:pPr>
            <a:r>
              <a:rPr lang="en-US" dirty="0">
                <a:solidFill>
                  <a:srgbClr val="FFFF99"/>
                </a:solidFill>
                <a:latin typeface="Calibri" panose="020F0502020204030204" pitchFamily="34" charset="0"/>
              </a:rPr>
              <a:t>Semiconductor Lithography. The Basic Process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</a:rPr>
              <a:t>http://www.lithoguru.com/scientist/lithobasics.html</a:t>
            </a:r>
          </a:p>
          <a:p>
            <a:pPr marL="342900" indent="-342900" eaLnBrk="1" hangingPunct="1">
              <a:spcAft>
                <a:spcPts val="600"/>
              </a:spcAft>
              <a:buFontTx/>
              <a:buChar char="-"/>
              <a:defRPr/>
            </a:pPr>
            <a:r>
              <a:rPr lang="en-US" dirty="0">
                <a:solidFill>
                  <a:srgbClr val="FFFF99"/>
                </a:solidFill>
                <a:latin typeface="Calibri" panose="020F0502020204030204" pitchFamily="34" charset="0"/>
              </a:rPr>
              <a:t>What Else Could Smart Contact Lenses Do?: </a:t>
            </a: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</a:rPr>
              <a:t>http://www.technologyreview.com/news/529196/what-else-could-smart-contact-lenses-do/</a:t>
            </a:r>
          </a:p>
          <a:p>
            <a:pPr marL="342900" indent="-342900" eaLnBrk="1" hangingPunct="1">
              <a:spcAft>
                <a:spcPts val="600"/>
              </a:spcAft>
              <a:buFontTx/>
              <a:buChar char="-"/>
              <a:defRPr/>
            </a:pPr>
            <a:r>
              <a:rPr lang="en-US" dirty="0">
                <a:solidFill>
                  <a:srgbClr val="FFFF99"/>
                </a:solidFill>
                <a:latin typeface="Calibri" panose="020F0502020204030204" pitchFamily="34" charset="0"/>
              </a:rPr>
              <a:t>Google's Prototype "Smart Contact Lens": Measuring Blood Glucose Levels for People with Diabetes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</a:rPr>
              <a:t>http://www.visionaware.org/blog/visionaware-blog/googles-prototype-smart-contact-lens-measuring-blood-glucose-levels-for-people-with-diabetes-1418/12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50000"/>
              <a:alpha val="31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2209800"/>
            <a:ext cx="8229600" cy="2895600"/>
          </a:xfrm>
        </p:spPr>
        <p:txBody>
          <a:bodyPr/>
          <a:lstStyle/>
          <a:p>
            <a:pPr eaLnBrk="1" hangingPunct="1"/>
            <a:r>
              <a:rPr lang="en-US" altLang="en-US" sz="9600" b="1" smtClean="0">
                <a:solidFill>
                  <a:schemeClr val="bg1"/>
                </a:solidFill>
              </a:rPr>
              <a:t>Custom Shows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327025" y="2122488"/>
            <a:ext cx="8229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9600" b="1" kern="0" dirty="0">
                <a:latin typeface="+mj-lt"/>
                <a:ea typeface="+mj-ea"/>
                <a:cs typeface="+mj-cs"/>
              </a:rPr>
              <a:t>Custom Shows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84" name="Rectangle 64"/>
          <p:cNvSpPr>
            <a:spLocks noChangeArrowheads="1"/>
          </p:cNvSpPr>
          <p:nvPr/>
        </p:nvSpPr>
        <p:spPr bwMode="auto">
          <a:xfrm>
            <a:off x="-152400" y="-33338"/>
            <a:ext cx="9372600" cy="6886576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0787" name="Rectangle 67"/>
          <p:cNvSpPr>
            <a:spLocks noChangeArrowheads="1"/>
          </p:cNvSpPr>
          <p:nvPr/>
        </p:nvSpPr>
        <p:spPr bwMode="auto">
          <a:xfrm>
            <a:off x="666750" y="533400"/>
            <a:ext cx="8096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What is </a:t>
            </a:r>
            <a:r>
              <a:rPr lang="en-US" altLang="en-US" sz="44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diabetes</a:t>
            </a:r>
            <a:r>
              <a:rPr lang="en-US" altLang="en-US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en-US" altLang="en-US" sz="4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88" name="Rectangle 68"/>
          <p:cNvSpPr>
            <a:spLocks noChangeArrowheads="1"/>
          </p:cNvSpPr>
          <p:nvPr/>
        </p:nvSpPr>
        <p:spPr bwMode="auto">
          <a:xfrm>
            <a:off x="609600" y="1467644"/>
            <a:ext cx="8239125" cy="1355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A metabolic disease in which the body’s inability to produce any or enough insulin causes elevated levels of glucose in the blood.</a:t>
            </a:r>
          </a:p>
        </p:txBody>
      </p:sp>
      <p:sp>
        <p:nvSpPr>
          <p:cNvPr id="30789" name="Rectangle 69"/>
          <p:cNvSpPr>
            <a:spLocks noChangeArrowheads="1"/>
          </p:cNvSpPr>
          <p:nvPr/>
        </p:nvSpPr>
        <p:spPr bwMode="auto">
          <a:xfrm>
            <a:off x="609600" y="2959559"/>
            <a:ext cx="8077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If not controlled, diabetes can produce complications that can affect nearly every organ in the body:</a:t>
            </a:r>
          </a:p>
        </p:txBody>
      </p:sp>
      <p:sp>
        <p:nvSpPr>
          <p:cNvPr id="30790" name="Rectangle 70"/>
          <p:cNvSpPr>
            <a:spLocks noChangeArrowheads="1"/>
          </p:cNvSpPr>
          <p:nvPr/>
        </p:nvSpPr>
        <p:spPr bwMode="auto">
          <a:xfrm>
            <a:off x="609600" y="3962400"/>
            <a:ext cx="3657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231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heart attack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stroke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atherosclerosis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high blood pressure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neuropathy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nephropathy</a:t>
            </a: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91" name="Rectangle 71"/>
          <p:cNvSpPr>
            <a:spLocks noChangeArrowheads="1"/>
          </p:cNvSpPr>
          <p:nvPr/>
        </p:nvSpPr>
        <p:spPr bwMode="auto">
          <a:xfrm>
            <a:off x="4419600" y="3962400"/>
            <a:ext cx="4343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231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cataracts and glaucoma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foot damage and possible limb amputation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hearing impairment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skin conditions</a:t>
            </a:r>
          </a:p>
          <a:p>
            <a:pPr eaLnBrk="1" hangingPunct="1">
              <a:lnSpc>
                <a:spcPct val="85000"/>
              </a:lnSpc>
              <a:spcBef>
                <a:spcPct val="10000"/>
              </a:spcBef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Alzheimer's disease</a:t>
            </a: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24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79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863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4" grpId="0" animBg="1"/>
      <p:bldP spid="30787" grpId="0"/>
      <p:bldP spid="30788" grpId="0"/>
      <p:bldP spid="30789" grpId="0"/>
      <p:bldP spid="30790" grpId="0"/>
      <p:bldP spid="3079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0729" name="Rectangle 6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0010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FF99"/>
                </a:solidFill>
              </a:rPr>
              <a:t>Flexible Circuit Fabrication</a:t>
            </a:r>
          </a:p>
        </p:txBody>
      </p:sp>
      <p:sp>
        <p:nvSpPr>
          <p:cNvPr id="30730" name="Freeform 66"/>
          <p:cNvSpPr>
            <a:spLocks noChangeAspect="1"/>
          </p:cNvSpPr>
          <p:nvPr/>
        </p:nvSpPr>
        <p:spPr bwMode="auto">
          <a:xfrm>
            <a:off x="3387725" y="49276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1" name="Freeform 67"/>
          <p:cNvSpPr>
            <a:spLocks noChangeAspect="1"/>
          </p:cNvSpPr>
          <p:nvPr/>
        </p:nvSpPr>
        <p:spPr bwMode="auto">
          <a:xfrm rot="2940000">
            <a:off x="2206625" y="4213226"/>
            <a:ext cx="2058987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2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33CCCC"/>
          </a:solidFill>
          <a:ln w="9525">
            <a:solidFill>
              <a:srgbClr val="33CC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4" name="Freeform 75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Freeform 76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6" name="Freeform 77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7" name="Text Box 83"/>
          <p:cNvSpPr txBox="1">
            <a:spLocks noChangeArrowheads="1"/>
          </p:cNvSpPr>
          <p:nvPr/>
        </p:nvSpPr>
        <p:spPr bwMode="auto">
          <a:xfrm rot="-4201860">
            <a:off x="2308225" y="2847975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Sputter Deposition</a:t>
            </a:r>
          </a:p>
        </p:txBody>
      </p:sp>
      <p:sp>
        <p:nvSpPr>
          <p:cNvPr id="30738" name="Text Box 90"/>
          <p:cNvSpPr txBox="1">
            <a:spLocks noChangeArrowheads="1"/>
          </p:cNvSpPr>
          <p:nvPr/>
        </p:nvSpPr>
        <p:spPr bwMode="auto">
          <a:xfrm>
            <a:off x="3443288" y="3657600"/>
            <a:ext cx="23622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3553" name="Rectangle 65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61722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99FF66"/>
                </a:solidFill>
              </a:rPr>
              <a:t>Sputter Deposition</a:t>
            </a:r>
          </a:p>
        </p:txBody>
      </p:sp>
      <p:sp>
        <p:nvSpPr>
          <p:cNvPr id="63563" name="Text Box 75"/>
          <p:cNvSpPr txBox="1">
            <a:spLocks noChangeArrowheads="1"/>
          </p:cNvSpPr>
          <p:nvPr/>
        </p:nvSpPr>
        <p:spPr bwMode="auto">
          <a:xfrm>
            <a:off x="150447" y="4648200"/>
            <a:ext cx="4497754" cy="199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The momentum of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bombarding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atoms transfers to target atoms enabling them to separate from the target flying towards the deposition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surface.</a:t>
            </a:r>
            <a:endParaRPr lang="en-US" alt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3566" name="Text Box 78"/>
          <p:cNvSpPr txBox="1">
            <a:spLocks noChangeArrowheads="1"/>
          </p:cNvSpPr>
          <p:nvPr/>
        </p:nvSpPr>
        <p:spPr bwMode="auto">
          <a:xfrm>
            <a:off x="381000" y="1066800"/>
            <a:ext cx="3886200" cy="347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 method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of depositing thin films by way of eroding material from a “target” source onto a “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substrate.”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Typically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accomplished by bombarding the “target”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(that is, the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source of deposition material) with atoms of inert gas.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00524"/>
            <a:ext cx="3431198" cy="20002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169" y="3334123"/>
            <a:ext cx="3176059" cy="31428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b="-416"/>
          <a:stretch/>
        </p:blipFill>
        <p:spPr>
          <a:xfrm>
            <a:off x="4404360" y="1587500"/>
            <a:ext cx="4602480" cy="415766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82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56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53" grpId="0"/>
      <p:bldP spid="63563" grpId="0"/>
      <p:bldP spid="635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2777" name="Rectangle 65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67056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FFFF99"/>
                </a:solidFill>
              </a:rPr>
              <a:t>Flexible </a:t>
            </a:r>
            <a:r>
              <a:rPr lang="en-US" altLang="en-US" b="1" dirty="0" smtClean="0">
                <a:solidFill>
                  <a:srgbClr val="FFFF99"/>
                </a:solidFill>
              </a:rPr>
              <a:t>Circuit </a:t>
            </a:r>
            <a:r>
              <a:rPr lang="en-US" altLang="en-US" b="1" dirty="0">
                <a:solidFill>
                  <a:srgbClr val="FFFF99"/>
                </a:solidFill>
              </a:rPr>
              <a:t>Fabrication</a:t>
            </a:r>
          </a:p>
        </p:txBody>
      </p:sp>
      <p:sp>
        <p:nvSpPr>
          <p:cNvPr id="32778" name="Freeform 66"/>
          <p:cNvSpPr>
            <a:spLocks noChangeAspect="1"/>
          </p:cNvSpPr>
          <p:nvPr/>
        </p:nvSpPr>
        <p:spPr bwMode="auto">
          <a:xfrm>
            <a:off x="3352800" y="49530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9" name="Freeform 67"/>
          <p:cNvSpPr>
            <a:spLocks noChangeAspect="1"/>
          </p:cNvSpPr>
          <p:nvPr/>
        </p:nvSpPr>
        <p:spPr bwMode="auto">
          <a:xfrm rot="2940000">
            <a:off x="2206625" y="4213226"/>
            <a:ext cx="2058987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1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2" name="Freeform 70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3" name="Freeform 71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4" name="Freeform 72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5" name="Text Box 74"/>
          <p:cNvSpPr txBox="1">
            <a:spLocks noChangeArrowheads="1"/>
          </p:cNvSpPr>
          <p:nvPr/>
        </p:nvSpPr>
        <p:spPr bwMode="auto">
          <a:xfrm rot="-1175361">
            <a:off x="3433763" y="19050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Cleaning Impurities</a:t>
            </a:r>
          </a:p>
        </p:txBody>
      </p:sp>
      <p:sp>
        <p:nvSpPr>
          <p:cNvPr id="32786" name="Text Box 80"/>
          <p:cNvSpPr txBox="1">
            <a:spLocks noChangeArrowheads="1"/>
          </p:cNvSpPr>
          <p:nvPr/>
        </p:nvSpPr>
        <p:spPr bwMode="auto">
          <a:xfrm>
            <a:off x="3443288" y="3657600"/>
            <a:ext cx="23622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64577" name="Rectangle 65"/>
          <p:cNvSpPr>
            <a:spLocks noGrp="1" noChangeArrowheads="1"/>
          </p:cNvSpPr>
          <p:nvPr>
            <p:ph type="title"/>
          </p:nvPr>
        </p:nvSpPr>
        <p:spPr>
          <a:xfrm>
            <a:off x="342900" y="228600"/>
            <a:ext cx="6400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99FF66"/>
                </a:solidFill>
              </a:rPr>
              <a:t>Cleaning Impurities</a:t>
            </a:r>
          </a:p>
        </p:txBody>
      </p:sp>
      <p:sp>
        <p:nvSpPr>
          <p:cNvPr id="64587" name="Text Box 75"/>
          <p:cNvSpPr txBox="1">
            <a:spLocks noChangeArrowheads="1"/>
          </p:cNvSpPr>
          <p:nvPr/>
        </p:nvSpPr>
        <p:spPr bwMode="auto">
          <a:xfrm>
            <a:off x="342900" y="1066800"/>
            <a:ext cx="837198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Organic / inorganic contaminations are usually removed by wet chemical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treatment using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solutions containing hydrogen peroxide. </a:t>
            </a:r>
            <a:endParaRPr lang="en-US" altLang="en-US" sz="28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Other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solutions made with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trichloro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-ethylene, acetone or methanol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may also be used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to clean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49" y="3549650"/>
            <a:ext cx="4752489" cy="31559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84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77" grpId="0"/>
      <p:bldP spid="6458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4825" name="Rectangle 65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70866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FFFF99"/>
                </a:solidFill>
              </a:rPr>
              <a:t>Flexible </a:t>
            </a:r>
            <a:r>
              <a:rPr lang="en-US" altLang="en-US" b="1" dirty="0" smtClean="0">
                <a:solidFill>
                  <a:srgbClr val="FFFF99"/>
                </a:solidFill>
              </a:rPr>
              <a:t>Circuit </a:t>
            </a:r>
            <a:r>
              <a:rPr lang="en-US" altLang="en-US" b="1" dirty="0">
                <a:solidFill>
                  <a:srgbClr val="FFFF99"/>
                </a:solidFill>
              </a:rPr>
              <a:t>Fabrication</a:t>
            </a:r>
          </a:p>
        </p:txBody>
      </p:sp>
      <p:sp>
        <p:nvSpPr>
          <p:cNvPr id="34826" name="Freeform 66"/>
          <p:cNvSpPr>
            <a:spLocks noChangeAspect="1"/>
          </p:cNvSpPr>
          <p:nvPr/>
        </p:nvSpPr>
        <p:spPr bwMode="auto">
          <a:xfrm>
            <a:off x="3387725" y="49276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7" name="Freeform 67"/>
          <p:cNvSpPr>
            <a:spLocks noChangeAspect="1"/>
          </p:cNvSpPr>
          <p:nvPr/>
        </p:nvSpPr>
        <p:spPr bwMode="auto">
          <a:xfrm rot="2940000">
            <a:off x="2206625" y="4213226"/>
            <a:ext cx="2058987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8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9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0" name="Freeform 70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1" name="Freeform 71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2" name="Freeform 72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3" name="Text Box 75"/>
          <p:cNvSpPr txBox="1">
            <a:spLocks noChangeArrowheads="1"/>
          </p:cNvSpPr>
          <p:nvPr/>
        </p:nvSpPr>
        <p:spPr bwMode="auto">
          <a:xfrm rot="2079965">
            <a:off x="4957763" y="219075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Photoresist Coating</a:t>
            </a:r>
          </a:p>
        </p:txBody>
      </p:sp>
      <p:sp>
        <p:nvSpPr>
          <p:cNvPr id="34834" name="Text Box 80"/>
          <p:cNvSpPr txBox="1">
            <a:spLocks noChangeArrowheads="1"/>
          </p:cNvSpPr>
          <p:nvPr/>
        </p:nvSpPr>
        <p:spPr bwMode="auto">
          <a:xfrm>
            <a:off x="3443288" y="3657600"/>
            <a:ext cx="23622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65601" name="Rectangle 65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61722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99FF66"/>
                </a:solidFill>
              </a:rPr>
              <a:t>Photoresist Coating</a:t>
            </a:r>
          </a:p>
        </p:txBody>
      </p:sp>
      <p:sp>
        <p:nvSpPr>
          <p:cNvPr id="65613" name="Text Box 77"/>
          <p:cNvSpPr txBox="1">
            <a:spLocks noChangeArrowheads="1"/>
          </p:cNvSpPr>
          <p:nvPr/>
        </p:nvSpPr>
        <p:spPr bwMode="auto">
          <a:xfrm>
            <a:off x="304800" y="1143000"/>
            <a:ext cx="8686800" cy="22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 UV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light-sensitive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liquid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that loses its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resistance (its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susceptibility to attack by an etchant or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solvent)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when exposed to UV light. </a:t>
            </a:r>
            <a:endParaRPr lang="en-US" altLang="en-US" sz="24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wafer coated with a thin conductor, is covered with photoresist by spin coating; this viscous liquid solution is dispensed onto a rapidly spun wafer, to produce a uniformly thick layer.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8" y="3793886"/>
            <a:ext cx="2031568" cy="26069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419" y="3793886"/>
            <a:ext cx="5643721" cy="260691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84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01" grpId="0"/>
      <p:bldP spid="656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6873" name="Rectangle 65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72390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FFFF99"/>
                </a:solidFill>
              </a:rPr>
              <a:t>Flexible </a:t>
            </a:r>
            <a:r>
              <a:rPr lang="en-US" altLang="en-US" b="1" dirty="0" smtClean="0">
                <a:solidFill>
                  <a:srgbClr val="FFFF99"/>
                </a:solidFill>
              </a:rPr>
              <a:t>Circuit </a:t>
            </a:r>
            <a:r>
              <a:rPr lang="en-US" altLang="en-US" b="1" dirty="0">
                <a:solidFill>
                  <a:srgbClr val="FFFF99"/>
                </a:solidFill>
              </a:rPr>
              <a:t>Fabrication</a:t>
            </a:r>
          </a:p>
        </p:txBody>
      </p:sp>
      <p:sp>
        <p:nvSpPr>
          <p:cNvPr id="36874" name="Freeform 66"/>
          <p:cNvSpPr>
            <a:spLocks noChangeAspect="1"/>
          </p:cNvSpPr>
          <p:nvPr/>
        </p:nvSpPr>
        <p:spPr bwMode="auto">
          <a:xfrm>
            <a:off x="3387725" y="49276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5" name="Freeform 67"/>
          <p:cNvSpPr>
            <a:spLocks noChangeAspect="1"/>
          </p:cNvSpPr>
          <p:nvPr/>
        </p:nvSpPr>
        <p:spPr bwMode="auto">
          <a:xfrm rot="2940000">
            <a:off x="2211388" y="4189412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6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7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8" name="Freeform 70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9" name="Freeform 71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80" name="Freeform 72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81" name="Text Box 76"/>
          <p:cNvSpPr txBox="1">
            <a:spLocks noChangeArrowheads="1"/>
          </p:cNvSpPr>
          <p:nvPr/>
        </p:nvSpPr>
        <p:spPr bwMode="auto">
          <a:xfrm rot="4902523">
            <a:off x="5616575" y="3465513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UV Ligth Exposure</a:t>
            </a:r>
          </a:p>
        </p:txBody>
      </p:sp>
      <p:sp>
        <p:nvSpPr>
          <p:cNvPr id="36882" name="Text Box 80"/>
          <p:cNvSpPr txBox="1">
            <a:spLocks noChangeArrowheads="1"/>
          </p:cNvSpPr>
          <p:nvPr/>
        </p:nvSpPr>
        <p:spPr bwMode="auto">
          <a:xfrm>
            <a:off x="3443288" y="3657600"/>
            <a:ext cx="23622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66625" name="Rectangle 65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61722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99FF66"/>
                </a:solidFill>
              </a:rPr>
              <a:t>UV Light Exposure</a:t>
            </a:r>
          </a:p>
        </p:txBody>
      </p:sp>
      <p:sp>
        <p:nvSpPr>
          <p:cNvPr id="66635" name="Text Box 75"/>
          <p:cNvSpPr txBox="1">
            <a:spLocks noChangeArrowheads="1"/>
          </p:cNvSpPr>
          <p:nvPr/>
        </p:nvSpPr>
        <p:spPr bwMode="auto">
          <a:xfrm>
            <a:off x="381000" y="1249363"/>
            <a:ext cx="8686800" cy="27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UV light passes through a </a:t>
            </a:r>
            <a:r>
              <a:rPr lang="en-US" altLang="en-US" sz="2800" b="1" dirty="0">
                <a:solidFill>
                  <a:srgbClr val="FFFF99"/>
                </a:solidFill>
                <a:latin typeface="Calibri" panose="020F0502020204030204" pitchFamily="34" charset="0"/>
              </a:rPr>
              <a:t>mask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(a print of the circuit to be transferred to the wafer) placed on the conductor coated wafer.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Light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causes a chemical change on the photoresist.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Positive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photoresist becomes soluble in the developer when exposed; with negative photoresist, unexposed regions are soluble in the developer. </a:t>
            </a:r>
          </a:p>
        </p:txBody>
      </p:sp>
      <p:pic>
        <p:nvPicPr>
          <p:cNvPr id="66636" name="Picture 76" descr="CircuitFabricationProcess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303713"/>
            <a:ext cx="3352800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637" name="Picture 77" descr="circuit-printing-process-dia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4241800"/>
            <a:ext cx="33274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8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142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142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25" grpId="0"/>
      <p:bldP spid="6663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8921" name="Rectangle 6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6962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FFFF99"/>
                </a:solidFill>
              </a:rPr>
              <a:t>Flexible </a:t>
            </a:r>
            <a:r>
              <a:rPr lang="en-US" altLang="en-US" b="1" dirty="0" smtClean="0">
                <a:solidFill>
                  <a:srgbClr val="FFFF99"/>
                </a:solidFill>
              </a:rPr>
              <a:t>Circuit </a:t>
            </a:r>
            <a:r>
              <a:rPr lang="en-US" altLang="en-US" b="1" dirty="0">
                <a:solidFill>
                  <a:srgbClr val="FFFF99"/>
                </a:solidFill>
              </a:rPr>
              <a:t>Fabrication</a:t>
            </a:r>
          </a:p>
        </p:txBody>
      </p:sp>
      <p:sp>
        <p:nvSpPr>
          <p:cNvPr id="38922" name="Freeform 66"/>
          <p:cNvSpPr>
            <a:spLocks noChangeAspect="1"/>
          </p:cNvSpPr>
          <p:nvPr/>
        </p:nvSpPr>
        <p:spPr bwMode="auto">
          <a:xfrm>
            <a:off x="3387725" y="49276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3" name="Freeform 67"/>
          <p:cNvSpPr>
            <a:spLocks noChangeAspect="1"/>
          </p:cNvSpPr>
          <p:nvPr/>
        </p:nvSpPr>
        <p:spPr bwMode="auto">
          <a:xfrm rot="2940000">
            <a:off x="2206625" y="4213226"/>
            <a:ext cx="2058987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4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5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6" name="Freeform 70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7" name="Freeform 71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8" name="Freeform 72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9" name="Text Box 77"/>
          <p:cNvSpPr txBox="1">
            <a:spLocks noChangeArrowheads="1"/>
          </p:cNvSpPr>
          <p:nvPr/>
        </p:nvSpPr>
        <p:spPr bwMode="auto">
          <a:xfrm rot="-2493669">
            <a:off x="4997450" y="4894263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Photoresist Removal</a:t>
            </a:r>
          </a:p>
        </p:txBody>
      </p:sp>
      <p:sp>
        <p:nvSpPr>
          <p:cNvPr id="38930" name="Text Box 80"/>
          <p:cNvSpPr txBox="1">
            <a:spLocks noChangeArrowheads="1"/>
          </p:cNvSpPr>
          <p:nvPr/>
        </p:nvSpPr>
        <p:spPr bwMode="auto">
          <a:xfrm>
            <a:off x="3443288" y="3657600"/>
            <a:ext cx="23622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-2032" y="635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39945" name="Rectangle 65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61722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99FF66"/>
                </a:solidFill>
              </a:rPr>
              <a:t>Photoresist Removal</a:t>
            </a:r>
          </a:p>
        </p:txBody>
      </p:sp>
      <p:sp>
        <p:nvSpPr>
          <p:cNvPr id="67665" name="Text Box 81"/>
          <p:cNvSpPr txBox="1">
            <a:spLocks noChangeArrowheads="1"/>
          </p:cNvSpPr>
          <p:nvPr/>
        </p:nvSpPr>
        <p:spPr bwMode="auto">
          <a:xfrm>
            <a:off x="381000" y="1524000"/>
            <a:ext cx="35052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After a photoresist is no longer needed, it must be removed from the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substrate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This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usually requires a liquid </a:t>
            </a:r>
            <a:r>
              <a:rPr lang="en-US" altLang="en-US" sz="2800" b="1" i="1" dirty="0">
                <a:solidFill>
                  <a:schemeClr val="bg1"/>
                </a:solidFill>
                <a:latin typeface="Calibri" panose="020F0502020204030204" pitchFamily="34" charset="0"/>
              </a:rPr>
              <a:t>resist stripper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or </a:t>
            </a:r>
            <a:r>
              <a:rPr lang="en-US" altLang="en-US" sz="2800" b="1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developer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that chemically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alters the resist so that it no longer adheres to the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substrate</a:t>
            </a:r>
            <a:endParaRPr lang="en-US" alt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833890"/>
            <a:ext cx="4662728" cy="3119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09421" y="4491335"/>
            <a:ext cx="3020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Photoresist Developer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6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c1.staticflickr.com/5/4047/4270844630_9efb8b56b7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460" y="0"/>
            <a:ext cx="102818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812" name="Rectangle 68"/>
          <p:cNvSpPr>
            <a:spLocks noChangeArrowheads="1"/>
          </p:cNvSpPr>
          <p:nvPr/>
        </p:nvSpPr>
        <p:spPr bwMode="auto">
          <a:xfrm>
            <a:off x="-380999" y="0"/>
            <a:ext cx="10439400" cy="6891338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1813" name="Rectangle 69"/>
          <p:cNvSpPr>
            <a:spLocks noGrp="1" noChangeArrowheads="1"/>
          </p:cNvSpPr>
          <p:nvPr>
            <p:ph type="title"/>
          </p:nvPr>
        </p:nvSpPr>
        <p:spPr>
          <a:xfrm>
            <a:off x="644254" y="550862"/>
            <a:ext cx="75438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bg1"/>
                </a:solidFill>
              </a:rPr>
              <a:t>Diabetes Care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045430" y="4076700"/>
            <a:ext cx="3660449" cy="2447925"/>
            <a:chOff x="1045430" y="4076700"/>
            <a:chExt cx="3660449" cy="244792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5430" y="4076700"/>
              <a:ext cx="3660449" cy="2447925"/>
            </a:xfrm>
            <a:prstGeom prst="rect">
              <a:avLst/>
            </a:prstGeom>
          </p:spPr>
        </p:pic>
        <p:sp>
          <p:nvSpPr>
            <p:cNvPr id="31820" name="Rectangle 76"/>
            <p:cNvSpPr>
              <a:spLocks noChangeArrowheads="1"/>
            </p:cNvSpPr>
            <p:nvPr/>
          </p:nvSpPr>
          <p:spPr bwMode="auto">
            <a:xfrm>
              <a:off x="1215189" y="6080140"/>
              <a:ext cx="2710241" cy="399427"/>
            </a:xfrm>
            <a:prstGeom prst="rect">
              <a:avLst/>
            </a:prstGeom>
            <a:solidFill>
              <a:srgbClr val="FFFFFF">
                <a:alpha val="38039"/>
              </a:srgb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200" b="1" dirty="0">
                  <a:ln>
                    <a:solidFill>
                      <a:schemeClr val="tx1"/>
                    </a:solidFill>
                  </a:ln>
                  <a:latin typeface="Calibri" panose="020F0502020204030204" pitchFamily="34" charset="0"/>
                </a:rPr>
                <a:t>Exercise and Lifestyle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45430" y="1632168"/>
            <a:ext cx="2880000" cy="2168958"/>
            <a:chOff x="1045430" y="1632168"/>
            <a:chExt cx="2880000" cy="216895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5430" y="1641126"/>
              <a:ext cx="2880000" cy="2160000"/>
            </a:xfrm>
            <a:prstGeom prst="rect">
              <a:avLst/>
            </a:prstGeom>
          </p:spPr>
        </p:pic>
        <p:sp>
          <p:nvSpPr>
            <p:cNvPr id="31821" name="Rectangle 77"/>
            <p:cNvSpPr>
              <a:spLocks noChangeArrowheads="1"/>
            </p:cNvSpPr>
            <p:nvPr/>
          </p:nvSpPr>
          <p:spPr bwMode="auto">
            <a:xfrm>
              <a:off x="1447205" y="1632168"/>
              <a:ext cx="2076450" cy="5334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200" b="1" dirty="0" smtClean="0">
                  <a:latin typeface="Calibri" panose="020F0502020204030204" pitchFamily="34" charset="0"/>
                </a:rPr>
                <a:t>Medical Care</a:t>
              </a:r>
              <a:endParaRPr lang="en-US" altLang="en-US" sz="2200" b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257800" y="1632169"/>
            <a:ext cx="2895600" cy="2172698"/>
            <a:chOff x="5257800" y="1632169"/>
            <a:chExt cx="2895600" cy="21726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7800" y="1632169"/>
              <a:ext cx="2895600" cy="2172698"/>
            </a:xfrm>
            <a:prstGeom prst="rect">
              <a:avLst/>
            </a:prstGeom>
          </p:spPr>
        </p:pic>
        <p:sp>
          <p:nvSpPr>
            <p:cNvPr id="31818" name="Rectangle 74"/>
            <p:cNvSpPr>
              <a:spLocks noChangeArrowheads="1"/>
            </p:cNvSpPr>
            <p:nvPr/>
          </p:nvSpPr>
          <p:spPr bwMode="auto">
            <a:xfrm>
              <a:off x="6184900" y="1676400"/>
              <a:ext cx="1752600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200" b="1" dirty="0">
                  <a:latin typeface="Calibri" panose="020F0502020204030204" pitchFamily="34" charset="0"/>
                </a:rPr>
                <a:t>Medication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297488" y="3978423"/>
            <a:ext cx="3200400" cy="2403856"/>
            <a:chOff x="5297488" y="3978423"/>
            <a:chExt cx="3200400" cy="240385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7488" y="3978423"/>
              <a:ext cx="3200400" cy="2403856"/>
            </a:xfrm>
            <a:prstGeom prst="rect">
              <a:avLst/>
            </a:prstGeom>
          </p:spPr>
        </p:pic>
        <p:sp>
          <p:nvSpPr>
            <p:cNvPr id="31819" name="Rectangle 75"/>
            <p:cNvSpPr>
              <a:spLocks noChangeArrowheads="1"/>
            </p:cNvSpPr>
            <p:nvPr/>
          </p:nvSpPr>
          <p:spPr bwMode="auto">
            <a:xfrm>
              <a:off x="7735888" y="3986890"/>
              <a:ext cx="762000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latin typeface="Calibri" panose="020F0502020204030204" pitchFamily="34" charset="0"/>
                </a:rPr>
                <a:t>Diet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941219" y="2320963"/>
            <a:ext cx="5316835" cy="3158042"/>
            <a:chOff x="2711640" y="1166970"/>
            <a:chExt cx="5316835" cy="315804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765"/>
            <a:stretch/>
          </p:blipFill>
          <p:spPr>
            <a:xfrm>
              <a:off x="2711640" y="1166970"/>
              <a:ext cx="5316835" cy="3158042"/>
            </a:xfrm>
            <a:prstGeom prst="rect">
              <a:avLst/>
            </a:prstGeom>
          </p:spPr>
        </p:pic>
        <p:sp>
          <p:nvSpPr>
            <p:cNvPr id="31817" name="Rectangle 73"/>
            <p:cNvSpPr>
              <a:spLocks noChangeArrowheads="1"/>
            </p:cNvSpPr>
            <p:nvPr/>
          </p:nvSpPr>
          <p:spPr bwMode="auto">
            <a:xfrm>
              <a:off x="4799918" y="3606162"/>
              <a:ext cx="31242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latin typeface="Calibri" panose="020F0502020204030204" pitchFamily="34" charset="0"/>
                </a:rPr>
                <a:t>Glucose Monitoring</a:t>
              </a: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3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831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831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31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831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12" grpId="0" animBg="1"/>
      <p:bldP spid="318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40969" name="Rectangle 65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696200" cy="990555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FFFF99"/>
                </a:solidFill>
              </a:rPr>
              <a:t>Flexible </a:t>
            </a:r>
            <a:r>
              <a:rPr lang="en-US" altLang="en-US" b="1" dirty="0" smtClean="0">
                <a:solidFill>
                  <a:srgbClr val="FFFF99"/>
                </a:solidFill>
              </a:rPr>
              <a:t>Circuit </a:t>
            </a:r>
            <a:r>
              <a:rPr lang="en-US" altLang="en-US" b="1" dirty="0">
                <a:solidFill>
                  <a:srgbClr val="FFFF99"/>
                </a:solidFill>
              </a:rPr>
              <a:t>Fabrication</a:t>
            </a:r>
          </a:p>
        </p:txBody>
      </p:sp>
      <p:sp>
        <p:nvSpPr>
          <p:cNvPr id="40970" name="Freeform 66"/>
          <p:cNvSpPr>
            <a:spLocks noChangeAspect="1"/>
          </p:cNvSpPr>
          <p:nvPr/>
        </p:nvSpPr>
        <p:spPr bwMode="auto">
          <a:xfrm>
            <a:off x="3387725" y="49276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DE0000"/>
          </a:solidFill>
          <a:ln w="9525">
            <a:solidFill>
              <a:srgbClr val="DE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1" name="Freeform 67"/>
          <p:cNvSpPr>
            <a:spLocks noChangeAspect="1"/>
          </p:cNvSpPr>
          <p:nvPr/>
        </p:nvSpPr>
        <p:spPr bwMode="auto">
          <a:xfrm rot="2940000">
            <a:off x="2206625" y="4213226"/>
            <a:ext cx="2058987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2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3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4" name="Freeform 70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5" name="Freeform 71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6" name="Freeform 72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7" name="Text Box 80"/>
          <p:cNvSpPr txBox="1">
            <a:spLocks noChangeArrowheads="1"/>
          </p:cNvSpPr>
          <p:nvPr/>
        </p:nvSpPr>
        <p:spPr bwMode="auto">
          <a:xfrm>
            <a:off x="3443288" y="3657600"/>
            <a:ext cx="23622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0978" name="Text Box 81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 rot="528644">
            <a:off x="3657600" y="5345113"/>
            <a:ext cx="144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Etching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8673" name="Rectangle 65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61722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99FF66"/>
                </a:solidFill>
              </a:rPr>
              <a:t>Etching</a:t>
            </a:r>
          </a:p>
        </p:txBody>
      </p:sp>
      <p:sp>
        <p:nvSpPr>
          <p:cNvPr id="68683" name="Text Box 75"/>
          <p:cNvSpPr txBox="1">
            <a:spLocks noChangeArrowheads="1"/>
          </p:cNvSpPr>
          <p:nvPr/>
        </p:nvSpPr>
        <p:spPr bwMode="auto">
          <a:xfrm>
            <a:off x="381000" y="1249364"/>
            <a:ext cx="8686800" cy="233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liquid ("wet") or plasma ("dry") chemical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agent is used to remove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the uppermost layer of the substrate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the areas that are not protected by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photoresist</a:t>
            </a:r>
            <a:endParaRPr lang="en-US" alt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971800"/>
            <a:ext cx="4502912" cy="337718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62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73" grpId="0"/>
      <p:bldP spid="6868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43017" name="Rectangle 65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76200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FFFF99"/>
                </a:solidFill>
              </a:rPr>
              <a:t>Flexible </a:t>
            </a:r>
            <a:r>
              <a:rPr lang="en-US" altLang="en-US" b="1" dirty="0" smtClean="0">
                <a:solidFill>
                  <a:srgbClr val="FFFF99"/>
                </a:solidFill>
              </a:rPr>
              <a:t>Circuit </a:t>
            </a:r>
            <a:r>
              <a:rPr lang="en-US" altLang="en-US" b="1" dirty="0">
                <a:solidFill>
                  <a:srgbClr val="FFFF99"/>
                </a:solidFill>
              </a:rPr>
              <a:t>Fabrication</a:t>
            </a:r>
          </a:p>
        </p:txBody>
      </p:sp>
      <p:sp>
        <p:nvSpPr>
          <p:cNvPr id="43018" name="Freeform 66"/>
          <p:cNvSpPr>
            <a:spLocks noChangeAspect="1"/>
          </p:cNvSpPr>
          <p:nvPr/>
        </p:nvSpPr>
        <p:spPr bwMode="auto">
          <a:xfrm>
            <a:off x="3387725" y="4927600"/>
            <a:ext cx="2163763" cy="1092200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9" name="Freeform 67"/>
          <p:cNvSpPr>
            <a:spLocks noChangeAspect="1"/>
          </p:cNvSpPr>
          <p:nvPr/>
        </p:nvSpPr>
        <p:spPr bwMode="auto">
          <a:xfrm rot="2940000">
            <a:off x="2206625" y="4213226"/>
            <a:ext cx="2058987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0" name="Freeform 68"/>
          <p:cNvSpPr>
            <a:spLocks noChangeAspect="1"/>
          </p:cNvSpPr>
          <p:nvPr/>
        </p:nvSpPr>
        <p:spPr bwMode="auto">
          <a:xfrm rot="6060000">
            <a:off x="2017713" y="2827337"/>
            <a:ext cx="2058988" cy="1147763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1" name="Freeform 69"/>
          <p:cNvSpPr>
            <a:spLocks noChangeAspect="1"/>
          </p:cNvSpPr>
          <p:nvPr/>
        </p:nvSpPr>
        <p:spPr bwMode="auto">
          <a:xfrm>
            <a:off x="2887663" y="1539875"/>
            <a:ext cx="2246312" cy="1473200"/>
          </a:xfrm>
          <a:custGeom>
            <a:avLst/>
            <a:gdLst>
              <a:gd name="T0" fmla="*/ 2147483646 w 1415"/>
              <a:gd name="T1" fmla="*/ 2147483646 h 928"/>
              <a:gd name="T2" fmla="*/ 2147483646 w 1415"/>
              <a:gd name="T3" fmla="*/ 2147483646 h 928"/>
              <a:gd name="T4" fmla="*/ 2147483646 w 1415"/>
              <a:gd name="T5" fmla="*/ 2147483646 h 928"/>
              <a:gd name="T6" fmla="*/ 2147483646 w 1415"/>
              <a:gd name="T7" fmla="*/ 2147483646 h 928"/>
              <a:gd name="T8" fmla="*/ 2147483646 w 1415"/>
              <a:gd name="T9" fmla="*/ 2147483646 h 928"/>
              <a:gd name="T10" fmla="*/ 2147483646 w 1415"/>
              <a:gd name="T11" fmla="*/ 2147483646 h 928"/>
              <a:gd name="T12" fmla="*/ 2147483646 w 1415"/>
              <a:gd name="T13" fmla="*/ 2147483646 h 928"/>
              <a:gd name="T14" fmla="*/ 2147483646 w 1415"/>
              <a:gd name="T15" fmla="*/ 2147483646 h 928"/>
              <a:gd name="T16" fmla="*/ 2147483646 w 1415"/>
              <a:gd name="T17" fmla="*/ 2147483646 h 928"/>
              <a:gd name="T18" fmla="*/ 2147483646 w 1415"/>
              <a:gd name="T19" fmla="*/ 2147483646 h 928"/>
              <a:gd name="T20" fmla="*/ 2147483646 w 1415"/>
              <a:gd name="T21" fmla="*/ 2147483646 h 928"/>
              <a:gd name="T22" fmla="*/ 2147483646 w 1415"/>
              <a:gd name="T23" fmla="*/ 2147483646 h 928"/>
              <a:gd name="T24" fmla="*/ 0 w 1415"/>
              <a:gd name="T25" fmla="*/ 2147483646 h 928"/>
              <a:gd name="T26" fmla="*/ 2147483646 w 1415"/>
              <a:gd name="T27" fmla="*/ 2147483646 h 928"/>
              <a:gd name="T28" fmla="*/ 2147483646 w 1415"/>
              <a:gd name="T29" fmla="*/ 2147483646 h 928"/>
              <a:gd name="T30" fmla="*/ 2147483646 w 1415"/>
              <a:gd name="T31" fmla="*/ 2147483646 h 928"/>
              <a:gd name="T32" fmla="*/ 2147483646 w 1415"/>
              <a:gd name="T33" fmla="*/ 2147483646 h 928"/>
              <a:gd name="T34" fmla="*/ 2147483646 w 1415"/>
              <a:gd name="T35" fmla="*/ 2147483646 h 928"/>
              <a:gd name="T36" fmla="*/ 2147483646 w 1415"/>
              <a:gd name="T37" fmla="*/ 2147483646 h 928"/>
              <a:gd name="T38" fmla="*/ 2147483646 w 1415"/>
              <a:gd name="T39" fmla="*/ 2147483646 h 928"/>
              <a:gd name="T40" fmla="*/ 2147483646 w 1415"/>
              <a:gd name="T41" fmla="*/ 2147483646 h 928"/>
              <a:gd name="T42" fmla="*/ 2147483646 w 1415"/>
              <a:gd name="T43" fmla="*/ 2147483646 h 928"/>
              <a:gd name="T44" fmla="*/ 2147483646 w 1415"/>
              <a:gd name="T45" fmla="*/ 2147483646 h 928"/>
              <a:gd name="T46" fmla="*/ 2147483646 w 1415"/>
              <a:gd name="T47" fmla="*/ 2147483646 h 928"/>
              <a:gd name="T48" fmla="*/ 2147483646 w 1415"/>
              <a:gd name="T49" fmla="*/ 0 h 928"/>
              <a:gd name="T50" fmla="*/ 2147483646 w 1415"/>
              <a:gd name="T51" fmla="*/ 2147483646 h 92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415"/>
              <a:gd name="T79" fmla="*/ 0 h 928"/>
              <a:gd name="T80" fmla="*/ 1415 w 1415"/>
              <a:gd name="T81" fmla="*/ 928 h 92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415" h="928">
                <a:moveTo>
                  <a:pt x="1415" y="363"/>
                </a:moveTo>
                <a:lnTo>
                  <a:pt x="1093" y="728"/>
                </a:lnTo>
                <a:lnTo>
                  <a:pt x="1085" y="643"/>
                </a:lnTo>
                <a:lnTo>
                  <a:pt x="991" y="653"/>
                </a:lnTo>
                <a:lnTo>
                  <a:pt x="887" y="677"/>
                </a:lnTo>
                <a:lnTo>
                  <a:pt x="791" y="711"/>
                </a:lnTo>
                <a:lnTo>
                  <a:pt x="717" y="744"/>
                </a:lnTo>
                <a:lnTo>
                  <a:pt x="623" y="792"/>
                </a:lnTo>
                <a:lnTo>
                  <a:pt x="559" y="835"/>
                </a:lnTo>
                <a:lnTo>
                  <a:pt x="515" y="883"/>
                </a:lnTo>
                <a:lnTo>
                  <a:pt x="476" y="928"/>
                </a:lnTo>
                <a:lnTo>
                  <a:pt x="401" y="578"/>
                </a:lnTo>
                <a:lnTo>
                  <a:pt x="0" y="589"/>
                </a:lnTo>
                <a:lnTo>
                  <a:pt x="43" y="544"/>
                </a:lnTo>
                <a:lnTo>
                  <a:pt x="97" y="495"/>
                </a:lnTo>
                <a:lnTo>
                  <a:pt x="196" y="425"/>
                </a:lnTo>
                <a:lnTo>
                  <a:pt x="271" y="377"/>
                </a:lnTo>
                <a:lnTo>
                  <a:pt x="358" y="330"/>
                </a:lnTo>
                <a:lnTo>
                  <a:pt x="463" y="279"/>
                </a:lnTo>
                <a:lnTo>
                  <a:pt x="604" y="224"/>
                </a:lnTo>
                <a:lnTo>
                  <a:pt x="717" y="186"/>
                </a:lnTo>
                <a:lnTo>
                  <a:pt x="896" y="138"/>
                </a:lnTo>
                <a:lnTo>
                  <a:pt x="1009" y="119"/>
                </a:lnTo>
                <a:lnTo>
                  <a:pt x="1093" y="114"/>
                </a:lnTo>
                <a:lnTo>
                  <a:pt x="1092" y="0"/>
                </a:lnTo>
                <a:lnTo>
                  <a:pt x="1415" y="36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2" name="Freeform 70"/>
          <p:cNvSpPr>
            <a:spLocks noChangeAspect="1"/>
          </p:cNvSpPr>
          <p:nvPr/>
        </p:nvSpPr>
        <p:spPr bwMode="auto">
          <a:xfrm>
            <a:off x="4721225" y="1638300"/>
            <a:ext cx="1760538" cy="1562100"/>
          </a:xfrm>
          <a:custGeom>
            <a:avLst/>
            <a:gdLst>
              <a:gd name="T0" fmla="*/ 2147483646 w 1109"/>
              <a:gd name="T1" fmla="*/ 2147483646 h 984"/>
              <a:gd name="T2" fmla="*/ 2147483646 w 1109"/>
              <a:gd name="T3" fmla="*/ 2147483646 h 984"/>
              <a:gd name="T4" fmla="*/ 2147483646 w 1109"/>
              <a:gd name="T5" fmla="*/ 2147483646 h 984"/>
              <a:gd name="T6" fmla="*/ 2147483646 w 1109"/>
              <a:gd name="T7" fmla="*/ 2147483646 h 984"/>
              <a:gd name="T8" fmla="*/ 2147483646 w 1109"/>
              <a:gd name="T9" fmla="*/ 2147483646 h 984"/>
              <a:gd name="T10" fmla="*/ 2147483646 w 1109"/>
              <a:gd name="T11" fmla="*/ 2147483646 h 984"/>
              <a:gd name="T12" fmla="*/ 2147483646 w 1109"/>
              <a:gd name="T13" fmla="*/ 2147483646 h 984"/>
              <a:gd name="T14" fmla="*/ 2147483646 w 1109"/>
              <a:gd name="T15" fmla="*/ 2147483646 h 984"/>
              <a:gd name="T16" fmla="*/ 2147483646 w 1109"/>
              <a:gd name="T17" fmla="*/ 2147483646 h 984"/>
              <a:gd name="T18" fmla="*/ 2147483646 w 1109"/>
              <a:gd name="T19" fmla="*/ 2147483646 h 984"/>
              <a:gd name="T20" fmla="*/ 0 w 1109"/>
              <a:gd name="T21" fmla="*/ 2147483646 h 984"/>
              <a:gd name="T22" fmla="*/ 2147483646 w 1109"/>
              <a:gd name="T23" fmla="*/ 2147483646 h 984"/>
              <a:gd name="T24" fmla="*/ 2147483646 w 1109"/>
              <a:gd name="T25" fmla="*/ 0 h 984"/>
              <a:gd name="T26" fmla="*/ 2147483646 w 1109"/>
              <a:gd name="T27" fmla="*/ 2147483646 h 984"/>
              <a:gd name="T28" fmla="*/ 2147483646 w 1109"/>
              <a:gd name="T29" fmla="*/ 2147483646 h 984"/>
              <a:gd name="T30" fmla="*/ 2147483646 w 1109"/>
              <a:gd name="T31" fmla="*/ 2147483646 h 984"/>
              <a:gd name="T32" fmla="*/ 2147483646 w 1109"/>
              <a:gd name="T33" fmla="*/ 2147483646 h 984"/>
              <a:gd name="T34" fmla="*/ 2147483646 w 1109"/>
              <a:gd name="T35" fmla="*/ 2147483646 h 984"/>
              <a:gd name="T36" fmla="*/ 2147483646 w 1109"/>
              <a:gd name="T37" fmla="*/ 2147483646 h 984"/>
              <a:gd name="T38" fmla="*/ 2147483646 w 1109"/>
              <a:gd name="T39" fmla="*/ 2147483646 h 984"/>
              <a:gd name="T40" fmla="*/ 2147483646 w 1109"/>
              <a:gd name="T41" fmla="*/ 2147483646 h 984"/>
              <a:gd name="T42" fmla="*/ 2147483646 w 1109"/>
              <a:gd name="T43" fmla="*/ 2147483646 h 984"/>
              <a:gd name="T44" fmla="*/ 2147483646 w 1109"/>
              <a:gd name="T45" fmla="*/ 2147483646 h 984"/>
              <a:gd name="T46" fmla="*/ 2147483646 w 1109"/>
              <a:gd name="T47" fmla="*/ 2147483646 h 9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109"/>
              <a:gd name="T73" fmla="*/ 0 h 984"/>
              <a:gd name="T74" fmla="*/ 1109 w 1109"/>
              <a:gd name="T75" fmla="*/ 984 h 98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109" h="984">
                <a:moveTo>
                  <a:pt x="1030" y="984"/>
                </a:moveTo>
                <a:lnTo>
                  <a:pt x="544" y="962"/>
                </a:lnTo>
                <a:lnTo>
                  <a:pt x="605" y="903"/>
                </a:lnTo>
                <a:lnTo>
                  <a:pt x="538" y="835"/>
                </a:lnTo>
                <a:lnTo>
                  <a:pt x="454" y="770"/>
                </a:lnTo>
                <a:lnTo>
                  <a:pt x="367" y="717"/>
                </a:lnTo>
                <a:lnTo>
                  <a:pt x="295" y="680"/>
                </a:lnTo>
                <a:lnTo>
                  <a:pt x="198" y="637"/>
                </a:lnTo>
                <a:lnTo>
                  <a:pt x="124" y="615"/>
                </a:lnTo>
                <a:lnTo>
                  <a:pt x="60" y="611"/>
                </a:lnTo>
                <a:lnTo>
                  <a:pt x="0" y="609"/>
                </a:lnTo>
                <a:lnTo>
                  <a:pt x="238" y="314"/>
                </a:lnTo>
                <a:lnTo>
                  <a:pt x="2" y="0"/>
                </a:lnTo>
                <a:lnTo>
                  <a:pt x="214" y="75"/>
                </a:lnTo>
                <a:lnTo>
                  <a:pt x="299" y="103"/>
                </a:lnTo>
                <a:lnTo>
                  <a:pt x="390" y="142"/>
                </a:lnTo>
                <a:lnTo>
                  <a:pt x="496" y="191"/>
                </a:lnTo>
                <a:lnTo>
                  <a:pt x="627" y="266"/>
                </a:lnTo>
                <a:lnTo>
                  <a:pt x="728" y="329"/>
                </a:lnTo>
                <a:lnTo>
                  <a:pt x="878" y="439"/>
                </a:lnTo>
                <a:lnTo>
                  <a:pt x="964" y="514"/>
                </a:lnTo>
                <a:lnTo>
                  <a:pt x="1021" y="577"/>
                </a:lnTo>
                <a:lnTo>
                  <a:pt x="1109" y="504"/>
                </a:lnTo>
                <a:lnTo>
                  <a:pt x="1030" y="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3" name="Freeform 71"/>
          <p:cNvSpPr>
            <a:spLocks noChangeAspect="1"/>
          </p:cNvSpPr>
          <p:nvPr/>
        </p:nvSpPr>
        <p:spPr bwMode="auto">
          <a:xfrm>
            <a:off x="5695950" y="2571750"/>
            <a:ext cx="1238250" cy="2190750"/>
          </a:xfrm>
          <a:custGeom>
            <a:avLst/>
            <a:gdLst>
              <a:gd name="T0" fmla="*/ 2147483646 w 780"/>
              <a:gd name="T1" fmla="*/ 2147483646 h 1380"/>
              <a:gd name="T2" fmla="*/ 2147483646 w 780"/>
              <a:gd name="T3" fmla="*/ 2147483646 h 1380"/>
              <a:gd name="T4" fmla="*/ 2147483646 w 780"/>
              <a:gd name="T5" fmla="*/ 2147483646 h 1380"/>
              <a:gd name="T6" fmla="*/ 2147483646 w 780"/>
              <a:gd name="T7" fmla="*/ 2147483646 h 1380"/>
              <a:gd name="T8" fmla="*/ 2147483646 w 780"/>
              <a:gd name="T9" fmla="*/ 2147483646 h 1380"/>
              <a:gd name="T10" fmla="*/ 2147483646 w 780"/>
              <a:gd name="T11" fmla="*/ 2147483646 h 1380"/>
              <a:gd name="T12" fmla="*/ 2147483646 w 780"/>
              <a:gd name="T13" fmla="*/ 2147483646 h 1380"/>
              <a:gd name="T14" fmla="*/ 2147483646 w 780"/>
              <a:gd name="T15" fmla="*/ 2147483646 h 1380"/>
              <a:gd name="T16" fmla="*/ 2147483646 w 780"/>
              <a:gd name="T17" fmla="*/ 2147483646 h 1380"/>
              <a:gd name="T18" fmla="*/ 0 w 780"/>
              <a:gd name="T19" fmla="*/ 2147483646 h 1380"/>
              <a:gd name="T20" fmla="*/ 2147483646 w 780"/>
              <a:gd name="T21" fmla="*/ 2147483646 h 1380"/>
              <a:gd name="T22" fmla="*/ 2147483646 w 780"/>
              <a:gd name="T23" fmla="*/ 0 h 1380"/>
              <a:gd name="T24" fmla="*/ 2147483646 w 780"/>
              <a:gd name="T25" fmla="*/ 2147483646 h 1380"/>
              <a:gd name="T26" fmla="*/ 2147483646 w 780"/>
              <a:gd name="T27" fmla="*/ 2147483646 h 1380"/>
              <a:gd name="T28" fmla="*/ 2147483646 w 780"/>
              <a:gd name="T29" fmla="*/ 2147483646 h 1380"/>
              <a:gd name="T30" fmla="*/ 2147483646 w 780"/>
              <a:gd name="T31" fmla="*/ 2147483646 h 1380"/>
              <a:gd name="T32" fmla="*/ 2147483646 w 780"/>
              <a:gd name="T33" fmla="*/ 2147483646 h 1380"/>
              <a:gd name="T34" fmla="*/ 2147483646 w 780"/>
              <a:gd name="T35" fmla="*/ 2147483646 h 1380"/>
              <a:gd name="T36" fmla="*/ 2147483646 w 780"/>
              <a:gd name="T37" fmla="*/ 2147483646 h 1380"/>
              <a:gd name="T38" fmla="*/ 2147483646 w 780"/>
              <a:gd name="T39" fmla="*/ 2147483646 h 1380"/>
              <a:gd name="T40" fmla="*/ 2147483646 w 780"/>
              <a:gd name="T41" fmla="*/ 2147483646 h 1380"/>
              <a:gd name="T42" fmla="*/ 2147483646 w 780"/>
              <a:gd name="T43" fmla="*/ 2147483646 h 1380"/>
              <a:gd name="T44" fmla="*/ 2147483646 w 780"/>
              <a:gd name="T45" fmla="*/ 2147483646 h 1380"/>
              <a:gd name="T46" fmla="*/ 2147483646 w 780"/>
              <a:gd name="T47" fmla="*/ 2147483646 h 1380"/>
              <a:gd name="T48" fmla="*/ 2147483646 w 780"/>
              <a:gd name="T49" fmla="*/ 2147483646 h 13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80"/>
              <a:gd name="T76" fmla="*/ 0 h 1380"/>
              <a:gd name="T77" fmla="*/ 780 w 780"/>
              <a:gd name="T78" fmla="*/ 1380 h 13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80" h="1380">
                <a:moveTo>
                  <a:pt x="42" y="1007"/>
                </a:moveTo>
                <a:lnTo>
                  <a:pt x="130" y="1016"/>
                </a:lnTo>
                <a:lnTo>
                  <a:pt x="144" y="924"/>
                </a:lnTo>
                <a:lnTo>
                  <a:pt x="147" y="823"/>
                </a:lnTo>
                <a:lnTo>
                  <a:pt x="137" y="726"/>
                </a:lnTo>
                <a:lnTo>
                  <a:pt x="122" y="651"/>
                </a:lnTo>
                <a:lnTo>
                  <a:pt x="98" y="553"/>
                </a:lnTo>
                <a:lnTo>
                  <a:pt x="71" y="485"/>
                </a:lnTo>
                <a:lnTo>
                  <a:pt x="34" y="435"/>
                </a:lnTo>
                <a:lnTo>
                  <a:pt x="0" y="384"/>
                </a:lnTo>
                <a:lnTo>
                  <a:pt x="402" y="384"/>
                </a:lnTo>
                <a:lnTo>
                  <a:pt x="492" y="0"/>
                </a:lnTo>
                <a:lnTo>
                  <a:pt x="535" y="118"/>
                </a:lnTo>
                <a:lnTo>
                  <a:pt x="580" y="223"/>
                </a:lnTo>
                <a:lnTo>
                  <a:pt x="610" y="302"/>
                </a:lnTo>
                <a:lnTo>
                  <a:pt x="634" y="393"/>
                </a:lnTo>
                <a:lnTo>
                  <a:pt x="659" y="501"/>
                </a:lnTo>
                <a:lnTo>
                  <a:pt x="678" y="644"/>
                </a:lnTo>
                <a:lnTo>
                  <a:pt x="688" y="758"/>
                </a:lnTo>
                <a:lnTo>
                  <a:pt x="690" y="936"/>
                </a:lnTo>
                <a:lnTo>
                  <a:pt x="680" y="1044"/>
                </a:lnTo>
                <a:lnTo>
                  <a:pt x="664" y="1125"/>
                </a:lnTo>
                <a:lnTo>
                  <a:pt x="780" y="1145"/>
                </a:lnTo>
                <a:lnTo>
                  <a:pt x="348" y="1380"/>
                </a:lnTo>
                <a:lnTo>
                  <a:pt x="42" y="100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4" name="Freeform 72"/>
          <p:cNvSpPr>
            <a:spLocks noChangeAspect="1"/>
          </p:cNvSpPr>
          <p:nvPr/>
        </p:nvSpPr>
        <p:spPr bwMode="auto">
          <a:xfrm rot="-3180000">
            <a:off x="4752975" y="4443413"/>
            <a:ext cx="2058988" cy="1147762"/>
          </a:xfrm>
          <a:custGeom>
            <a:avLst/>
            <a:gdLst>
              <a:gd name="T0" fmla="*/ 0 w 690"/>
              <a:gd name="T1" fmla="*/ 2147483646 h 366"/>
              <a:gd name="T2" fmla="*/ 2147483646 w 690"/>
              <a:gd name="T3" fmla="*/ 0 h 366"/>
              <a:gd name="T4" fmla="*/ 2147483646 w 690"/>
              <a:gd name="T5" fmla="*/ 2147483646 h 366"/>
              <a:gd name="T6" fmla="*/ 2147483646 w 690"/>
              <a:gd name="T7" fmla="*/ 2147483646 h 366"/>
              <a:gd name="T8" fmla="*/ 2147483646 w 690"/>
              <a:gd name="T9" fmla="*/ 2147483646 h 366"/>
              <a:gd name="T10" fmla="*/ 2147483646 w 690"/>
              <a:gd name="T11" fmla="*/ 2147483646 h 366"/>
              <a:gd name="T12" fmla="*/ 2147483646 w 690"/>
              <a:gd name="T13" fmla="*/ 2147483646 h 366"/>
              <a:gd name="T14" fmla="*/ 2147483646 w 690"/>
              <a:gd name="T15" fmla="*/ 2147483646 h 366"/>
              <a:gd name="T16" fmla="*/ 2147483646 w 690"/>
              <a:gd name="T17" fmla="*/ 2147483646 h 366"/>
              <a:gd name="T18" fmla="*/ 2147483646 w 690"/>
              <a:gd name="T19" fmla="*/ 2147483646 h 366"/>
              <a:gd name="T20" fmla="*/ 2147483646 w 690"/>
              <a:gd name="T21" fmla="*/ 2147483646 h 366"/>
              <a:gd name="T22" fmla="*/ 2147483646 w 690"/>
              <a:gd name="T23" fmla="*/ 2147483646 h 366"/>
              <a:gd name="T24" fmla="*/ 2147483646 w 690"/>
              <a:gd name="T25" fmla="*/ 2147483646 h 366"/>
              <a:gd name="T26" fmla="*/ 2147483646 w 690"/>
              <a:gd name="T27" fmla="*/ 2147483646 h 366"/>
              <a:gd name="T28" fmla="*/ 2147483646 w 690"/>
              <a:gd name="T29" fmla="*/ 2147483646 h 366"/>
              <a:gd name="T30" fmla="*/ 2147483646 w 690"/>
              <a:gd name="T31" fmla="*/ 2147483646 h 366"/>
              <a:gd name="T32" fmla="*/ 2147483646 w 690"/>
              <a:gd name="T33" fmla="*/ 2147483646 h 366"/>
              <a:gd name="T34" fmla="*/ 2147483646 w 690"/>
              <a:gd name="T35" fmla="*/ 2147483646 h 366"/>
              <a:gd name="T36" fmla="*/ 2147483646 w 690"/>
              <a:gd name="T37" fmla="*/ 2147483646 h 366"/>
              <a:gd name="T38" fmla="*/ 2147483646 w 690"/>
              <a:gd name="T39" fmla="*/ 2147483646 h 366"/>
              <a:gd name="T40" fmla="*/ 2147483646 w 690"/>
              <a:gd name="T41" fmla="*/ 2147483646 h 366"/>
              <a:gd name="T42" fmla="*/ 2147483646 w 690"/>
              <a:gd name="T43" fmla="*/ 2147483646 h 366"/>
              <a:gd name="T44" fmla="*/ 2147483646 w 690"/>
              <a:gd name="T45" fmla="*/ 2147483646 h 366"/>
              <a:gd name="T46" fmla="*/ 2147483646 w 690"/>
              <a:gd name="T47" fmla="*/ 2147483646 h 366"/>
              <a:gd name="T48" fmla="*/ 2147483646 w 690"/>
              <a:gd name="T49" fmla="*/ 2147483646 h 366"/>
              <a:gd name="T50" fmla="*/ 0 w 690"/>
              <a:gd name="T51" fmla="*/ 2147483646 h 3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90"/>
              <a:gd name="T79" fmla="*/ 0 h 366"/>
              <a:gd name="T80" fmla="*/ 690 w 690"/>
              <a:gd name="T81" fmla="*/ 366 h 3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90" h="366">
                <a:moveTo>
                  <a:pt x="0" y="95"/>
                </a:moveTo>
                <a:lnTo>
                  <a:pt x="229" y="0"/>
                </a:lnTo>
                <a:lnTo>
                  <a:pt x="213" y="42"/>
                </a:lnTo>
                <a:lnTo>
                  <a:pt x="258" y="60"/>
                </a:lnTo>
                <a:lnTo>
                  <a:pt x="310" y="74"/>
                </a:lnTo>
                <a:lnTo>
                  <a:pt x="361" y="81"/>
                </a:lnTo>
                <a:lnTo>
                  <a:pt x="402" y="83"/>
                </a:lnTo>
                <a:lnTo>
                  <a:pt x="456" y="83"/>
                </a:lnTo>
                <a:lnTo>
                  <a:pt x="494" y="78"/>
                </a:lnTo>
                <a:lnTo>
                  <a:pt x="525" y="66"/>
                </a:lnTo>
                <a:lnTo>
                  <a:pt x="553" y="54"/>
                </a:lnTo>
                <a:lnTo>
                  <a:pt x="504" y="249"/>
                </a:lnTo>
                <a:lnTo>
                  <a:pt x="690" y="330"/>
                </a:lnTo>
                <a:lnTo>
                  <a:pt x="660" y="341"/>
                </a:lnTo>
                <a:lnTo>
                  <a:pt x="624" y="351"/>
                </a:lnTo>
                <a:lnTo>
                  <a:pt x="564" y="360"/>
                </a:lnTo>
                <a:lnTo>
                  <a:pt x="519" y="365"/>
                </a:lnTo>
                <a:lnTo>
                  <a:pt x="469" y="366"/>
                </a:lnTo>
                <a:lnTo>
                  <a:pt x="410" y="365"/>
                </a:lnTo>
                <a:lnTo>
                  <a:pt x="334" y="357"/>
                </a:lnTo>
                <a:lnTo>
                  <a:pt x="274" y="348"/>
                </a:lnTo>
                <a:lnTo>
                  <a:pt x="182" y="327"/>
                </a:lnTo>
                <a:lnTo>
                  <a:pt x="127" y="309"/>
                </a:lnTo>
                <a:lnTo>
                  <a:pt x="88" y="291"/>
                </a:lnTo>
                <a:lnTo>
                  <a:pt x="62" y="345"/>
                </a:lnTo>
                <a:lnTo>
                  <a:pt x="0" y="9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5" name="Text Box 79"/>
          <p:cNvSpPr txBox="1">
            <a:spLocks noChangeArrowheads="1"/>
          </p:cNvSpPr>
          <p:nvPr/>
        </p:nvSpPr>
        <p:spPr bwMode="auto">
          <a:xfrm rot="3554077">
            <a:off x="2359819" y="4498182"/>
            <a:ext cx="144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Stripping</a:t>
            </a:r>
          </a:p>
        </p:txBody>
      </p:sp>
      <p:sp>
        <p:nvSpPr>
          <p:cNvPr id="43026" name="Text Box 80"/>
          <p:cNvSpPr txBox="1">
            <a:spLocks noChangeArrowheads="1"/>
          </p:cNvSpPr>
          <p:nvPr/>
        </p:nvSpPr>
        <p:spPr bwMode="auto">
          <a:xfrm>
            <a:off x="3443288" y="3657600"/>
            <a:ext cx="23622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Photolithography</a:t>
            </a:r>
            <a:endParaRPr lang="en-US" altLang="en-US" sz="23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44041" name="Rectangle 65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60960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99FF66"/>
                </a:solidFill>
              </a:rPr>
              <a:t>Stripping</a:t>
            </a:r>
          </a:p>
        </p:txBody>
      </p:sp>
      <p:sp>
        <p:nvSpPr>
          <p:cNvPr id="69707" name="Text Box 75"/>
          <p:cNvSpPr txBox="1">
            <a:spLocks noChangeArrowheads="1"/>
          </p:cNvSpPr>
          <p:nvPr/>
        </p:nvSpPr>
        <p:spPr bwMode="auto">
          <a:xfrm>
            <a:off x="457200" y="1539875"/>
            <a:ext cx="8458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The use of a solvent called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 </a:t>
            </a:r>
            <a:r>
              <a:rPr lang="en-US" altLang="en-US" b="1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stripper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to remove the photoresist and any of its residues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819400"/>
            <a:ext cx="4572000" cy="32194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70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374" y="-152400"/>
            <a:ext cx="10899167" cy="7239000"/>
          </a:xfrm>
          <a:prstGeom prst="rect">
            <a:avLst/>
          </a:prstGeom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-762000" y="-152399"/>
            <a:ext cx="11067793" cy="7239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6144" name="Rectangle 64"/>
          <p:cNvSpPr>
            <a:spLocks noGrp="1" noChangeArrowheads="1"/>
          </p:cNvSpPr>
          <p:nvPr>
            <p:ph type="title"/>
          </p:nvPr>
        </p:nvSpPr>
        <p:spPr>
          <a:xfrm>
            <a:off x="533400" y="579437"/>
            <a:ext cx="82296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bg1"/>
                </a:solidFill>
              </a:rPr>
              <a:t>Glucose Monitoring</a:t>
            </a:r>
          </a:p>
        </p:txBody>
      </p:sp>
      <p:sp>
        <p:nvSpPr>
          <p:cNvPr id="46158" name="Rectangle 78"/>
          <p:cNvSpPr>
            <a:spLocks noChangeArrowheads="1"/>
          </p:cNvSpPr>
          <p:nvPr/>
        </p:nvSpPr>
        <p:spPr bwMode="auto">
          <a:xfrm>
            <a:off x="609600" y="1836908"/>
            <a:ext cx="7924800" cy="157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For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some people,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it is necessary to monitor their blood glucose levels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daily—and sometimes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more than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once a day!</a:t>
            </a:r>
            <a:endParaRPr lang="en-US" alt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6159" name="Rectangle 79"/>
          <p:cNvSpPr>
            <a:spLocks noChangeArrowheads="1"/>
          </p:cNvSpPr>
          <p:nvPr/>
        </p:nvSpPr>
        <p:spPr bwMode="auto">
          <a:xfrm>
            <a:off x="609600" y="4818231"/>
            <a:ext cx="7747591" cy="12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Knowing this… 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</a:rPr>
              <a:t>Could an alternative to the  annoying pinching procedure be developed? </a:t>
            </a:r>
          </a:p>
        </p:txBody>
      </p:sp>
      <p:sp>
        <p:nvSpPr>
          <p:cNvPr id="46160" name="Rectangle 80"/>
          <p:cNvSpPr>
            <a:spLocks noChangeArrowheads="1"/>
          </p:cNvSpPr>
          <p:nvPr/>
        </p:nvSpPr>
        <p:spPr bwMode="auto">
          <a:xfrm>
            <a:off x="609600" y="3629360"/>
            <a:ext cx="7634178" cy="133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00100" indent="-800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C000"/>
                </a:solidFill>
                <a:latin typeface="Calibri" panose="020F0502020204030204" pitchFamily="34" charset="0"/>
              </a:rPr>
              <a:t>Fact: </a:t>
            </a: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Glucose levels can be also measured in other corporal </a:t>
            </a:r>
            <a:r>
              <a:rPr lang="en-US" alt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(human body) fluids</a:t>
            </a: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…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98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11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nimBg="1"/>
      <p:bldP spid="46144" grpId="0"/>
      <p:bldP spid="46158" grpId="0"/>
      <p:bldP spid="46159" grpId="0"/>
      <p:bldP spid="461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upload.wikimedia.org/wikipedia/commons/3/32/Contact_Lens_Ayal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76200"/>
            <a:ext cx="10460566" cy="784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-457200" y="-76200"/>
            <a:ext cx="10612966" cy="7845425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7168" name="Rectangle 64"/>
          <p:cNvSpPr>
            <a:spLocks noGrp="1" noChangeArrowheads="1"/>
          </p:cNvSpPr>
          <p:nvPr>
            <p:ph type="title"/>
          </p:nvPr>
        </p:nvSpPr>
        <p:spPr>
          <a:xfrm>
            <a:off x="495300" y="503237"/>
            <a:ext cx="82296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chemeClr val="bg1"/>
                </a:solidFill>
              </a:rPr>
              <a:t>Example Idea: </a:t>
            </a:r>
            <a:r>
              <a:rPr lang="en-US" altLang="en-US" b="1" dirty="0" smtClean="0">
                <a:solidFill>
                  <a:srgbClr val="FFFF00"/>
                </a:solidFill>
              </a:rPr>
              <a:t>Smart Lens</a:t>
            </a:r>
          </a:p>
        </p:txBody>
      </p:sp>
      <p:sp>
        <p:nvSpPr>
          <p:cNvPr id="47170" name="Rectangle 66"/>
          <p:cNvSpPr>
            <a:spLocks noChangeArrowheads="1"/>
          </p:cNvSpPr>
          <p:nvPr/>
        </p:nvSpPr>
        <p:spPr bwMode="auto">
          <a:xfrm>
            <a:off x="381000" y="1570037"/>
            <a:ext cx="8496299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Developed by Google Labs and Novartis</a:t>
            </a:r>
          </a:p>
        </p:txBody>
      </p:sp>
      <p:sp>
        <p:nvSpPr>
          <p:cNvPr id="47171" name="Rectangle 67"/>
          <p:cNvSpPr>
            <a:spLocks noChangeArrowheads="1"/>
          </p:cNvSpPr>
          <p:nvPr/>
        </p:nvSpPr>
        <p:spPr bwMode="auto">
          <a:xfrm>
            <a:off x="381000" y="3584575"/>
            <a:ext cx="9372599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It contains a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low-power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microchip and an almost invisible, hair-thin </a:t>
            </a:r>
            <a:r>
              <a:rPr lang="en-US" altLang="en-US" b="1" dirty="0">
                <a:solidFill>
                  <a:srgbClr val="FFC000"/>
                </a:solidFill>
                <a:latin typeface="Calibri" panose="020F0502020204030204" pitchFamily="34" charset="0"/>
              </a:rPr>
              <a:t>electronic flexible circuit</a:t>
            </a:r>
          </a:p>
        </p:txBody>
      </p:sp>
      <p:sp>
        <p:nvSpPr>
          <p:cNvPr id="47172" name="Rectangle 68"/>
          <p:cNvSpPr>
            <a:spLocks noChangeArrowheads="1"/>
          </p:cNvSpPr>
          <p:nvPr/>
        </p:nvSpPr>
        <p:spPr bwMode="auto">
          <a:xfrm>
            <a:off x="381000" y="2332037"/>
            <a:ext cx="853439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The lens can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measure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blood sugar levels directly from tear fluid on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eyeball surface </a:t>
            </a:r>
            <a:endParaRPr lang="en-US" alt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7175" name="Rectangle 71"/>
          <p:cNvSpPr>
            <a:spLocks noChangeArrowheads="1"/>
          </p:cNvSpPr>
          <p:nvPr/>
        </p:nvSpPr>
        <p:spPr bwMode="auto">
          <a:xfrm>
            <a:off x="381000" y="4876800"/>
            <a:ext cx="77724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The system sends data to a mobile device to keep the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person informed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19" name="Picture 18" descr="C:\Documents and Settings\mramirez2\Local Settings\Temporary Internet Files\Content.IE5\P6Q9LKB2\hyperlink[1]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3444" y="780764"/>
            <a:ext cx="457200" cy="457200"/>
          </a:xfrm>
          <a:prstGeom prst="rect">
            <a:avLst/>
          </a:prstGeom>
          <a:noFill/>
        </p:spPr>
      </p:pic>
      <p:pic>
        <p:nvPicPr>
          <p:cNvPr id="10" name="Picture 9" descr="C:\Documents and Settings\mramirez2\Local Settings\Temporary Internet Files\Content.IE5\P6Q9LKB2\hyperlink[1].png">
            <a:hlinkClick r:id="rId6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96100" y="789908"/>
            <a:ext cx="457200" cy="4572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animBg="1"/>
      <p:bldP spid="47168" grpId="0"/>
      <p:bldP spid="47170" grpId="0"/>
      <p:bldP spid="47171" grpId="0"/>
      <p:bldP spid="47172" grpId="0"/>
      <p:bldP spid="471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9104398" cy="7239000"/>
          </a:xfrm>
          <a:prstGeom prst="rect">
            <a:avLst/>
          </a:prstGeom>
        </p:spPr>
      </p:pic>
      <p:sp>
        <p:nvSpPr>
          <p:cNvPr id="32836" name="Rectangle 68"/>
          <p:cNvSpPr>
            <a:spLocks noChangeArrowheads="1"/>
          </p:cNvSpPr>
          <p:nvPr/>
        </p:nvSpPr>
        <p:spPr bwMode="auto">
          <a:xfrm>
            <a:off x="-152400" y="-152400"/>
            <a:ext cx="9296400" cy="7239000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2837" name="Rectangle 69"/>
          <p:cNvSpPr>
            <a:spLocks noGrp="1" noChangeArrowheads="1"/>
          </p:cNvSpPr>
          <p:nvPr>
            <p:ph type="title"/>
          </p:nvPr>
        </p:nvSpPr>
        <p:spPr>
          <a:xfrm>
            <a:off x="660400" y="516731"/>
            <a:ext cx="7874000" cy="792163"/>
          </a:xfrm>
          <a:noFill/>
        </p:spPr>
        <p:txBody>
          <a:bodyPr/>
          <a:lstStyle/>
          <a:p>
            <a:pPr algn="l" eaLnBrk="1" hangingPunct="1"/>
            <a:r>
              <a:rPr lang="en-US" altLang="en-US" sz="5400" b="1" dirty="0" smtClean="0">
                <a:solidFill>
                  <a:srgbClr val="FFFF99"/>
                </a:solidFill>
              </a:rPr>
              <a:t>Flexible Electronics</a:t>
            </a:r>
          </a:p>
        </p:txBody>
      </p:sp>
      <p:sp>
        <p:nvSpPr>
          <p:cNvPr id="32838" name="Rectangle 70"/>
          <p:cNvSpPr>
            <a:spLocks noGrp="1" noChangeArrowheads="1"/>
          </p:cNvSpPr>
          <p:nvPr>
            <p:ph type="body" idx="1"/>
          </p:nvPr>
        </p:nvSpPr>
        <p:spPr>
          <a:xfrm>
            <a:off x="609600" y="1871761"/>
            <a:ext cx="7315200" cy="1261170"/>
          </a:xfrm>
          <a:noFill/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smtClean="0">
                <a:solidFill>
                  <a:schemeClr val="bg1"/>
                </a:solidFill>
              </a:rPr>
              <a:t>At the core of the Google smart lens is a thin and </a:t>
            </a:r>
            <a:r>
              <a:rPr lang="en-US" altLang="en-US" sz="3600" b="1" dirty="0" smtClean="0">
                <a:solidFill>
                  <a:srgbClr val="FFC000"/>
                </a:solidFill>
              </a:rPr>
              <a:t>flexible printed circuit</a:t>
            </a:r>
          </a:p>
        </p:txBody>
      </p:sp>
      <p:sp>
        <p:nvSpPr>
          <p:cNvPr id="32844" name="Text Box 76"/>
          <p:cNvSpPr txBox="1">
            <a:spLocks noChangeArrowheads="1"/>
          </p:cNvSpPr>
          <p:nvPr/>
        </p:nvSpPr>
        <p:spPr bwMode="auto">
          <a:xfrm>
            <a:off x="576263" y="3695798"/>
            <a:ext cx="7958137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“A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flexible printed circuit is a patterned arrangement of printed circuitry and components that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uses a flexible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base material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with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or without a flexible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cover 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lay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.”</a:t>
            </a:r>
            <a:endParaRPr lang="en-US" altLang="en-US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—IPC</a:t>
            </a: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Association 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Connecting Electronics </a:t>
            </a:r>
            <a:r>
              <a:rPr lang="en-US" alt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Industries</a:t>
            </a: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US" altLang="en-US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6" grpId="0" animBg="1"/>
      <p:bldP spid="32837" grpId="0"/>
      <p:bldP spid="32838" grpId="0" build="p"/>
      <p:bldP spid="328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upload.wikimedia.org/wikipedia/commons/0/09/PaperPhone_Flexible_Smartph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565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85" name="Rectangle 69"/>
          <p:cNvSpPr>
            <a:spLocks noChangeArrowheads="1"/>
          </p:cNvSpPr>
          <p:nvPr/>
        </p:nvSpPr>
        <p:spPr bwMode="auto">
          <a:xfrm>
            <a:off x="-228600" y="0"/>
            <a:ext cx="9385300" cy="6858000"/>
          </a:xfrm>
          <a:prstGeom prst="rect">
            <a:avLst/>
          </a:prstGeom>
          <a:solidFill>
            <a:srgbClr val="000000">
              <a:alpha val="7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4886" name="Rectangle 70"/>
          <p:cNvSpPr>
            <a:spLocks noGrp="1" noChangeArrowheads="1"/>
          </p:cNvSpPr>
          <p:nvPr>
            <p:ph type="title"/>
          </p:nvPr>
        </p:nvSpPr>
        <p:spPr>
          <a:xfrm>
            <a:off x="685800" y="369888"/>
            <a:ext cx="7543800" cy="792162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FF99"/>
                </a:solidFill>
              </a:rPr>
              <a:t>Flexible Circuit Composition</a:t>
            </a:r>
          </a:p>
        </p:txBody>
      </p:sp>
      <p:sp>
        <p:nvSpPr>
          <p:cNvPr id="34887" name="Rectangle 71"/>
          <p:cNvSpPr>
            <a:spLocks noGrp="1" noChangeArrowheads="1"/>
          </p:cNvSpPr>
          <p:nvPr>
            <p:ph type="body" idx="1"/>
          </p:nvPr>
        </p:nvSpPr>
        <p:spPr>
          <a:xfrm>
            <a:off x="685800" y="1531938"/>
            <a:ext cx="3657600" cy="457200"/>
          </a:xfrm>
          <a:noFill/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</a:rPr>
              <a:t>flexible circuit </a:t>
            </a:r>
            <a:r>
              <a:rPr lang="en-US" altLang="en-US" sz="2400" b="1" dirty="0" smtClean="0">
                <a:solidFill>
                  <a:schemeClr val="bg1"/>
                </a:solidFill>
              </a:rPr>
              <a:t>= </a:t>
            </a:r>
          </a:p>
        </p:txBody>
      </p:sp>
      <p:sp>
        <p:nvSpPr>
          <p:cNvPr id="34888" name="Rectangle 72"/>
          <p:cNvSpPr>
            <a:spLocks noChangeArrowheads="1"/>
          </p:cNvSpPr>
          <p:nvPr/>
        </p:nvSpPr>
        <p:spPr bwMode="auto">
          <a:xfrm>
            <a:off x="4267200" y="1531938"/>
            <a:ext cx="3962400" cy="471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dielectric substrate film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US" altLang="en-US" sz="2800" i="1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base material</a:t>
            </a: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+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electrical conductors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US" altLang="en-US" sz="2800" i="1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circuit traces</a:t>
            </a: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+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protective finish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US" altLang="en-US" sz="2800" i="1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cover coat</a:t>
            </a: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+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adhesives 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Tx/>
              <a:buNone/>
            </a:pP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US" altLang="en-US" sz="2800" i="1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bond materials</a:t>
            </a:r>
            <a:r>
              <a:rPr lang="en-US" altLang="en-US" sz="2800" dirty="0">
                <a:solidFill>
                  <a:schemeClr val="accent5">
                    <a:lumMod val="90000"/>
                  </a:schemeClr>
                </a:solidFill>
                <a:latin typeface="Calibri" panose="020F0502020204030204" pitchFamily="34" charset="0"/>
              </a:rPr>
              <a:t>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85" grpId="0" animBg="1"/>
      <p:bldP spid="34886" grpId="0"/>
      <p:bldP spid="34887" grpId="0" build="p"/>
      <p:bldP spid="348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upload.wikimedia.org/wikipedia/commons/0/09/PaperPhone_Flexible_Smartph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9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Rectangle 63"/>
          <p:cNvSpPr>
            <a:spLocks noChangeArrowheads="1"/>
          </p:cNvSpPr>
          <p:nvPr/>
        </p:nvSpPr>
        <p:spPr bwMode="auto">
          <a:xfrm>
            <a:off x="-152400" y="-2"/>
            <a:ext cx="9372600" cy="6851650"/>
          </a:xfrm>
          <a:prstGeom prst="rect">
            <a:avLst/>
          </a:prstGeom>
          <a:solidFill>
            <a:srgbClr val="0000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17414" name="Rectangle 67"/>
          <p:cNvSpPr>
            <a:spLocks noGrp="1" noChangeArrowheads="1"/>
          </p:cNvSpPr>
          <p:nvPr>
            <p:ph type="title"/>
          </p:nvPr>
        </p:nvSpPr>
        <p:spPr>
          <a:xfrm>
            <a:off x="466578" y="556418"/>
            <a:ext cx="7772400" cy="715963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FF99"/>
                </a:solidFill>
              </a:rPr>
              <a:t>Flexible Circuit Composition</a:t>
            </a:r>
          </a:p>
        </p:txBody>
      </p:sp>
      <p:sp>
        <p:nvSpPr>
          <p:cNvPr id="35908" name="Rectangle 68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22098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</a:rPr>
              <a:t>Substrate materials: </a:t>
            </a:r>
          </a:p>
          <a:p>
            <a:pPr eaLnBrk="1" hangingPunct="1"/>
            <a:r>
              <a:rPr lang="en-US" altLang="en-US" sz="2800" b="1" dirty="0" smtClean="0">
                <a:solidFill>
                  <a:schemeClr val="bg1"/>
                </a:solidFill>
              </a:rPr>
              <a:t>Polyesters: </a:t>
            </a:r>
            <a:r>
              <a:rPr lang="en-US" altLang="en-US" sz="2800" i="1" dirty="0" smtClean="0">
                <a:solidFill>
                  <a:schemeClr val="bg1"/>
                </a:solidFill>
              </a:rPr>
              <a:t>Low cost and highly flexible</a:t>
            </a:r>
          </a:p>
          <a:p>
            <a:pPr eaLnBrk="1" hangingPunct="1"/>
            <a:r>
              <a:rPr lang="en-US" altLang="en-US" sz="2800" b="1" dirty="0" err="1" smtClean="0">
                <a:solidFill>
                  <a:schemeClr val="bg1"/>
                </a:solidFill>
              </a:rPr>
              <a:t>Polymides</a:t>
            </a:r>
            <a:r>
              <a:rPr lang="en-US" altLang="en-US" sz="2800" i="1" dirty="0" smtClean="0">
                <a:solidFill>
                  <a:schemeClr val="bg1"/>
                </a:solidFill>
              </a:rPr>
              <a:t>: high-temperature characteristics </a:t>
            </a:r>
            <a:br>
              <a:rPr lang="en-US" altLang="en-US" sz="2800" i="1" dirty="0" smtClean="0">
                <a:solidFill>
                  <a:schemeClr val="bg1"/>
                </a:solidFill>
              </a:rPr>
            </a:br>
            <a:r>
              <a:rPr lang="en-US" altLang="en-US" sz="2800" dirty="0" smtClean="0">
                <a:solidFill>
                  <a:schemeClr val="bg1"/>
                </a:solidFill>
              </a:rPr>
              <a:t>(</a:t>
            </a:r>
            <a:r>
              <a:rPr lang="en-US" altLang="en-US" sz="2800" i="1" dirty="0" smtClean="0">
                <a:solidFill>
                  <a:schemeClr val="bg1"/>
                </a:solidFill>
              </a:rPr>
              <a:t>~</a:t>
            </a:r>
            <a:r>
              <a:rPr lang="en-US" altLang="en-US" sz="2800" dirty="0" smtClean="0">
                <a:solidFill>
                  <a:schemeClr val="bg1"/>
                </a:solidFill>
              </a:rPr>
              <a:t>700 </a:t>
            </a:r>
            <a:r>
              <a:rPr lang="en-US" altLang="en-US" sz="2800" baseline="30000" dirty="0" err="1" smtClean="0">
                <a:solidFill>
                  <a:schemeClr val="bg1"/>
                </a:solidFill>
              </a:rPr>
              <a:t>o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C</a:t>
            </a:r>
            <a:r>
              <a:rPr lang="en-US" altLang="en-US" sz="2800" dirty="0" smtClean="0">
                <a:solidFill>
                  <a:schemeClr val="bg1"/>
                </a:solidFill>
              </a:rPr>
              <a:t>)</a:t>
            </a:r>
            <a:r>
              <a:rPr lang="en-US" altLang="en-US" sz="2800" i="1" dirty="0" smtClean="0">
                <a:solidFill>
                  <a:schemeClr val="bg1"/>
                </a:solidFill>
              </a:rPr>
              <a:t> and low thermal expansion</a:t>
            </a:r>
          </a:p>
        </p:txBody>
      </p:sp>
      <p:sp>
        <p:nvSpPr>
          <p:cNvPr id="35909" name="Rectangle 69"/>
          <p:cNvSpPr>
            <a:spLocks noChangeArrowheads="1"/>
          </p:cNvSpPr>
          <p:nvPr/>
        </p:nvSpPr>
        <p:spPr bwMode="auto">
          <a:xfrm>
            <a:off x="457200" y="4114800"/>
            <a:ext cx="8229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Electrical </a:t>
            </a:r>
            <a:r>
              <a:rPr lang="en-US" altLang="en-US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conductors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: </a:t>
            </a:r>
          </a:p>
          <a:p>
            <a:pPr eaLnBrk="1" hangingPunct="1"/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</a:rPr>
              <a:t>Gold, aluminum, </a:t>
            </a:r>
            <a:r>
              <a:rPr lang="en-US" altLang="en-US" sz="2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nickel </a:t>
            </a:r>
            <a:r>
              <a:rPr lang="en-US" altLang="en-US" sz="2800" dirty="0">
                <a:solidFill>
                  <a:schemeClr val="bg1"/>
                </a:solidFill>
                <a:latin typeface="Calibri" panose="020F0502020204030204" pitchFamily="34" charset="0"/>
              </a:rPr>
              <a:t>or silver</a:t>
            </a:r>
            <a:r>
              <a:rPr lang="en-US" altLang="en-US" sz="2800" i="1" dirty="0">
                <a:solidFill>
                  <a:schemeClr val="bg1"/>
                </a:solidFill>
                <a:latin typeface="Calibri" panose="020F0502020204030204" pitchFamily="34" charset="0"/>
              </a:rPr>
              <a:t>, but mainly copper</a:t>
            </a:r>
          </a:p>
          <a:p>
            <a:pPr eaLnBrk="1" hangingPunct="1"/>
            <a:r>
              <a:rPr lang="en-US" altLang="en-US" sz="2800" i="1" dirty="0">
                <a:solidFill>
                  <a:schemeClr val="bg1"/>
                </a:solidFill>
                <a:latin typeface="Calibri" panose="020F0502020204030204" pitchFamily="34" charset="0"/>
              </a:rPr>
              <a:t>Ink loaded with carbon or silver particles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08" grpId="0" build="p"/>
      <p:bldP spid="359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upload.wikimedia.org/wikipedia/commons/0/09/PaperPhone_Flexible_Smartph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565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-304800" y="0"/>
            <a:ext cx="9448800" cy="6857999"/>
          </a:xfrm>
          <a:prstGeom prst="rect">
            <a:avLst/>
          </a:prstGeom>
          <a:solidFill>
            <a:srgbClr val="000000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>
              <a:latin typeface="Arial Narrow" pitchFamily="34" charset="0"/>
            </a:endParaRPr>
          </a:p>
        </p:txBody>
      </p:sp>
      <p:sp>
        <p:nvSpPr>
          <p:cNvPr id="36931" name="Rectangle 67"/>
          <p:cNvSpPr>
            <a:spLocks noGrp="1" noChangeArrowheads="1"/>
          </p:cNvSpPr>
          <p:nvPr>
            <p:ph type="title"/>
          </p:nvPr>
        </p:nvSpPr>
        <p:spPr>
          <a:xfrm>
            <a:off x="304800" y="647700"/>
            <a:ext cx="8229600" cy="685800"/>
          </a:xfrm>
          <a:noFill/>
        </p:spPr>
        <p:txBody>
          <a:bodyPr/>
          <a:lstStyle/>
          <a:p>
            <a:pPr algn="l" eaLnBrk="1" hangingPunct="1"/>
            <a:r>
              <a:rPr lang="en-US" altLang="en-US" b="1" dirty="0" smtClean="0">
                <a:solidFill>
                  <a:srgbClr val="FFFF99"/>
                </a:solidFill>
              </a:rPr>
              <a:t>Flexible Circuit Composition</a:t>
            </a:r>
          </a:p>
        </p:txBody>
      </p:sp>
      <p:sp>
        <p:nvSpPr>
          <p:cNvPr id="36932" name="Rectangle 68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019800" cy="6096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 smtClean="0">
                <a:solidFill>
                  <a:schemeClr val="bg1"/>
                </a:solidFill>
              </a:rPr>
              <a:t>Single-Sided Flexible Circuits</a:t>
            </a:r>
          </a:p>
        </p:txBody>
      </p:sp>
      <p:sp>
        <p:nvSpPr>
          <p:cNvPr id="36933" name="Text Box 69"/>
          <p:cNvSpPr txBox="1">
            <a:spLocks noChangeArrowheads="1"/>
          </p:cNvSpPr>
          <p:nvPr/>
        </p:nvSpPr>
        <p:spPr bwMode="auto">
          <a:xfrm>
            <a:off x="457200" y="2209800"/>
            <a:ext cx="8420100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Most common type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Single conductor layer on a flexible dielectric film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Access to circuit-termination from one side only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With or without cover lays and protective coatings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Simple </a:t>
            </a:r>
            <a:r>
              <a:rPr lang="en-US" alt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design; 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highly cost effective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Best suited to dynamic-flexing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5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31" grpId="0"/>
      <p:bldP spid="36932" grpId="0" build="p"/>
      <p:bldP spid="3693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4776</TotalTime>
  <Words>2519</Words>
  <Application>Microsoft Office PowerPoint</Application>
  <PresentationFormat>On-screen Show (4:3)</PresentationFormat>
  <Paragraphs>307</Paragraphs>
  <Slides>33</Slides>
  <Notes>26</Notes>
  <HiddenSlides>0</HiddenSlides>
  <MMClips>0</MMClips>
  <ScaleCrop>false</ScaleCrop>
  <HeadingPairs>
    <vt:vector size="10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  <vt:variant>
        <vt:lpstr>Custom Shows</vt:lpstr>
      </vt:variant>
      <vt:variant>
        <vt:i4>7</vt:i4>
      </vt:variant>
    </vt:vector>
  </HeadingPairs>
  <TitlesOfParts>
    <vt:vector size="45" baseType="lpstr">
      <vt:lpstr>Arial</vt:lpstr>
      <vt:lpstr>Arial Narrow</vt:lpstr>
      <vt:lpstr>Calibri</vt:lpstr>
      <vt:lpstr>Default Design</vt:lpstr>
      <vt:lpstr>Equation</vt:lpstr>
      <vt:lpstr>PowerPoint Presentation</vt:lpstr>
      <vt:lpstr>PowerPoint Presentation</vt:lpstr>
      <vt:lpstr>Diabetes Care</vt:lpstr>
      <vt:lpstr>Glucose Monitoring</vt:lpstr>
      <vt:lpstr>Example Idea: Smart Lens</vt:lpstr>
      <vt:lpstr>Flexible Electronics</vt:lpstr>
      <vt:lpstr>Flexible Circuit Composition</vt:lpstr>
      <vt:lpstr>Flexible Circuit Composition</vt:lpstr>
      <vt:lpstr>Flexible Circuit Composition</vt:lpstr>
      <vt:lpstr>Flexible Circuits Composition</vt:lpstr>
      <vt:lpstr>Flexible Circuit Fabrication</vt:lpstr>
      <vt:lpstr>What is the research?</vt:lpstr>
      <vt:lpstr>What is the research?</vt:lpstr>
      <vt:lpstr>What is the research?</vt:lpstr>
      <vt:lpstr>What is the research?</vt:lpstr>
      <vt:lpstr>What is the research?</vt:lpstr>
      <vt:lpstr>What is the research?</vt:lpstr>
      <vt:lpstr>PowerPoint Presentation</vt:lpstr>
      <vt:lpstr>Custom Shows</vt:lpstr>
      <vt:lpstr>Flexible Circuit Fabrication</vt:lpstr>
      <vt:lpstr>Sputter Deposition</vt:lpstr>
      <vt:lpstr>Flexible Circuit Fabrication</vt:lpstr>
      <vt:lpstr>Cleaning Impurities</vt:lpstr>
      <vt:lpstr>Flexible Circuit Fabrication</vt:lpstr>
      <vt:lpstr>Photoresist Coating</vt:lpstr>
      <vt:lpstr>Flexible Circuit Fabrication</vt:lpstr>
      <vt:lpstr>UV Light Exposure</vt:lpstr>
      <vt:lpstr>Flexible Circuit Fabrication</vt:lpstr>
      <vt:lpstr>Photoresist Removal</vt:lpstr>
      <vt:lpstr>Flexible Circuit Fabrication</vt:lpstr>
      <vt:lpstr>Etching</vt:lpstr>
      <vt:lpstr>Flexible Circuit Fabrication</vt:lpstr>
      <vt:lpstr>Stripping</vt:lpstr>
      <vt:lpstr>Sputter</vt:lpstr>
      <vt:lpstr>Cleaning</vt:lpstr>
      <vt:lpstr>Photoresist</vt:lpstr>
      <vt:lpstr>UV</vt:lpstr>
      <vt:lpstr>Removal</vt:lpstr>
      <vt:lpstr>Etching</vt:lpstr>
      <vt:lpstr>Stripping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Denise</dc:creator>
  <cp:lastModifiedBy>Denise</cp:lastModifiedBy>
  <cp:revision>272</cp:revision>
  <cp:lastPrinted>2015-01-08T14:09:51Z</cp:lastPrinted>
  <dcterms:created xsi:type="dcterms:W3CDTF">2014-06-11T13:40:26Z</dcterms:created>
  <dcterms:modified xsi:type="dcterms:W3CDTF">2015-12-31T01:54:58Z</dcterms:modified>
</cp:coreProperties>
</file>