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6" r:id="rId2"/>
  </p:sldMasterIdLst>
  <p:notesMasterIdLst>
    <p:notesMasterId r:id="rId12"/>
  </p:notesMasterIdLst>
  <p:sldIdLst>
    <p:sldId id="323" r:id="rId3"/>
    <p:sldId id="322" r:id="rId4"/>
    <p:sldId id="281" r:id="rId5"/>
    <p:sldId id="291" r:id="rId6"/>
    <p:sldId id="292" r:id="rId7"/>
    <p:sldId id="293" r:id="rId8"/>
    <p:sldId id="306" r:id="rId9"/>
    <p:sldId id="307" r:id="rId10"/>
    <p:sldId id="299" r:id="rId11"/>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Narrow" pitchFamily="34" charset="0"/>
        <a:ea typeface="+mn-ea"/>
        <a:cs typeface="+mn-cs"/>
      </a:defRPr>
    </a:lvl1pPr>
    <a:lvl2pPr marL="457200" algn="l" rtl="0" fontAlgn="base">
      <a:spcBef>
        <a:spcPct val="0"/>
      </a:spcBef>
      <a:spcAft>
        <a:spcPct val="0"/>
      </a:spcAft>
      <a:defRPr kern="1200">
        <a:solidFill>
          <a:schemeClr val="tx1"/>
        </a:solidFill>
        <a:latin typeface="Arial Narrow" pitchFamily="34" charset="0"/>
        <a:ea typeface="+mn-ea"/>
        <a:cs typeface="+mn-cs"/>
      </a:defRPr>
    </a:lvl2pPr>
    <a:lvl3pPr marL="914400" algn="l" rtl="0" fontAlgn="base">
      <a:spcBef>
        <a:spcPct val="0"/>
      </a:spcBef>
      <a:spcAft>
        <a:spcPct val="0"/>
      </a:spcAft>
      <a:defRPr kern="1200">
        <a:solidFill>
          <a:schemeClr val="tx1"/>
        </a:solidFill>
        <a:latin typeface="Arial Narrow" pitchFamily="34" charset="0"/>
        <a:ea typeface="+mn-ea"/>
        <a:cs typeface="+mn-cs"/>
      </a:defRPr>
    </a:lvl3pPr>
    <a:lvl4pPr marL="1371600" algn="l" rtl="0" fontAlgn="base">
      <a:spcBef>
        <a:spcPct val="0"/>
      </a:spcBef>
      <a:spcAft>
        <a:spcPct val="0"/>
      </a:spcAft>
      <a:defRPr kern="1200">
        <a:solidFill>
          <a:schemeClr val="tx1"/>
        </a:solidFill>
        <a:latin typeface="Arial Narrow" pitchFamily="34" charset="0"/>
        <a:ea typeface="+mn-ea"/>
        <a:cs typeface="+mn-cs"/>
      </a:defRPr>
    </a:lvl4pPr>
    <a:lvl5pPr marL="1828800" algn="l" rtl="0" fontAlgn="base">
      <a:spcBef>
        <a:spcPct val="0"/>
      </a:spcBef>
      <a:spcAft>
        <a:spcPct val="0"/>
      </a:spcAft>
      <a:defRPr kern="1200">
        <a:solidFill>
          <a:schemeClr val="tx1"/>
        </a:solidFill>
        <a:latin typeface="Arial Narrow" pitchFamily="34" charset="0"/>
        <a:ea typeface="+mn-ea"/>
        <a:cs typeface="+mn-cs"/>
      </a:defRPr>
    </a:lvl5pPr>
    <a:lvl6pPr marL="2286000" algn="l" defTabSz="914400" rtl="0" eaLnBrk="1" latinLnBrk="0" hangingPunct="1">
      <a:defRPr kern="1200">
        <a:solidFill>
          <a:schemeClr val="tx1"/>
        </a:solidFill>
        <a:latin typeface="Arial Narrow" pitchFamily="34" charset="0"/>
        <a:ea typeface="+mn-ea"/>
        <a:cs typeface="+mn-cs"/>
      </a:defRPr>
    </a:lvl6pPr>
    <a:lvl7pPr marL="2743200" algn="l" defTabSz="914400" rtl="0" eaLnBrk="1" latinLnBrk="0" hangingPunct="1">
      <a:defRPr kern="1200">
        <a:solidFill>
          <a:schemeClr val="tx1"/>
        </a:solidFill>
        <a:latin typeface="Arial Narrow" pitchFamily="34" charset="0"/>
        <a:ea typeface="+mn-ea"/>
        <a:cs typeface="+mn-cs"/>
      </a:defRPr>
    </a:lvl7pPr>
    <a:lvl8pPr marL="3200400" algn="l" defTabSz="914400" rtl="0" eaLnBrk="1" latinLnBrk="0" hangingPunct="1">
      <a:defRPr kern="1200">
        <a:solidFill>
          <a:schemeClr val="tx1"/>
        </a:solidFill>
        <a:latin typeface="Arial Narrow" pitchFamily="34" charset="0"/>
        <a:ea typeface="+mn-ea"/>
        <a:cs typeface="+mn-cs"/>
      </a:defRPr>
    </a:lvl8pPr>
    <a:lvl9pPr marL="3657600" algn="l" defTabSz="914400" rtl="0" eaLnBrk="1" latinLnBrk="0" hangingPunct="1">
      <a:defRPr kern="1200">
        <a:solidFill>
          <a:schemeClr val="tx1"/>
        </a:solidFill>
        <a:latin typeface="Arial Narrow"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9"/>
    <a:srgbClr val="FFFF00"/>
    <a:srgbClr val="DDDDDD"/>
    <a:srgbClr val="777777"/>
    <a:srgbClr val="FF0000"/>
    <a:srgbClr val="969696"/>
    <a:srgbClr val="FF9900"/>
    <a:srgbClr val="4D4D4D"/>
    <a:srgbClr val="5F5F5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275" autoAdjust="0"/>
    <p:restoredTop sz="86723" autoAdjust="0"/>
  </p:normalViewPr>
  <p:slideViewPr>
    <p:cSldViewPr>
      <p:cViewPr varScale="1">
        <p:scale>
          <a:sx n="77" d="100"/>
          <a:sy n="77" d="100"/>
        </p:scale>
        <p:origin x="348" y="5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presProps" Target="pres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theme" Target="theme/theme1.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E392ED8-CCA2-4927-8CC7-93FEA6D14E79}" type="datetimeFigureOut">
              <a:rPr lang="en-US" smtClean="0"/>
              <a:pPr/>
              <a:t>6/14/2016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581DDD2-3C8A-44C2-A023-9A27DC97BBB8}" type="slidenum">
              <a:rPr lang="en-US" smtClean="0"/>
              <a:pPr/>
              <a:t>‹#›</a:t>
            </a:fld>
            <a:endParaRPr lang="en-US"/>
          </a:p>
        </p:txBody>
      </p:sp>
    </p:spTree>
    <p:extLst>
      <p:ext uri="{BB962C8B-B14F-4D97-AF65-F5344CB8AC3E}">
        <p14:creationId xmlns:p14="http://schemas.microsoft.com/office/powerpoint/2010/main" val="20205041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kern="1200" dirty="0" smtClean="0">
                <a:solidFill>
                  <a:schemeClr val="tx1"/>
                </a:solidFill>
                <a:effectLst/>
                <a:latin typeface="+mn-lt"/>
                <a:ea typeface="+mn-ea"/>
                <a:cs typeface="+mn-cs"/>
              </a:rPr>
              <a:t>Activity Intro </a:t>
            </a:r>
            <a:r>
              <a:rPr lang="en-US" i="1" dirty="0" smtClean="0"/>
              <a:t>Presentation</a:t>
            </a:r>
            <a:r>
              <a:rPr lang="en-US" dirty="0" smtClean="0"/>
              <a:t>, </a:t>
            </a:r>
            <a:r>
              <a:rPr lang="en-US" sz="1200" kern="1200" dirty="0" smtClean="0">
                <a:solidFill>
                  <a:schemeClr val="tx1"/>
                </a:solidFill>
                <a:effectLst/>
                <a:latin typeface="+mn-lt"/>
                <a:ea typeface="+mn-ea"/>
                <a:cs typeface="+mn-cs"/>
              </a:rPr>
              <a:t>Statistical Analysis of Methods to Repair Cracked Steel activity</a:t>
            </a:r>
            <a:r>
              <a:rPr lang="en-US" dirty="0" smtClean="0"/>
              <a:t>, TeachEngineering.org</a:t>
            </a:r>
          </a:p>
          <a:p>
            <a:r>
              <a:rPr lang="en-US" sz="1200" b="0" i="0" kern="1200" dirty="0" smtClean="0">
                <a:solidFill>
                  <a:schemeClr val="tx1"/>
                </a:solidFill>
                <a:effectLst/>
                <a:latin typeface="+mn-lt"/>
                <a:ea typeface="+mn-ea"/>
                <a:cs typeface="+mn-cs"/>
              </a:rPr>
              <a:t>Photo: Detail of temporary repairs on steel structure of the Pawtucket River Bridge (1958); the bridge has since been replaced.</a:t>
            </a:r>
            <a:endParaRPr lang="en-US" dirty="0" smtClean="0"/>
          </a:p>
          <a:p>
            <a:r>
              <a:rPr lang="en-US" dirty="0" smtClean="0"/>
              <a:t>Image source: 2010 </a:t>
            </a:r>
            <a:r>
              <a:rPr lang="en-US" dirty="0" err="1" smtClean="0"/>
              <a:t>Marcbela</a:t>
            </a:r>
            <a:r>
              <a:rPr lang="en-US" dirty="0" smtClean="0"/>
              <a:t> (</a:t>
            </a:r>
            <a:r>
              <a:rPr lang="en-US" sz="1200" b="0" i="0" kern="1200" dirty="0" smtClean="0">
                <a:solidFill>
                  <a:schemeClr val="tx1"/>
                </a:solidFill>
                <a:effectLst/>
                <a:latin typeface="+mn-lt"/>
                <a:ea typeface="+mn-ea"/>
                <a:cs typeface="+mn-cs"/>
              </a:rPr>
              <a:t>Marc N. Belanger),</a:t>
            </a:r>
            <a:r>
              <a:rPr lang="en-US" sz="1200" b="0" i="0" kern="1200" baseline="0" dirty="0" smtClean="0">
                <a:solidFill>
                  <a:schemeClr val="tx1"/>
                </a:solidFill>
                <a:effectLst/>
                <a:latin typeface="+mn-lt"/>
                <a:ea typeface="+mn-ea"/>
                <a:cs typeface="+mn-cs"/>
              </a:rPr>
              <a:t> Wikimedia Commons https://commons.wikimedia.org/wiki/File:Pawtucket_bridge_detail-1.JPG</a:t>
            </a:r>
          </a:p>
        </p:txBody>
      </p:sp>
      <p:sp>
        <p:nvSpPr>
          <p:cNvPr id="4" name="Slide Number Placeholder 3"/>
          <p:cNvSpPr>
            <a:spLocks noGrp="1"/>
          </p:cNvSpPr>
          <p:nvPr>
            <p:ph type="sldNum" sz="quarter" idx="10"/>
          </p:nvPr>
        </p:nvSpPr>
        <p:spPr/>
        <p:txBody>
          <a:bodyPr/>
          <a:lstStyle/>
          <a:p>
            <a:fld id="{F581DDD2-3C8A-44C2-A023-9A27DC97BBB8}" type="slidenum">
              <a:rPr lang="en-US" smtClean="0"/>
              <a:pPr/>
              <a:t>1</a:t>
            </a:fld>
            <a:endParaRPr lang="en-US"/>
          </a:p>
        </p:txBody>
      </p:sp>
    </p:spTree>
    <p:extLst>
      <p:ext uri="{BB962C8B-B14F-4D97-AF65-F5344CB8AC3E}">
        <p14:creationId xmlns:p14="http://schemas.microsoft.com/office/powerpoint/2010/main" val="16153739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Photo: </a:t>
            </a:r>
            <a:r>
              <a:rPr lang="en-US" sz="1200" kern="1200" dirty="0" smtClean="0">
                <a:solidFill>
                  <a:schemeClr val="tx1"/>
                </a:solidFill>
                <a:effectLst/>
                <a:latin typeface="+mn-lt"/>
                <a:ea typeface="+mn-ea"/>
                <a:cs typeface="+mn-cs"/>
              </a:rPr>
              <a:t>Patches made of a composite of carbon-fiber-reinforced polymers and epoxy adhesive to repair cracked steel structures. </a:t>
            </a:r>
          </a:p>
          <a:p>
            <a:r>
              <a:rPr lang="en-US" sz="1200" kern="1200" dirty="0" smtClean="0">
                <a:solidFill>
                  <a:schemeClr val="tx1"/>
                </a:solidFill>
                <a:effectLst/>
                <a:latin typeface="+mn-lt"/>
                <a:ea typeface="+mn-ea"/>
                <a:cs typeface="+mn-cs"/>
              </a:rPr>
              <a:t>Image source: 2015 Environmental and Civil Engineering Department, Cullen College of Engineering, University of Houston</a:t>
            </a:r>
            <a:endParaRPr lang="en-US" dirty="0"/>
          </a:p>
        </p:txBody>
      </p:sp>
      <p:sp>
        <p:nvSpPr>
          <p:cNvPr id="4" name="Slide Number Placeholder 3"/>
          <p:cNvSpPr>
            <a:spLocks noGrp="1"/>
          </p:cNvSpPr>
          <p:nvPr>
            <p:ph type="sldNum" sz="quarter" idx="10"/>
          </p:nvPr>
        </p:nvSpPr>
        <p:spPr/>
        <p:txBody>
          <a:bodyPr/>
          <a:lstStyle/>
          <a:p>
            <a:fld id="{F581DDD2-3C8A-44C2-A023-9A27DC97BBB8}" type="slidenum">
              <a:rPr lang="en-US" smtClean="0"/>
              <a:pPr/>
              <a:t>2</a:t>
            </a:fld>
            <a:endParaRPr lang="en-US"/>
          </a:p>
        </p:txBody>
      </p:sp>
    </p:spTree>
    <p:extLst>
      <p:ext uri="{BB962C8B-B14F-4D97-AF65-F5344CB8AC3E}">
        <p14:creationId xmlns:p14="http://schemas.microsoft.com/office/powerpoint/2010/main" val="28532401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Image source: </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Structural Research Laboratory, 2015</a:t>
            </a:r>
            <a:r>
              <a:rPr lang="en-US" baseline="0" dirty="0" smtClean="0"/>
              <a:t> </a:t>
            </a:r>
            <a:r>
              <a:rPr lang="en-US" dirty="0" smtClean="0"/>
              <a:t>Civil </a:t>
            </a:r>
            <a:r>
              <a:rPr lang="en-US" baseline="0" dirty="0" smtClean="0"/>
              <a:t>and Environmental Engineering Department, South Annex, University of Houston</a:t>
            </a:r>
            <a:endParaRPr lang="en-US" dirty="0" smtClean="0"/>
          </a:p>
        </p:txBody>
      </p:sp>
      <p:sp>
        <p:nvSpPr>
          <p:cNvPr id="4" name="Slide Number Placeholder 3"/>
          <p:cNvSpPr>
            <a:spLocks noGrp="1"/>
          </p:cNvSpPr>
          <p:nvPr>
            <p:ph type="sldNum" sz="quarter" idx="10"/>
          </p:nvPr>
        </p:nvSpPr>
        <p:spPr/>
        <p:txBody>
          <a:bodyPr/>
          <a:lstStyle/>
          <a:p>
            <a:fld id="{F581DDD2-3C8A-44C2-A023-9A27DC97BBB8}" type="slidenum">
              <a:rPr lang="en-US" smtClean="0"/>
              <a:pPr/>
              <a:t>3</a:t>
            </a:fld>
            <a:endParaRPr lang="en-US"/>
          </a:p>
        </p:txBody>
      </p:sp>
    </p:spTree>
    <p:extLst>
      <p:ext uri="{BB962C8B-B14F-4D97-AF65-F5344CB8AC3E}">
        <p14:creationId xmlns:p14="http://schemas.microsoft.com/office/powerpoint/2010/main" val="20746892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Image source: 2015</a:t>
            </a:r>
            <a:r>
              <a:rPr lang="en-US" baseline="0" dirty="0" smtClean="0"/>
              <a:t> </a:t>
            </a:r>
            <a:r>
              <a:rPr lang="en-US" dirty="0" smtClean="0"/>
              <a:t>Civil and Environmental Engineering Department. University of Houston</a:t>
            </a:r>
          </a:p>
        </p:txBody>
      </p:sp>
      <p:sp>
        <p:nvSpPr>
          <p:cNvPr id="4" name="Slide Number Placeholder 3"/>
          <p:cNvSpPr>
            <a:spLocks noGrp="1"/>
          </p:cNvSpPr>
          <p:nvPr>
            <p:ph type="sldNum" sz="quarter" idx="10"/>
          </p:nvPr>
        </p:nvSpPr>
        <p:spPr/>
        <p:txBody>
          <a:bodyPr/>
          <a:lstStyle/>
          <a:p>
            <a:fld id="{F581DDD2-3C8A-44C2-A023-9A27DC97BBB8}" type="slidenum">
              <a:rPr lang="en-US" smtClean="0"/>
              <a:pPr/>
              <a:t>5</a:t>
            </a:fld>
            <a:endParaRPr lang="en-US"/>
          </a:p>
        </p:txBody>
      </p:sp>
    </p:spTree>
    <p:extLst>
      <p:ext uri="{BB962C8B-B14F-4D97-AF65-F5344CB8AC3E}">
        <p14:creationId xmlns:p14="http://schemas.microsoft.com/office/powerpoint/2010/main" val="34287549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Image source: 2015</a:t>
            </a:r>
            <a:r>
              <a:rPr lang="en-US" baseline="0" dirty="0" smtClean="0"/>
              <a:t> </a:t>
            </a:r>
            <a:r>
              <a:rPr lang="en-US" dirty="0" smtClean="0"/>
              <a:t>Civil and Environmental Engineering Department. University of Houston</a:t>
            </a:r>
          </a:p>
        </p:txBody>
      </p:sp>
      <p:sp>
        <p:nvSpPr>
          <p:cNvPr id="4" name="Slide Number Placeholder 3"/>
          <p:cNvSpPr>
            <a:spLocks noGrp="1"/>
          </p:cNvSpPr>
          <p:nvPr>
            <p:ph type="sldNum" sz="quarter" idx="10"/>
          </p:nvPr>
        </p:nvSpPr>
        <p:spPr/>
        <p:txBody>
          <a:bodyPr/>
          <a:lstStyle/>
          <a:p>
            <a:fld id="{F581DDD2-3C8A-44C2-A023-9A27DC97BBB8}" type="slidenum">
              <a:rPr lang="en-US" smtClean="0"/>
              <a:pPr/>
              <a:t>6</a:t>
            </a:fld>
            <a:endParaRPr lang="en-US"/>
          </a:p>
        </p:txBody>
      </p:sp>
    </p:spTree>
    <p:extLst>
      <p:ext uri="{BB962C8B-B14F-4D97-AF65-F5344CB8AC3E}">
        <p14:creationId xmlns:p14="http://schemas.microsoft.com/office/powerpoint/2010/main" val="3670231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Image source: 2015</a:t>
            </a:r>
            <a:r>
              <a:rPr lang="en-US" baseline="0" dirty="0" smtClean="0"/>
              <a:t> </a:t>
            </a:r>
            <a:r>
              <a:rPr lang="en-US" dirty="0" smtClean="0"/>
              <a:t>Civil and Environmental Engineering Department. University of Houston</a:t>
            </a:r>
          </a:p>
        </p:txBody>
      </p:sp>
      <p:sp>
        <p:nvSpPr>
          <p:cNvPr id="4" name="Slide Number Placeholder 3"/>
          <p:cNvSpPr>
            <a:spLocks noGrp="1"/>
          </p:cNvSpPr>
          <p:nvPr>
            <p:ph type="sldNum" sz="quarter" idx="10"/>
          </p:nvPr>
        </p:nvSpPr>
        <p:spPr/>
        <p:txBody>
          <a:bodyPr/>
          <a:lstStyle/>
          <a:p>
            <a:fld id="{F581DDD2-3C8A-44C2-A023-9A27DC97BBB8}" type="slidenum">
              <a:rPr lang="en-US" smtClean="0"/>
              <a:pPr/>
              <a:t>7</a:t>
            </a:fld>
            <a:endParaRPr lang="en-US"/>
          </a:p>
        </p:txBody>
      </p:sp>
    </p:spTree>
    <p:extLst>
      <p:ext uri="{BB962C8B-B14F-4D97-AF65-F5344CB8AC3E}">
        <p14:creationId xmlns:p14="http://schemas.microsoft.com/office/powerpoint/2010/main" val="23350695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Image source: 2015</a:t>
            </a:r>
            <a:r>
              <a:rPr lang="en-US" baseline="0" dirty="0" smtClean="0"/>
              <a:t> </a:t>
            </a:r>
            <a:r>
              <a:rPr lang="en-US" dirty="0" smtClean="0"/>
              <a:t>Civil and Environmental Engineering Department. University of Houston</a:t>
            </a:r>
          </a:p>
        </p:txBody>
      </p:sp>
      <p:sp>
        <p:nvSpPr>
          <p:cNvPr id="4" name="Slide Number Placeholder 3"/>
          <p:cNvSpPr>
            <a:spLocks noGrp="1"/>
          </p:cNvSpPr>
          <p:nvPr>
            <p:ph type="sldNum" sz="quarter" idx="10"/>
          </p:nvPr>
        </p:nvSpPr>
        <p:spPr/>
        <p:txBody>
          <a:bodyPr/>
          <a:lstStyle/>
          <a:p>
            <a:fld id="{F581DDD2-3C8A-44C2-A023-9A27DC97BBB8}" type="slidenum">
              <a:rPr lang="en-US" smtClean="0"/>
              <a:pPr/>
              <a:t>8</a:t>
            </a:fld>
            <a:endParaRPr lang="en-US"/>
          </a:p>
        </p:txBody>
      </p:sp>
    </p:spTree>
    <p:extLst>
      <p:ext uri="{BB962C8B-B14F-4D97-AF65-F5344CB8AC3E}">
        <p14:creationId xmlns:p14="http://schemas.microsoft.com/office/powerpoint/2010/main" val="22110345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Image source: 2015</a:t>
            </a:r>
            <a:r>
              <a:rPr lang="en-US" baseline="0" dirty="0" smtClean="0"/>
              <a:t> </a:t>
            </a:r>
            <a:r>
              <a:rPr lang="en-US" dirty="0" smtClean="0"/>
              <a:t>Civil and Environmental Engineering Department. University of Houston</a:t>
            </a:r>
          </a:p>
          <a:p>
            <a:r>
              <a:rPr lang="en-US" dirty="0" smtClean="0"/>
              <a:t>Refer students to the project rubric for details of what to include in the final</a:t>
            </a:r>
            <a:r>
              <a:rPr lang="en-US" baseline="0" dirty="0" smtClean="0"/>
              <a:t> report </a:t>
            </a:r>
            <a:r>
              <a:rPr lang="en-US" baseline="0" smtClean="0"/>
              <a:t>and presentation</a:t>
            </a:r>
            <a:endParaRPr lang="en-US" dirty="0" smtClean="0"/>
          </a:p>
        </p:txBody>
      </p:sp>
      <p:sp>
        <p:nvSpPr>
          <p:cNvPr id="4" name="Slide Number Placeholder 3"/>
          <p:cNvSpPr>
            <a:spLocks noGrp="1"/>
          </p:cNvSpPr>
          <p:nvPr>
            <p:ph type="sldNum" sz="quarter" idx="10"/>
          </p:nvPr>
        </p:nvSpPr>
        <p:spPr/>
        <p:txBody>
          <a:bodyPr/>
          <a:lstStyle/>
          <a:p>
            <a:fld id="{F581DDD2-3C8A-44C2-A023-9A27DC97BBB8}" type="slidenum">
              <a:rPr lang="en-US" smtClean="0"/>
              <a:pPr/>
              <a:t>9</a:t>
            </a:fld>
            <a:endParaRPr lang="en-US"/>
          </a:p>
        </p:txBody>
      </p:sp>
    </p:spTree>
    <p:extLst>
      <p:ext uri="{BB962C8B-B14F-4D97-AF65-F5344CB8AC3E}">
        <p14:creationId xmlns:p14="http://schemas.microsoft.com/office/powerpoint/2010/main" val="19233900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a:solidFill>
                  <a:schemeClr val="bg1"/>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bg1"/>
                </a:solidFill>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smtClean="0"/>
              <a:t>Click to edit Master subtitle style</a:t>
            </a:r>
            <a:endParaRPr lang="en-US" dirty="0"/>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71784590-7265-4A4A-8215-0D6D66C1F225}" type="slidenum">
              <a:rPr lang="en-US" altLang="en-US"/>
              <a:pPr>
                <a:defRPr/>
              </a:pPr>
              <a:t>‹#›</a:t>
            </a:fld>
            <a:endParaRPr lang="en-US" altLang="en-US"/>
          </a:p>
        </p:txBody>
      </p:sp>
    </p:spTree>
    <p:extLst>
      <p:ext uri="{BB962C8B-B14F-4D97-AF65-F5344CB8AC3E}">
        <p14:creationId xmlns:p14="http://schemas.microsoft.com/office/powerpoint/2010/main" val="3291394763"/>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09A526F5-941F-4BE8-AFEC-80F6D2217AA7}" type="slidenum">
              <a:rPr lang="en-US" altLang="en-US"/>
              <a:pPr>
                <a:defRPr/>
              </a:pPr>
              <a:t>‹#›</a:t>
            </a:fld>
            <a:endParaRPr lang="en-US" altLang="en-US"/>
          </a:p>
        </p:txBody>
      </p:sp>
    </p:spTree>
    <p:extLst>
      <p:ext uri="{BB962C8B-B14F-4D97-AF65-F5344CB8AC3E}">
        <p14:creationId xmlns:p14="http://schemas.microsoft.com/office/powerpoint/2010/main" val="27163760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BE3DCA51-4065-4044-A990-0754C1212790}" type="slidenum">
              <a:rPr lang="en-US" altLang="en-US"/>
              <a:pPr>
                <a:defRPr/>
              </a:pPr>
              <a:t>‹#›</a:t>
            </a:fld>
            <a:endParaRPr lang="en-US" altLang="en-US"/>
          </a:p>
        </p:txBody>
      </p:sp>
    </p:spTree>
    <p:extLst>
      <p:ext uri="{BB962C8B-B14F-4D97-AF65-F5344CB8AC3E}">
        <p14:creationId xmlns:p14="http://schemas.microsoft.com/office/powerpoint/2010/main" val="18508967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735B2144-364D-46AC-8578-B203424033EB}" type="slidenum">
              <a:rPr lang="en-US" altLang="en-US">
                <a:solidFill>
                  <a:srgbClr val="000000"/>
                </a:solidFill>
              </a:rPr>
              <a:pPr>
                <a:defRPr/>
              </a:pPr>
              <a:t>‹#›</a:t>
            </a:fld>
            <a:endParaRPr lang="en-US" altLang="en-US">
              <a:solidFill>
                <a:srgbClr val="000000"/>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0AE66D58-BCA7-46E1-8C95-F3E525FCCC58}" type="slidenum">
              <a:rPr lang="en-US" altLang="en-US"/>
              <a:pPr>
                <a:defRPr/>
              </a:pPr>
              <a:t>‹#›</a:t>
            </a:fld>
            <a:endParaRPr lang="en-US" altLang="en-US"/>
          </a:p>
        </p:txBody>
      </p:sp>
    </p:spTree>
    <p:extLst>
      <p:ext uri="{BB962C8B-B14F-4D97-AF65-F5344CB8AC3E}">
        <p14:creationId xmlns:p14="http://schemas.microsoft.com/office/powerpoint/2010/main" val="1087550133"/>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solidFill>
                  <a:schemeClr val="bg1"/>
                </a:solidFill>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bg1"/>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A513A836-9DBC-4AD1-97DD-00036BA67A19}" type="slidenum">
              <a:rPr lang="en-US" altLang="en-US"/>
              <a:pPr>
                <a:defRPr/>
              </a:pPr>
              <a:t>‹#›</a:t>
            </a:fld>
            <a:endParaRPr lang="en-US" altLang="en-US"/>
          </a:p>
        </p:txBody>
      </p:sp>
    </p:spTree>
    <p:extLst>
      <p:ext uri="{BB962C8B-B14F-4D97-AF65-F5344CB8AC3E}">
        <p14:creationId xmlns:p14="http://schemas.microsoft.com/office/powerpoint/2010/main" val="3798125773"/>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latin typeface="Calibri" panose="020F0502020204030204" pitchFamily="34" charset="0"/>
              </a:defRPr>
            </a:lvl1pPr>
          </a:lstStyle>
          <a:p>
            <a:r>
              <a:rPr lang="en-US" dirty="0" smtClean="0"/>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B721DE12-FF83-4947-9EF9-FB7E3DB0842A}" type="slidenum">
              <a:rPr lang="en-US" altLang="en-US"/>
              <a:pPr>
                <a:defRPr/>
              </a:pPr>
              <a:t>‹#›</a:t>
            </a:fld>
            <a:endParaRPr lang="en-US" altLang="en-US"/>
          </a:p>
        </p:txBody>
      </p:sp>
    </p:spTree>
    <p:extLst>
      <p:ext uri="{BB962C8B-B14F-4D97-AF65-F5344CB8AC3E}">
        <p14:creationId xmlns:p14="http://schemas.microsoft.com/office/powerpoint/2010/main" val="2511174898"/>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solidFill>
                  <a:schemeClr val="bg1"/>
                </a:solidFill>
              </a:defRPr>
            </a:lvl1pPr>
            <a:lvl2pPr>
              <a:defRPr sz="2000">
                <a:solidFill>
                  <a:schemeClr val="bg1"/>
                </a:solidFill>
              </a:defRPr>
            </a:lvl2pPr>
            <a:lvl3pPr>
              <a:defRPr sz="1800">
                <a:solidFill>
                  <a:schemeClr val="bg1"/>
                </a:solidFill>
              </a:defRPr>
            </a:lvl3pPr>
            <a:lvl4pPr>
              <a:defRPr sz="1600">
                <a:solidFill>
                  <a:schemeClr val="bg1"/>
                </a:solidFill>
              </a:defRPr>
            </a:lvl4pPr>
            <a:lvl5pPr>
              <a:defRPr sz="1600">
                <a:solidFill>
                  <a:schemeClr val="bg1"/>
                </a:solidFill>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solidFill>
                  <a:schemeClr val="bg1"/>
                </a:solidFill>
              </a:defRPr>
            </a:lvl1pPr>
            <a:lvl2pPr>
              <a:defRPr sz="2000">
                <a:solidFill>
                  <a:schemeClr val="bg1"/>
                </a:solidFill>
              </a:defRPr>
            </a:lvl2pPr>
            <a:lvl3pPr>
              <a:defRPr sz="1800">
                <a:solidFill>
                  <a:schemeClr val="bg1"/>
                </a:solidFill>
              </a:defRPr>
            </a:lvl3pPr>
            <a:lvl4pPr>
              <a:defRPr sz="1600">
                <a:solidFill>
                  <a:schemeClr val="bg1"/>
                </a:solidFill>
              </a:defRPr>
            </a:lvl4pPr>
            <a:lvl5pPr>
              <a:defRPr sz="1600">
                <a:solidFill>
                  <a:schemeClr val="bg1"/>
                </a:solidFill>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9" name="Rectangle 6"/>
          <p:cNvSpPr>
            <a:spLocks noGrp="1" noChangeArrowheads="1"/>
          </p:cNvSpPr>
          <p:nvPr>
            <p:ph type="sldNum" sz="quarter" idx="12"/>
          </p:nvPr>
        </p:nvSpPr>
        <p:spPr>
          <a:ln/>
        </p:spPr>
        <p:txBody>
          <a:bodyPr/>
          <a:lstStyle>
            <a:lvl1pPr>
              <a:defRPr/>
            </a:lvl1pPr>
          </a:lstStyle>
          <a:p>
            <a:pPr>
              <a:defRPr/>
            </a:pPr>
            <a:fld id="{417D6EE1-E742-4BE0-8AA7-8B436C57D9A9}" type="slidenum">
              <a:rPr lang="en-US" altLang="en-US"/>
              <a:pPr>
                <a:defRPr/>
              </a:pPr>
              <a:t>‹#›</a:t>
            </a:fld>
            <a:endParaRPr lang="en-US" altLang="en-US"/>
          </a:p>
        </p:txBody>
      </p:sp>
    </p:spTree>
    <p:extLst>
      <p:ext uri="{BB962C8B-B14F-4D97-AF65-F5344CB8AC3E}">
        <p14:creationId xmlns:p14="http://schemas.microsoft.com/office/powerpoint/2010/main" val="2729363727"/>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dirty="0" smtClean="0"/>
              <a:t>Click to edit Master title style</a:t>
            </a:r>
            <a:endParaRPr lang="en-US" dirty="0"/>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6"/>
          <p:cNvSpPr>
            <a:spLocks noGrp="1" noChangeArrowheads="1"/>
          </p:cNvSpPr>
          <p:nvPr>
            <p:ph type="sldNum" sz="quarter" idx="12"/>
          </p:nvPr>
        </p:nvSpPr>
        <p:spPr>
          <a:ln/>
        </p:spPr>
        <p:txBody>
          <a:bodyPr/>
          <a:lstStyle>
            <a:lvl1pPr>
              <a:defRPr/>
            </a:lvl1pPr>
          </a:lstStyle>
          <a:p>
            <a:pPr>
              <a:defRPr/>
            </a:pPr>
            <a:fld id="{71A4F644-746C-4138-BD5E-DD067BD0C072}" type="slidenum">
              <a:rPr lang="en-US" altLang="en-US"/>
              <a:pPr>
                <a:defRPr/>
              </a:pPr>
              <a:t>‹#›</a:t>
            </a:fld>
            <a:endParaRPr lang="en-US" altLang="en-US"/>
          </a:p>
        </p:txBody>
      </p:sp>
    </p:spTree>
    <p:extLst>
      <p:ext uri="{BB962C8B-B14F-4D97-AF65-F5344CB8AC3E}">
        <p14:creationId xmlns:p14="http://schemas.microsoft.com/office/powerpoint/2010/main" val="2401053832"/>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4" name="Rectangle 6"/>
          <p:cNvSpPr>
            <a:spLocks noGrp="1" noChangeArrowheads="1"/>
          </p:cNvSpPr>
          <p:nvPr>
            <p:ph type="sldNum" sz="quarter" idx="12"/>
          </p:nvPr>
        </p:nvSpPr>
        <p:spPr>
          <a:ln/>
        </p:spPr>
        <p:txBody>
          <a:bodyPr/>
          <a:lstStyle>
            <a:lvl1pPr>
              <a:defRPr/>
            </a:lvl1pPr>
          </a:lstStyle>
          <a:p>
            <a:pPr>
              <a:defRPr/>
            </a:pPr>
            <a:fld id="{93B5D28A-1347-4913-B35D-506263340DC5}" type="slidenum">
              <a:rPr lang="en-US" altLang="en-US"/>
              <a:pPr>
                <a:defRPr/>
              </a:pPr>
              <a:t>‹#›</a:t>
            </a:fld>
            <a:endParaRPr lang="en-US" altLang="en-US"/>
          </a:p>
        </p:txBody>
      </p:sp>
    </p:spTree>
    <p:extLst>
      <p:ext uri="{BB962C8B-B14F-4D97-AF65-F5344CB8AC3E}">
        <p14:creationId xmlns:p14="http://schemas.microsoft.com/office/powerpoint/2010/main" val="5758969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solidFill>
                  <a:schemeClr val="bg1"/>
                </a:solidFill>
              </a:defRPr>
            </a:lvl1pPr>
          </a:lstStyle>
          <a:p>
            <a:r>
              <a:rPr lang="en-US" dirty="0" smtClean="0"/>
              <a:t>Click to edit Master title style</a:t>
            </a:r>
            <a:endParaRPr lang="en-US" dirty="0"/>
          </a:p>
        </p:txBody>
      </p:sp>
      <p:sp>
        <p:nvSpPr>
          <p:cNvPr id="3" name="Content Placeholder 2"/>
          <p:cNvSpPr>
            <a:spLocks noGrp="1"/>
          </p:cNvSpPr>
          <p:nvPr>
            <p:ph idx="1"/>
          </p:nvPr>
        </p:nvSpPr>
        <p:spPr>
          <a:xfrm>
            <a:off x="3575050" y="273050"/>
            <a:ext cx="5111750" cy="5853113"/>
          </a:xfrm>
        </p:spPr>
        <p:txBody>
          <a:bodyPr/>
          <a:lstStyle>
            <a:lvl1pPr>
              <a:defRPr sz="3200">
                <a:solidFill>
                  <a:schemeClr val="bg1"/>
                </a:solidFill>
              </a:defRPr>
            </a:lvl1pPr>
            <a:lvl2pPr>
              <a:defRPr sz="2800">
                <a:solidFill>
                  <a:schemeClr val="bg1"/>
                </a:solidFill>
              </a:defRPr>
            </a:lvl2pPr>
            <a:lvl3pPr>
              <a:defRPr sz="2400">
                <a:solidFill>
                  <a:schemeClr val="bg1"/>
                </a:solidFill>
              </a:defRPr>
            </a:lvl3pPr>
            <a:lvl4pPr>
              <a:defRPr sz="2000">
                <a:solidFill>
                  <a:schemeClr val="bg1"/>
                </a:solidFill>
              </a:defRPr>
            </a:lvl4pPr>
            <a:lvl5pPr>
              <a:defRPr sz="2000">
                <a:solidFill>
                  <a:schemeClr val="bg1"/>
                </a:solidFill>
              </a:defRPr>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091E99B0-98C2-44B8-93F4-71F4BC119DA5}" type="slidenum">
              <a:rPr lang="en-US" altLang="en-US"/>
              <a:pPr>
                <a:defRPr/>
              </a:pPr>
              <a:t>‹#›</a:t>
            </a:fld>
            <a:endParaRPr lang="en-US" altLang="en-US"/>
          </a:p>
        </p:txBody>
      </p:sp>
    </p:spTree>
    <p:extLst>
      <p:ext uri="{BB962C8B-B14F-4D97-AF65-F5344CB8AC3E}">
        <p14:creationId xmlns:p14="http://schemas.microsoft.com/office/powerpoint/2010/main" val="306626918"/>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CD532BB5-6CD6-4905-B9BC-984FDE70189D}" type="slidenum">
              <a:rPr lang="en-US" altLang="en-US"/>
              <a:pPr>
                <a:defRPr/>
              </a:pPr>
              <a:t>‹#›</a:t>
            </a:fld>
            <a:endParaRPr lang="en-US" altLang="en-US"/>
          </a:p>
        </p:txBody>
      </p:sp>
    </p:spTree>
    <p:extLst>
      <p:ext uri="{BB962C8B-B14F-4D97-AF65-F5344CB8AC3E}">
        <p14:creationId xmlns:p14="http://schemas.microsoft.com/office/powerpoint/2010/main" val="25090606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dirty="0"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dirty="0" smtClean="0"/>
              <a:t>Click to edit Master text styles</a:t>
            </a:r>
          </a:p>
          <a:p>
            <a:pPr lvl="1"/>
            <a:r>
              <a:rPr lang="en-US" altLang="en-US" dirty="0" smtClean="0"/>
              <a:t>Second level</a:t>
            </a:r>
          </a:p>
          <a:p>
            <a:pPr lvl="2"/>
            <a:r>
              <a:rPr lang="en-US" altLang="en-US" dirty="0" smtClean="0"/>
              <a:t>Third level</a:t>
            </a:r>
          </a:p>
          <a:p>
            <a:pPr lvl="3"/>
            <a:r>
              <a:rPr lang="en-US" altLang="en-US" dirty="0" smtClean="0"/>
              <a:t>Fourth level</a:t>
            </a:r>
          </a:p>
          <a:p>
            <a:pPr lvl="4"/>
            <a:r>
              <a:rPr lang="en-US" altLang="en-US" dirty="0"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endParaRPr lang="en-US" alt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endParaRPr lang="en-US" alt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5247F96F-37D7-425C-977D-89857CE9EF44}"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l" rtl="0" eaLnBrk="0" fontAlgn="base" hangingPunct="0">
        <a:spcBef>
          <a:spcPct val="0"/>
        </a:spcBef>
        <a:spcAft>
          <a:spcPct val="0"/>
        </a:spcAft>
        <a:defRPr sz="4400">
          <a:solidFill>
            <a:schemeClr val="bg1"/>
          </a:solidFill>
          <a:latin typeface="Calibri" panose="020F0502020204030204" pitchFamily="34" charset="0"/>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bg1"/>
          </a:solidFill>
          <a:latin typeface="Calibri" panose="020F0502020204030204" pitchFamily="34" charset="0"/>
          <a:ea typeface="+mn-ea"/>
          <a:cs typeface="+mn-cs"/>
        </a:defRPr>
      </a:lvl1pPr>
      <a:lvl2pPr marL="742950" indent="-285750" algn="l" rtl="0" eaLnBrk="0" fontAlgn="base" hangingPunct="0">
        <a:spcBef>
          <a:spcPct val="20000"/>
        </a:spcBef>
        <a:spcAft>
          <a:spcPct val="0"/>
        </a:spcAft>
        <a:buChar char="–"/>
        <a:defRPr sz="2800">
          <a:solidFill>
            <a:schemeClr val="bg1"/>
          </a:solidFill>
          <a:latin typeface="Calibri" panose="020F0502020204030204" pitchFamily="34" charset="0"/>
        </a:defRPr>
      </a:lvl2pPr>
      <a:lvl3pPr marL="1143000" indent="-228600" algn="l" rtl="0" eaLnBrk="0" fontAlgn="base" hangingPunct="0">
        <a:spcBef>
          <a:spcPct val="20000"/>
        </a:spcBef>
        <a:spcAft>
          <a:spcPct val="0"/>
        </a:spcAft>
        <a:buChar char="•"/>
        <a:defRPr sz="2400">
          <a:solidFill>
            <a:schemeClr val="bg1"/>
          </a:solidFill>
          <a:latin typeface="Calibri" panose="020F0502020204030204" pitchFamily="34" charset="0"/>
        </a:defRPr>
      </a:lvl3pPr>
      <a:lvl4pPr marL="1600200" indent="-228600" algn="l" rtl="0" eaLnBrk="0" fontAlgn="base" hangingPunct="0">
        <a:spcBef>
          <a:spcPct val="20000"/>
        </a:spcBef>
        <a:spcAft>
          <a:spcPct val="0"/>
        </a:spcAft>
        <a:buChar char="–"/>
        <a:defRPr sz="2000">
          <a:solidFill>
            <a:schemeClr val="bg1"/>
          </a:solidFill>
          <a:latin typeface="Calibri" panose="020F0502020204030204" pitchFamily="34" charset="0"/>
        </a:defRPr>
      </a:lvl4pPr>
      <a:lvl5pPr marL="2057400" indent="-228600" algn="l" rtl="0" eaLnBrk="0" fontAlgn="base" hangingPunct="0">
        <a:spcBef>
          <a:spcPct val="20000"/>
        </a:spcBef>
        <a:spcAft>
          <a:spcPct val="0"/>
        </a:spcAft>
        <a:buChar char="»"/>
        <a:defRPr sz="2000">
          <a:solidFill>
            <a:schemeClr val="bg1"/>
          </a:solidFill>
          <a:latin typeface="Calibri" panose="020F0502020204030204" pitchFamily="34"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defRPr sz="1400"/>
            </a:lvl1pPr>
          </a:lstStyle>
          <a:p>
            <a:pPr>
              <a:defRPr/>
            </a:pPr>
            <a:endParaRPr lang="en-US" altLang="en-US">
              <a:solidFill>
                <a:srgbClr val="000000"/>
              </a:solidFill>
              <a:latin typeface="Arial" charset="0"/>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n-US" altLang="en-US">
              <a:solidFill>
                <a:srgbClr val="000000"/>
              </a:solidFill>
              <a:latin typeface="Arial" charset="0"/>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400"/>
            </a:lvl1pPr>
          </a:lstStyle>
          <a:p>
            <a:pPr>
              <a:defRPr/>
            </a:pPr>
            <a:fld id="{2FC0DDC6-5DD7-497A-8C3D-3E1C61776E21}" type="slidenum">
              <a:rPr lang="en-US" altLang="en-US">
                <a:solidFill>
                  <a:srgbClr val="000000"/>
                </a:solidFill>
                <a:latin typeface="Arial" charset="0"/>
              </a:rPr>
              <a:pPr>
                <a:defRPr/>
              </a:pPr>
              <a:t>‹#›</a:t>
            </a:fld>
            <a:endParaRPr lang="en-US" altLang="en-US">
              <a:solidFill>
                <a:srgbClr val="000000"/>
              </a:solidFill>
              <a:latin typeface="Arial" charset="0"/>
            </a:endParaRPr>
          </a:p>
        </p:txBody>
      </p:sp>
    </p:spTree>
  </p:cSld>
  <p:clrMap bg1="lt1" tx1="dk1" bg2="lt2" tx2="dk2" accent1="accent1" accent2="accent2" accent3="accent3" accent4="accent4" accent5="accent5" accent6="accent6" hlink="hlink" folHlink="folHlink"/>
  <p:sldLayoutIdLst>
    <p:sldLayoutId id="2147483677" r:id="rId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15" name="Text Box 12"/>
          <p:cNvSpPr txBox="1">
            <a:spLocks noChangeArrowheads="1"/>
          </p:cNvSpPr>
          <p:nvPr/>
        </p:nvSpPr>
        <p:spPr bwMode="auto">
          <a:xfrm>
            <a:off x="0" y="4572000"/>
            <a:ext cx="9144000" cy="2133600"/>
          </a:xfrm>
          <a:prstGeom prst="rect">
            <a:avLst/>
          </a:prstGeom>
          <a:noFill/>
          <a:ln>
            <a:noFill/>
          </a:ln>
          <a:effectLst/>
          <a:extLst/>
        </p:spPr>
        <p:txBody>
          <a:bodyPr wrap="square">
            <a:no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50000"/>
              </a:spcBef>
              <a:buNone/>
            </a:pPr>
            <a:r>
              <a:rPr lang="en-US" altLang="en-US" sz="6600" b="1" dirty="0" smtClean="0">
                <a:solidFill>
                  <a:srgbClr val="0070C0"/>
                </a:solidFill>
                <a:latin typeface="Calibri" panose="020F0502020204030204" pitchFamily="34" charset="0"/>
              </a:rPr>
              <a:t>Statistical Analysis of</a:t>
            </a:r>
            <a:br>
              <a:rPr lang="en-US" altLang="en-US" sz="6600" b="1" dirty="0" smtClean="0">
                <a:solidFill>
                  <a:srgbClr val="0070C0"/>
                </a:solidFill>
                <a:latin typeface="Calibri" panose="020F0502020204030204" pitchFamily="34" charset="0"/>
              </a:rPr>
            </a:br>
            <a:r>
              <a:rPr lang="en-US" altLang="en-US" sz="6600" b="1" dirty="0" smtClean="0">
                <a:solidFill>
                  <a:srgbClr val="00B0F0"/>
                </a:solidFill>
                <a:latin typeface="Calibri" panose="020F0502020204030204" pitchFamily="34" charset="0"/>
              </a:rPr>
              <a:t>Methods to Repair Steel</a:t>
            </a:r>
            <a:endParaRPr lang="en-US" altLang="en-US" sz="6600" b="1" dirty="0">
              <a:solidFill>
                <a:srgbClr val="00B0F0"/>
              </a:solidFill>
              <a:latin typeface="Calibri" panose="020F0502020204030204" pitchFamily="34" charset="0"/>
            </a:endParaRPr>
          </a:p>
        </p:txBody>
      </p:sp>
      <p:pic>
        <p:nvPicPr>
          <p:cNvPr id="1026" name="Picture 2" descr="File:Pawtucket bridge detail-1.JPG"/>
          <p:cNvPicPr>
            <a:picLocks noChangeAspect="1" noChangeArrowheads="1"/>
          </p:cNvPicPr>
          <p:nvPr/>
        </p:nvPicPr>
        <p:blipFill rotWithShape="1">
          <a:blip r:embed="rId3">
            <a:extLst>
              <a:ext uri="{28A0092B-C50C-407E-A947-70E740481C1C}">
                <a14:useLocalDpi xmlns:a14="http://schemas.microsoft.com/office/drawing/2010/main" val="0"/>
              </a:ext>
            </a:extLst>
          </a:blip>
          <a:srcRect t="22580" b="6452"/>
          <a:stretch/>
        </p:blipFill>
        <p:spPr bwMode="auto">
          <a:xfrm>
            <a:off x="1371600" y="1376125"/>
            <a:ext cx="6400800" cy="3043475"/>
          </a:xfrm>
          <a:prstGeom prst="rect">
            <a:avLst/>
          </a:prstGeom>
          <a:noFill/>
          <a:extLst>
            <a:ext uri="{909E8E84-426E-40DD-AFC4-6F175D3DCCD1}">
              <a14:hiddenFill xmlns:a14="http://schemas.microsoft.com/office/drawing/2010/main">
                <a:solidFill>
                  <a:srgbClr val="FFFFFF"/>
                </a:solidFill>
              </a14:hiddenFill>
            </a:ext>
          </a:extLst>
        </p:spPr>
      </p:pic>
      <p:sp>
        <p:nvSpPr>
          <p:cNvPr id="17" name="Text Box 12"/>
          <p:cNvSpPr txBox="1">
            <a:spLocks noChangeArrowheads="1"/>
          </p:cNvSpPr>
          <p:nvPr/>
        </p:nvSpPr>
        <p:spPr bwMode="auto">
          <a:xfrm>
            <a:off x="0" y="198120"/>
            <a:ext cx="9144000" cy="640080"/>
          </a:xfrm>
          <a:prstGeom prst="rect">
            <a:avLst/>
          </a:prstGeom>
          <a:solidFill>
            <a:srgbClr val="00CC99"/>
          </a:solidFill>
          <a:ln>
            <a:noFill/>
          </a:ln>
          <a:effectLst/>
          <a:extLst/>
        </p:spPr>
        <p:txBody>
          <a:bodyPr wrap="square" anchor="ctr">
            <a:no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50000"/>
              </a:spcBef>
              <a:buNone/>
            </a:pPr>
            <a:r>
              <a:rPr lang="en-US" altLang="en-US" b="1" spc="600" dirty="0" smtClean="0">
                <a:solidFill>
                  <a:schemeClr val="bg1"/>
                </a:solidFill>
                <a:latin typeface="Calibri" panose="020F0502020204030204" pitchFamily="34" charset="0"/>
              </a:rPr>
              <a:t>Activity</a:t>
            </a:r>
            <a:endParaRPr lang="en-US" altLang="en-US" b="1" spc="600" dirty="0">
              <a:solidFill>
                <a:schemeClr val="bg1"/>
              </a:solidFill>
              <a:latin typeface="Calibri" panose="020F0502020204030204" pitchFamily="34" charset="0"/>
            </a:endParaRPr>
          </a:p>
        </p:txBody>
      </p:sp>
    </p:spTree>
    <p:extLst>
      <p:ext uri="{BB962C8B-B14F-4D97-AF65-F5344CB8AC3E}">
        <p14:creationId xmlns:p14="http://schemas.microsoft.com/office/powerpoint/2010/main" val="2174934836"/>
      </p:ext>
    </p:extLst>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up)">
                                      <p:cBhvr>
                                        <p:cTn id="7" dur="1000"/>
                                        <p:tgtEl>
                                          <p:spTgt spid="15"/>
                                        </p:tgtEl>
                                      </p:cBhvr>
                                    </p:animEffect>
                                  </p:childTnLst>
                                </p:cTn>
                              </p:par>
                            </p:childTnLst>
                          </p:cTn>
                        </p:par>
                        <p:par>
                          <p:cTn id="8" fill="hold">
                            <p:stCondLst>
                              <p:cond delay="1000"/>
                            </p:stCondLst>
                            <p:childTnLst>
                              <p:par>
                                <p:cTn id="9" presetID="22" presetClass="entr" presetSubtype="1" fill="hold" grpId="0" nodeType="after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wipe(up)">
                                      <p:cBhvr>
                                        <p:cTn id="11"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7" grpId="0" animBg="1"/>
    </p:bld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2292" name="Text Box 68"/>
          <p:cNvSpPr txBox="1">
            <a:spLocks noChangeArrowheads="1"/>
          </p:cNvSpPr>
          <p:nvPr/>
        </p:nvSpPr>
        <p:spPr bwMode="auto">
          <a:xfrm>
            <a:off x="533399" y="1469410"/>
            <a:ext cx="7900987" cy="2492990"/>
          </a:xfrm>
          <a:prstGeom prst="rect">
            <a:avLst/>
          </a:prstGeom>
          <a:noFill/>
          <a:ln w="9525">
            <a:noFill/>
            <a:miter lim="800000"/>
            <a:headEnd/>
            <a:tailEnd/>
          </a:ln>
        </p:spPr>
        <p:txBody>
          <a:bodyPr>
            <a:spAutoFit/>
          </a:bodyPr>
          <a:lstStyle/>
          <a:p>
            <a:pPr>
              <a:spcBef>
                <a:spcPct val="50000"/>
              </a:spcBef>
            </a:pPr>
            <a:r>
              <a:rPr lang="en-US" altLang="en-US" sz="2600" dirty="0" smtClean="0">
                <a:solidFill>
                  <a:srgbClr val="FFFFFF"/>
                </a:solidFill>
                <a:latin typeface="Arial" charset="0"/>
              </a:rPr>
              <a:t>Perform a statistical analysis of the effectiveness of the different configurations of CFRP patching to rehabilitate steel structures, comparing the mean fatigue life of slightly cracked steel beams and mean fatigue life of slightly cracked steel beam reinforced with CFRP patches.</a:t>
            </a:r>
          </a:p>
        </p:txBody>
      </p:sp>
      <p:sp>
        <p:nvSpPr>
          <p:cNvPr id="3" name="Title 2"/>
          <p:cNvSpPr>
            <a:spLocks noGrp="1"/>
          </p:cNvSpPr>
          <p:nvPr>
            <p:ph type="title"/>
          </p:nvPr>
        </p:nvSpPr>
        <p:spPr/>
        <p:txBody>
          <a:bodyPr/>
          <a:lstStyle/>
          <a:p>
            <a:pPr algn="l"/>
            <a:r>
              <a:rPr lang="en-US" dirty="0" smtClean="0">
                <a:solidFill>
                  <a:schemeClr val="bg1"/>
                </a:solidFill>
                <a:latin typeface="Calibri" panose="020F0502020204030204" pitchFamily="34" charset="0"/>
              </a:rPr>
              <a:t>Civil Engineering Challenge</a:t>
            </a:r>
            <a:endParaRPr lang="en-US" dirty="0">
              <a:solidFill>
                <a:schemeClr val="bg1"/>
              </a:solidFill>
              <a:latin typeface="Calibri" panose="020F0502020204030204" pitchFamily="34" charset="0"/>
            </a:endParaRPr>
          </a:p>
        </p:txBody>
      </p:sp>
      <p:pic>
        <p:nvPicPr>
          <p:cNvPr id="4" name="Picture 3"/>
          <p:cNvPicPr/>
          <p:nvPr/>
        </p:nvPicPr>
        <p:blipFill rotWithShape="1">
          <a:blip r:embed="rId3" cstate="print"/>
          <a:srcRect t="16879"/>
          <a:stretch/>
        </p:blipFill>
        <p:spPr bwMode="auto">
          <a:xfrm>
            <a:off x="2493168" y="4114800"/>
            <a:ext cx="3981450" cy="2486025"/>
          </a:xfrm>
          <a:prstGeom prst="rect">
            <a:avLst/>
          </a:prstGeom>
          <a:noFill/>
          <a:ln w="9525">
            <a:noFill/>
            <a:miter lim="800000"/>
            <a:headEnd/>
            <a:tailEnd/>
          </a:ln>
          <a:effectLst/>
        </p:spPr>
      </p:pic>
    </p:spTree>
  </p:cSld>
  <p:clrMapOvr>
    <a:masterClrMapping/>
  </p:clrMapOvr>
  <p:transition>
    <p:fade thruBlk="1"/>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52292"/>
                                        </p:tgtEl>
                                        <p:attrNameLst>
                                          <p:attrName>style.visibility</p:attrName>
                                        </p:attrNameLst>
                                      </p:cBhvr>
                                      <p:to>
                                        <p:strVal val="visible"/>
                                      </p:to>
                                    </p:set>
                                    <p:animEffect transition="in" filter="wipe(up)">
                                      <p:cBhvr>
                                        <p:cTn id="7" dur="2000"/>
                                        <p:tgtEl>
                                          <p:spTgt spid="522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92" grpId="0" autoUpdateAnimBg="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293" name="Text Box 1309"/>
          <p:cNvSpPr txBox="1">
            <a:spLocks noChangeArrowheads="1"/>
          </p:cNvSpPr>
          <p:nvPr/>
        </p:nvSpPr>
        <p:spPr bwMode="auto">
          <a:xfrm>
            <a:off x="276470" y="1795340"/>
            <a:ext cx="1905000" cy="10895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231775" indent="-231775"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marL="0" indent="0" algn="r" eaLnBrk="1" hangingPunct="1">
              <a:lnSpc>
                <a:spcPct val="90000"/>
              </a:lnSpc>
              <a:spcBef>
                <a:spcPct val="50000"/>
              </a:spcBef>
              <a:buFont typeface="Arial Narrow" pitchFamily="34" charset="0"/>
              <a:buNone/>
            </a:pPr>
            <a:r>
              <a:rPr lang="en-US" altLang="en-US" sz="2400" b="1" dirty="0" smtClean="0">
                <a:solidFill>
                  <a:schemeClr val="bg1"/>
                </a:solidFill>
                <a:latin typeface="Calibri" panose="020F0502020204030204" pitchFamily="34" charset="0"/>
              </a:rPr>
              <a:t>CFRP  Experimental Results</a:t>
            </a:r>
            <a:endParaRPr lang="en-US" altLang="en-US" sz="2400" b="1" dirty="0">
              <a:solidFill>
                <a:schemeClr val="bg1"/>
              </a:solidFill>
              <a:latin typeface="Calibri" panose="020F0502020204030204" pitchFamily="34" charset="0"/>
            </a:endParaRPr>
          </a:p>
        </p:txBody>
      </p:sp>
      <p:sp>
        <p:nvSpPr>
          <p:cNvPr id="43294" name="Text Box 1310"/>
          <p:cNvSpPr txBox="1">
            <a:spLocks noChangeArrowheads="1"/>
          </p:cNvSpPr>
          <p:nvPr/>
        </p:nvSpPr>
        <p:spPr bwMode="auto">
          <a:xfrm>
            <a:off x="5771661" y="5235071"/>
            <a:ext cx="2457939" cy="10895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231775" indent="-231775"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marL="0" indent="0" eaLnBrk="1" hangingPunct="1">
              <a:lnSpc>
                <a:spcPct val="90000"/>
              </a:lnSpc>
              <a:spcBef>
                <a:spcPct val="50000"/>
              </a:spcBef>
              <a:buFont typeface="Arial Narrow" pitchFamily="34" charset="0"/>
              <a:buNone/>
            </a:pPr>
            <a:r>
              <a:rPr lang="en-US" altLang="en-US" sz="2400" b="1" dirty="0" err="1" smtClean="0">
                <a:solidFill>
                  <a:schemeClr val="bg1"/>
                </a:solidFill>
                <a:latin typeface="Calibri" panose="020F0502020204030204" pitchFamily="34" charset="0"/>
              </a:rPr>
              <a:t>NiTiNb</a:t>
            </a:r>
            <a:r>
              <a:rPr lang="en-US" altLang="en-US" sz="2400" b="1" dirty="0" smtClean="0">
                <a:solidFill>
                  <a:schemeClr val="bg1"/>
                </a:solidFill>
                <a:latin typeface="Calibri" panose="020F0502020204030204" pitchFamily="34" charset="0"/>
              </a:rPr>
              <a:t> –CFRP Experimental Results</a:t>
            </a:r>
            <a:endParaRPr lang="en-US" altLang="en-US" sz="2400" b="1" dirty="0">
              <a:solidFill>
                <a:schemeClr val="bg1"/>
              </a:solidFill>
              <a:latin typeface="Calibri" panose="020F0502020204030204" pitchFamily="34" charset="0"/>
            </a:endParaRPr>
          </a:p>
        </p:txBody>
      </p:sp>
      <p:pic>
        <p:nvPicPr>
          <p:cNvPr id="717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62200" y="1685544"/>
            <a:ext cx="2438400" cy="3267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1"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67000" y="2819400"/>
            <a:ext cx="2358252" cy="31976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2"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09600" y="3152775"/>
            <a:ext cx="2351771" cy="32480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3" name="Picture 5"/>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771661" y="1636712"/>
            <a:ext cx="2699677" cy="3468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6" name="Title 2"/>
          <p:cNvSpPr>
            <a:spLocks noGrp="1"/>
          </p:cNvSpPr>
          <p:nvPr>
            <p:ph type="title"/>
          </p:nvPr>
        </p:nvSpPr>
        <p:spPr>
          <a:xfrm>
            <a:off x="457200" y="274638"/>
            <a:ext cx="8229600" cy="1143000"/>
          </a:xfrm>
        </p:spPr>
        <p:txBody>
          <a:bodyPr/>
          <a:lstStyle/>
          <a:p>
            <a:r>
              <a:rPr lang="en-US" dirty="0" smtClean="0">
                <a:solidFill>
                  <a:schemeClr val="bg1"/>
                </a:solidFill>
                <a:latin typeface="Calibri" panose="020F0502020204030204" pitchFamily="34" charset="0"/>
              </a:rPr>
              <a:t>Data Analysis</a:t>
            </a:r>
            <a:endParaRPr lang="en-US" dirty="0">
              <a:solidFill>
                <a:schemeClr val="bg1"/>
              </a:solidFill>
              <a:latin typeface="Calibri" panose="020F0502020204030204" pitchFamily="34" charset="0"/>
            </a:endParaRP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43293"/>
                                        </p:tgtEl>
                                        <p:attrNameLst>
                                          <p:attrName>style.visibility</p:attrName>
                                        </p:attrNameLst>
                                      </p:cBhvr>
                                      <p:to>
                                        <p:strVal val="visible"/>
                                      </p:to>
                                    </p:set>
                                    <p:animEffect transition="in" filter="wipe(up)">
                                      <p:cBhvr>
                                        <p:cTn id="7" dur="1000"/>
                                        <p:tgtEl>
                                          <p:spTgt spid="43293"/>
                                        </p:tgtEl>
                                      </p:cBhvr>
                                    </p:animEffect>
                                  </p:childTnLst>
                                </p:cTn>
                              </p:par>
                            </p:childTnLst>
                          </p:cTn>
                        </p:par>
                        <p:par>
                          <p:cTn id="8" fill="hold">
                            <p:stCondLst>
                              <p:cond delay="1000"/>
                            </p:stCondLst>
                            <p:childTnLst>
                              <p:par>
                                <p:cTn id="9" presetID="47" presetClass="entr" presetSubtype="0" fill="hold" nodeType="afterEffect">
                                  <p:stCondLst>
                                    <p:cond delay="0"/>
                                  </p:stCondLst>
                                  <p:childTnLst>
                                    <p:set>
                                      <p:cBhvr>
                                        <p:cTn id="10" dur="1" fill="hold">
                                          <p:stCondLst>
                                            <p:cond delay="0"/>
                                          </p:stCondLst>
                                        </p:cTn>
                                        <p:tgtEl>
                                          <p:spTgt spid="7170"/>
                                        </p:tgtEl>
                                        <p:attrNameLst>
                                          <p:attrName>style.visibility</p:attrName>
                                        </p:attrNameLst>
                                      </p:cBhvr>
                                      <p:to>
                                        <p:strVal val="visible"/>
                                      </p:to>
                                    </p:set>
                                    <p:animEffect transition="in" filter="fade">
                                      <p:cBhvr>
                                        <p:cTn id="11" dur="1000"/>
                                        <p:tgtEl>
                                          <p:spTgt spid="7170"/>
                                        </p:tgtEl>
                                      </p:cBhvr>
                                    </p:animEffect>
                                    <p:anim calcmode="lin" valueType="num">
                                      <p:cBhvr>
                                        <p:cTn id="12" dur="1000" fill="hold"/>
                                        <p:tgtEl>
                                          <p:spTgt spid="7170"/>
                                        </p:tgtEl>
                                        <p:attrNameLst>
                                          <p:attrName>ppt_x</p:attrName>
                                        </p:attrNameLst>
                                      </p:cBhvr>
                                      <p:tavLst>
                                        <p:tav tm="0">
                                          <p:val>
                                            <p:strVal val="#ppt_x"/>
                                          </p:val>
                                        </p:tav>
                                        <p:tav tm="100000">
                                          <p:val>
                                            <p:strVal val="#ppt_x"/>
                                          </p:val>
                                        </p:tav>
                                      </p:tavLst>
                                    </p:anim>
                                    <p:anim calcmode="lin" valueType="num">
                                      <p:cBhvr>
                                        <p:cTn id="13" dur="1000" fill="hold"/>
                                        <p:tgtEl>
                                          <p:spTgt spid="7170"/>
                                        </p:tgtEl>
                                        <p:attrNameLst>
                                          <p:attrName>ppt_y</p:attrName>
                                        </p:attrNameLst>
                                      </p:cBhvr>
                                      <p:tavLst>
                                        <p:tav tm="0">
                                          <p:val>
                                            <p:strVal val="#ppt_y-.1"/>
                                          </p:val>
                                        </p:tav>
                                        <p:tav tm="100000">
                                          <p:val>
                                            <p:strVal val="#ppt_y"/>
                                          </p:val>
                                        </p:tav>
                                      </p:tavLst>
                                    </p:anim>
                                  </p:childTnLst>
                                </p:cTn>
                              </p:par>
                            </p:childTnLst>
                          </p:cTn>
                        </p:par>
                        <p:par>
                          <p:cTn id="14" fill="hold">
                            <p:stCondLst>
                              <p:cond delay="2000"/>
                            </p:stCondLst>
                            <p:childTnLst>
                              <p:par>
                                <p:cTn id="15" presetID="47" presetClass="entr" presetSubtype="0" fill="hold" nodeType="afterEffect">
                                  <p:stCondLst>
                                    <p:cond delay="0"/>
                                  </p:stCondLst>
                                  <p:childTnLst>
                                    <p:set>
                                      <p:cBhvr>
                                        <p:cTn id="16" dur="1" fill="hold">
                                          <p:stCondLst>
                                            <p:cond delay="0"/>
                                          </p:stCondLst>
                                        </p:cTn>
                                        <p:tgtEl>
                                          <p:spTgt spid="7171"/>
                                        </p:tgtEl>
                                        <p:attrNameLst>
                                          <p:attrName>style.visibility</p:attrName>
                                        </p:attrNameLst>
                                      </p:cBhvr>
                                      <p:to>
                                        <p:strVal val="visible"/>
                                      </p:to>
                                    </p:set>
                                    <p:animEffect transition="in" filter="fade">
                                      <p:cBhvr>
                                        <p:cTn id="17" dur="1000"/>
                                        <p:tgtEl>
                                          <p:spTgt spid="7171"/>
                                        </p:tgtEl>
                                      </p:cBhvr>
                                    </p:animEffect>
                                    <p:anim calcmode="lin" valueType="num">
                                      <p:cBhvr>
                                        <p:cTn id="18" dur="1000" fill="hold"/>
                                        <p:tgtEl>
                                          <p:spTgt spid="7171"/>
                                        </p:tgtEl>
                                        <p:attrNameLst>
                                          <p:attrName>ppt_x</p:attrName>
                                        </p:attrNameLst>
                                      </p:cBhvr>
                                      <p:tavLst>
                                        <p:tav tm="0">
                                          <p:val>
                                            <p:strVal val="#ppt_x"/>
                                          </p:val>
                                        </p:tav>
                                        <p:tav tm="100000">
                                          <p:val>
                                            <p:strVal val="#ppt_x"/>
                                          </p:val>
                                        </p:tav>
                                      </p:tavLst>
                                    </p:anim>
                                    <p:anim calcmode="lin" valueType="num">
                                      <p:cBhvr>
                                        <p:cTn id="19" dur="1000" fill="hold"/>
                                        <p:tgtEl>
                                          <p:spTgt spid="7171"/>
                                        </p:tgtEl>
                                        <p:attrNameLst>
                                          <p:attrName>ppt_y</p:attrName>
                                        </p:attrNameLst>
                                      </p:cBhvr>
                                      <p:tavLst>
                                        <p:tav tm="0">
                                          <p:val>
                                            <p:strVal val="#ppt_y-.1"/>
                                          </p:val>
                                        </p:tav>
                                        <p:tav tm="100000">
                                          <p:val>
                                            <p:strVal val="#ppt_y"/>
                                          </p:val>
                                        </p:tav>
                                      </p:tavLst>
                                    </p:anim>
                                  </p:childTnLst>
                                </p:cTn>
                              </p:par>
                            </p:childTnLst>
                          </p:cTn>
                        </p:par>
                        <p:par>
                          <p:cTn id="20" fill="hold">
                            <p:stCondLst>
                              <p:cond delay="3000"/>
                            </p:stCondLst>
                            <p:childTnLst>
                              <p:par>
                                <p:cTn id="21" presetID="47" presetClass="entr" presetSubtype="0" fill="hold" nodeType="afterEffect">
                                  <p:stCondLst>
                                    <p:cond delay="0"/>
                                  </p:stCondLst>
                                  <p:childTnLst>
                                    <p:set>
                                      <p:cBhvr>
                                        <p:cTn id="22" dur="1" fill="hold">
                                          <p:stCondLst>
                                            <p:cond delay="0"/>
                                          </p:stCondLst>
                                        </p:cTn>
                                        <p:tgtEl>
                                          <p:spTgt spid="7172"/>
                                        </p:tgtEl>
                                        <p:attrNameLst>
                                          <p:attrName>style.visibility</p:attrName>
                                        </p:attrNameLst>
                                      </p:cBhvr>
                                      <p:to>
                                        <p:strVal val="visible"/>
                                      </p:to>
                                    </p:set>
                                    <p:animEffect transition="in" filter="fade">
                                      <p:cBhvr>
                                        <p:cTn id="23" dur="1000"/>
                                        <p:tgtEl>
                                          <p:spTgt spid="7172"/>
                                        </p:tgtEl>
                                      </p:cBhvr>
                                    </p:animEffect>
                                    <p:anim calcmode="lin" valueType="num">
                                      <p:cBhvr>
                                        <p:cTn id="24" dur="1000" fill="hold"/>
                                        <p:tgtEl>
                                          <p:spTgt spid="7172"/>
                                        </p:tgtEl>
                                        <p:attrNameLst>
                                          <p:attrName>ppt_x</p:attrName>
                                        </p:attrNameLst>
                                      </p:cBhvr>
                                      <p:tavLst>
                                        <p:tav tm="0">
                                          <p:val>
                                            <p:strVal val="#ppt_x"/>
                                          </p:val>
                                        </p:tav>
                                        <p:tav tm="100000">
                                          <p:val>
                                            <p:strVal val="#ppt_x"/>
                                          </p:val>
                                        </p:tav>
                                      </p:tavLst>
                                    </p:anim>
                                    <p:anim calcmode="lin" valueType="num">
                                      <p:cBhvr>
                                        <p:cTn id="25" dur="1000" fill="hold"/>
                                        <p:tgtEl>
                                          <p:spTgt spid="7172"/>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47" presetClass="entr" presetSubtype="0" fill="hold" nodeType="clickEffect">
                                  <p:stCondLst>
                                    <p:cond delay="0"/>
                                  </p:stCondLst>
                                  <p:childTnLst>
                                    <p:set>
                                      <p:cBhvr>
                                        <p:cTn id="29" dur="1" fill="hold">
                                          <p:stCondLst>
                                            <p:cond delay="0"/>
                                          </p:stCondLst>
                                        </p:cTn>
                                        <p:tgtEl>
                                          <p:spTgt spid="7173"/>
                                        </p:tgtEl>
                                        <p:attrNameLst>
                                          <p:attrName>style.visibility</p:attrName>
                                        </p:attrNameLst>
                                      </p:cBhvr>
                                      <p:to>
                                        <p:strVal val="visible"/>
                                      </p:to>
                                    </p:set>
                                    <p:animEffect transition="in" filter="fade">
                                      <p:cBhvr>
                                        <p:cTn id="30" dur="1000"/>
                                        <p:tgtEl>
                                          <p:spTgt spid="7173"/>
                                        </p:tgtEl>
                                      </p:cBhvr>
                                    </p:animEffect>
                                    <p:anim calcmode="lin" valueType="num">
                                      <p:cBhvr>
                                        <p:cTn id="31" dur="1000" fill="hold"/>
                                        <p:tgtEl>
                                          <p:spTgt spid="7173"/>
                                        </p:tgtEl>
                                        <p:attrNameLst>
                                          <p:attrName>ppt_x</p:attrName>
                                        </p:attrNameLst>
                                      </p:cBhvr>
                                      <p:tavLst>
                                        <p:tav tm="0">
                                          <p:val>
                                            <p:strVal val="#ppt_x"/>
                                          </p:val>
                                        </p:tav>
                                        <p:tav tm="100000">
                                          <p:val>
                                            <p:strVal val="#ppt_x"/>
                                          </p:val>
                                        </p:tav>
                                      </p:tavLst>
                                    </p:anim>
                                    <p:anim calcmode="lin" valueType="num">
                                      <p:cBhvr>
                                        <p:cTn id="32" dur="1000" fill="hold"/>
                                        <p:tgtEl>
                                          <p:spTgt spid="7173"/>
                                        </p:tgtEl>
                                        <p:attrNameLst>
                                          <p:attrName>ppt_y</p:attrName>
                                        </p:attrNameLst>
                                      </p:cBhvr>
                                      <p:tavLst>
                                        <p:tav tm="0">
                                          <p:val>
                                            <p:strVal val="#ppt_y-.1"/>
                                          </p:val>
                                        </p:tav>
                                        <p:tav tm="100000">
                                          <p:val>
                                            <p:strVal val="#ppt_y"/>
                                          </p:val>
                                        </p:tav>
                                      </p:tavLst>
                                    </p:anim>
                                  </p:childTnLst>
                                </p:cTn>
                              </p:par>
                            </p:childTnLst>
                          </p:cTn>
                        </p:par>
                        <p:par>
                          <p:cTn id="33" fill="hold">
                            <p:stCondLst>
                              <p:cond delay="1000"/>
                            </p:stCondLst>
                            <p:childTnLst>
                              <p:par>
                                <p:cTn id="34" presetID="22" presetClass="entr" presetSubtype="1" fill="hold" grpId="0" nodeType="afterEffect">
                                  <p:stCondLst>
                                    <p:cond delay="0"/>
                                  </p:stCondLst>
                                  <p:childTnLst>
                                    <p:set>
                                      <p:cBhvr>
                                        <p:cTn id="35" dur="1" fill="hold">
                                          <p:stCondLst>
                                            <p:cond delay="0"/>
                                          </p:stCondLst>
                                        </p:cTn>
                                        <p:tgtEl>
                                          <p:spTgt spid="43294"/>
                                        </p:tgtEl>
                                        <p:attrNameLst>
                                          <p:attrName>style.visibility</p:attrName>
                                        </p:attrNameLst>
                                      </p:cBhvr>
                                      <p:to>
                                        <p:strVal val="visible"/>
                                      </p:to>
                                    </p:set>
                                    <p:animEffect transition="in" filter="wipe(up)">
                                      <p:cBhvr>
                                        <p:cTn id="36" dur="1000"/>
                                        <p:tgtEl>
                                          <p:spTgt spid="432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293" grpId="0"/>
      <p:bldP spid="4329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008" name="Text Box 72"/>
          <p:cNvSpPr txBox="1">
            <a:spLocks noChangeArrowheads="1"/>
          </p:cNvSpPr>
          <p:nvPr/>
        </p:nvSpPr>
        <p:spPr bwMode="auto">
          <a:xfrm>
            <a:off x="533400" y="1828800"/>
            <a:ext cx="4203701" cy="35517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231775" indent="-231775"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lnSpc>
                <a:spcPct val="90000"/>
              </a:lnSpc>
              <a:spcBef>
                <a:spcPct val="50000"/>
              </a:spcBef>
              <a:buFont typeface="Arial Narrow" pitchFamily="34" charset="0"/>
              <a:buNone/>
            </a:pPr>
            <a:r>
              <a:rPr lang="en-US" altLang="en-US" b="1" dirty="0" smtClean="0">
                <a:solidFill>
                  <a:srgbClr val="FFFF99"/>
                </a:solidFill>
                <a:latin typeface="Arial Narrow" pitchFamily="34" charset="0"/>
              </a:rPr>
              <a:t>Five-Number Summary </a:t>
            </a:r>
            <a:endParaRPr lang="en-US" altLang="en-US" b="1" dirty="0">
              <a:solidFill>
                <a:srgbClr val="FFFF99"/>
              </a:solidFill>
              <a:latin typeface="Arial Narrow" pitchFamily="34" charset="0"/>
            </a:endParaRPr>
          </a:p>
          <a:p>
            <a:pPr eaLnBrk="1" hangingPunct="1">
              <a:lnSpc>
                <a:spcPct val="90000"/>
              </a:lnSpc>
              <a:spcBef>
                <a:spcPct val="50000"/>
              </a:spcBef>
              <a:buFont typeface="Arial Narrow" pitchFamily="34" charset="0"/>
              <a:buChar char="–"/>
            </a:pPr>
            <a:r>
              <a:rPr lang="en-US" altLang="en-US" sz="2800" b="1" dirty="0" smtClean="0">
                <a:solidFill>
                  <a:schemeClr val="bg1"/>
                </a:solidFill>
                <a:latin typeface="Arial Narrow" pitchFamily="34" charset="0"/>
              </a:rPr>
              <a:t>minimum</a:t>
            </a:r>
            <a:endParaRPr lang="en-US" altLang="en-US" sz="2800" b="1" dirty="0">
              <a:solidFill>
                <a:schemeClr val="bg1"/>
              </a:solidFill>
              <a:latin typeface="Arial Narrow" pitchFamily="34" charset="0"/>
            </a:endParaRPr>
          </a:p>
          <a:p>
            <a:pPr eaLnBrk="1" hangingPunct="1">
              <a:lnSpc>
                <a:spcPct val="90000"/>
              </a:lnSpc>
              <a:spcBef>
                <a:spcPct val="50000"/>
              </a:spcBef>
              <a:buFont typeface="Arial Narrow" pitchFamily="34" charset="0"/>
              <a:buChar char="–"/>
            </a:pPr>
            <a:r>
              <a:rPr lang="en-US" altLang="en-US" sz="2800" b="1" dirty="0" smtClean="0">
                <a:solidFill>
                  <a:schemeClr val="bg1"/>
                </a:solidFill>
                <a:latin typeface="Arial Narrow" pitchFamily="34" charset="0"/>
              </a:rPr>
              <a:t>Q1</a:t>
            </a:r>
            <a:endParaRPr lang="en-US" altLang="en-US" sz="2800" b="1" dirty="0">
              <a:solidFill>
                <a:schemeClr val="bg1"/>
              </a:solidFill>
              <a:latin typeface="Arial Narrow" pitchFamily="34" charset="0"/>
            </a:endParaRPr>
          </a:p>
          <a:p>
            <a:pPr eaLnBrk="1" hangingPunct="1">
              <a:lnSpc>
                <a:spcPct val="90000"/>
              </a:lnSpc>
              <a:spcBef>
                <a:spcPct val="50000"/>
              </a:spcBef>
              <a:buFont typeface="Arial Narrow" pitchFamily="34" charset="0"/>
              <a:buChar char="–"/>
            </a:pPr>
            <a:r>
              <a:rPr lang="en-US" altLang="en-US" sz="2800" b="1" dirty="0" smtClean="0">
                <a:solidFill>
                  <a:schemeClr val="bg1"/>
                </a:solidFill>
                <a:latin typeface="Arial Narrow" pitchFamily="34" charset="0"/>
              </a:rPr>
              <a:t>median (Q2)</a:t>
            </a:r>
            <a:endParaRPr lang="en-US" altLang="en-US" sz="2800" b="1" dirty="0">
              <a:solidFill>
                <a:schemeClr val="bg1"/>
              </a:solidFill>
              <a:latin typeface="Arial Narrow" pitchFamily="34" charset="0"/>
            </a:endParaRPr>
          </a:p>
          <a:p>
            <a:pPr eaLnBrk="1" hangingPunct="1">
              <a:lnSpc>
                <a:spcPct val="90000"/>
              </a:lnSpc>
              <a:spcBef>
                <a:spcPct val="50000"/>
              </a:spcBef>
              <a:buFont typeface="Arial Narrow" pitchFamily="34" charset="0"/>
              <a:buChar char="–"/>
            </a:pPr>
            <a:r>
              <a:rPr lang="en-US" altLang="en-US" sz="2800" b="1" dirty="0" smtClean="0">
                <a:solidFill>
                  <a:schemeClr val="bg1"/>
                </a:solidFill>
                <a:latin typeface="Arial Narrow" pitchFamily="34" charset="0"/>
              </a:rPr>
              <a:t>Q3</a:t>
            </a:r>
            <a:endParaRPr lang="en-US" altLang="en-US" sz="2800" b="1" dirty="0">
              <a:solidFill>
                <a:schemeClr val="bg1"/>
              </a:solidFill>
              <a:latin typeface="Arial Narrow" pitchFamily="34" charset="0"/>
            </a:endParaRPr>
          </a:p>
          <a:p>
            <a:pPr eaLnBrk="1" hangingPunct="1">
              <a:lnSpc>
                <a:spcPct val="90000"/>
              </a:lnSpc>
              <a:spcBef>
                <a:spcPct val="50000"/>
              </a:spcBef>
              <a:buFont typeface="Arial Narrow" pitchFamily="34" charset="0"/>
              <a:buChar char="–"/>
            </a:pPr>
            <a:r>
              <a:rPr lang="en-US" altLang="en-US" sz="2800" b="1" dirty="0" smtClean="0">
                <a:solidFill>
                  <a:schemeClr val="bg1"/>
                </a:solidFill>
                <a:latin typeface="Arial Narrow" pitchFamily="34" charset="0"/>
              </a:rPr>
              <a:t>maximum</a:t>
            </a:r>
            <a:endParaRPr lang="en-US" altLang="en-US" sz="2800" b="1" dirty="0">
              <a:solidFill>
                <a:schemeClr val="bg1"/>
              </a:solidFill>
              <a:latin typeface="Arial Narrow" pitchFamily="34" charset="0"/>
            </a:endParaRPr>
          </a:p>
        </p:txBody>
      </p:sp>
      <p:sp>
        <p:nvSpPr>
          <p:cNvPr id="68" name="Text Box 72"/>
          <p:cNvSpPr txBox="1">
            <a:spLocks noChangeArrowheads="1"/>
          </p:cNvSpPr>
          <p:nvPr/>
        </p:nvSpPr>
        <p:spPr bwMode="auto">
          <a:xfrm>
            <a:off x="4114800" y="3638526"/>
            <a:ext cx="4495800" cy="17420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231775" indent="-231775"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lnSpc>
                <a:spcPct val="90000"/>
              </a:lnSpc>
              <a:spcBef>
                <a:spcPct val="50000"/>
              </a:spcBef>
              <a:buFont typeface="Arial Narrow" pitchFamily="34" charset="0"/>
              <a:buNone/>
            </a:pPr>
            <a:r>
              <a:rPr lang="en-US" altLang="en-US" b="1" dirty="0" smtClean="0">
                <a:solidFill>
                  <a:srgbClr val="FFFF99"/>
                </a:solidFill>
                <a:latin typeface="Arial Narrow" pitchFamily="34" charset="0"/>
              </a:rPr>
              <a:t>Central Tendency </a:t>
            </a:r>
            <a:endParaRPr lang="en-US" altLang="en-US" b="1" dirty="0">
              <a:solidFill>
                <a:srgbClr val="FFFF99"/>
              </a:solidFill>
              <a:latin typeface="Arial Narrow" pitchFamily="34" charset="0"/>
            </a:endParaRPr>
          </a:p>
          <a:p>
            <a:pPr eaLnBrk="1" hangingPunct="1">
              <a:lnSpc>
                <a:spcPct val="90000"/>
              </a:lnSpc>
              <a:spcBef>
                <a:spcPct val="50000"/>
              </a:spcBef>
              <a:buFont typeface="Arial Narrow" pitchFamily="34" charset="0"/>
              <a:buChar char="–"/>
            </a:pPr>
            <a:r>
              <a:rPr lang="en-US" altLang="en-US" sz="2800" b="1" dirty="0" smtClean="0">
                <a:solidFill>
                  <a:schemeClr val="bg1"/>
                </a:solidFill>
                <a:latin typeface="Arial Narrow" pitchFamily="34" charset="0"/>
              </a:rPr>
              <a:t>sample mean </a:t>
            </a:r>
            <a:endParaRPr lang="en-US" altLang="en-US" sz="2800" b="1" dirty="0">
              <a:solidFill>
                <a:schemeClr val="bg1"/>
              </a:solidFill>
              <a:latin typeface="Arial Narrow" pitchFamily="34" charset="0"/>
            </a:endParaRPr>
          </a:p>
          <a:p>
            <a:pPr eaLnBrk="1" hangingPunct="1">
              <a:lnSpc>
                <a:spcPct val="90000"/>
              </a:lnSpc>
              <a:spcBef>
                <a:spcPct val="50000"/>
              </a:spcBef>
              <a:buFont typeface="Arial Narrow" pitchFamily="34" charset="0"/>
              <a:buChar char="–"/>
            </a:pPr>
            <a:r>
              <a:rPr lang="en-US" altLang="en-US" sz="2800" b="1" dirty="0" smtClean="0">
                <a:solidFill>
                  <a:schemeClr val="bg1"/>
                </a:solidFill>
                <a:latin typeface="Arial Narrow" pitchFamily="34" charset="0"/>
              </a:rPr>
              <a:t>sample standard  deviation</a:t>
            </a:r>
            <a:endParaRPr lang="en-US" altLang="en-US" sz="2800" b="1" dirty="0">
              <a:solidFill>
                <a:schemeClr val="bg1"/>
              </a:solidFill>
              <a:latin typeface="Arial Narrow" pitchFamily="34" charset="0"/>
            </a:endParaRPr>
          </a:p>
        </p:txBody>
      </p:sp>
      <p:sp>
        <p:nvSpPr>
          <p:cNvPr id="22" name="Title 2"/>
          <p:cNvSpPr>
            <a:spLocks noGrp="1"/>
          </p:cNvSpPr>
          <p:nvPr>
            <p:ph type="title"/>
          </p:nvPr>
        </p:nvSpPr>
        <p:spPr>
          <a:xfrm>
            <a:off x="457200" y="274638"/>
            <a:ext cx="8229600" cy="1143000"/>
          </a:xfrm>
        </p:spPr>
        <p:txBody>
          <a:bodyPr/>
          <a:lstStyle/>
          <a:p>
            <a:r>
              <a:rPr lang="en-US" dirty="0" smtClean="0">
                <a:solidFill>
                  <a:schemeClr val="bg1"/>
                </a:solidFill>
                <a:latin typeface="Calibri" panose="020F0502020204030204" pitchFamily="34" charset="0"/>
              </a:rPr>
              <a:t>Data Analysis</a:t>
            </a:r>
            <a:endParaRPr lang="en-US" dirty="0">
              <a:solidFill>
                <a:schemeClr val="bg1"/>
              </a:solidFill>
              <a:latin typeface="Calibri" panose="020F0502020204030204" pitchFamily="34" charset="0"/>
            </a:endParaRP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grpId="0" nodeType="afterEffect">
                                  <p:stCondLst>
                                    <p:cond delay="500"/>
                                  </p:stCondLst>
                                  <p:childTnLst>
                                    <p:set>
                                      <p:cBhvr>
                                        <p:cTn id="6" dur="1" fill="hold">
                                          <p:stCondLst>
                                            <p:cond delay="0"/>
                                          </p:stCondLst>
                                        </p:cTn>
                                        <p:tgtEl>
                                          <p:spTgt spid="40008"/>
                                        </p:tgtEl>
                                        <p:attrNameLst>
                                          <p:attrName>style.visibility</p:attrName>
                                        </p:attrNameLst>
                                      </p:cBhvr>
                                      <p:to>
                                        <p:strVal val="visible"/>
                                      </p:to>
                                    </p:set>
                                    <p:animEffect transition="in" filter="wipe(up)">
                                      <p:cBhvr>
                                        <p:cTn id="7" dur="2000"/>
                                        <p:tgtEl>
                                          <p:spTgt spid="40008"/>
                                        </p:tgtEl>
                                      </p:cBhvr>
                                    </p:animEffect>
                                  </p:childTnLst>
                                </p:cTn>
                              </p:par>
                            </p:childTnLst>
                          </p:cTn>
                        </p:par>
                        <p:par>
                          <p:cTn id="8" fill="hold">
                            <p:stCondLst>
                              <p:cond delay="2500"/>
                            </p:stCondLst>
                            <p:childTnLst>
                              <p:par>
                                <p:cTn id="9" presetID="22" presetClass="entr" presetSubtype="1" fill="hold" grpId="0" nodeType="afterEffect">
                                  <p:stCondLst>
                                    <p:cond delay="500"/>
                                  </p:stCondLst>
                                  <p:childTnLst>
                                    <p:set>
                                      <p:cBhvr>
                                        <p:cTn id="10" dur="1" fill="hold">
                                          <p:stCondLst>
                                            <p:cond delay="0"/>
                                          </p:stCondLst>
                                        </p:cTn>
                                        <p:tgtEl>
                                          <p:spTgt spid="68"/>
                                        </p:tgtEl>
                                        <p:attrNameLst>
                                          <p:attrName>style.visibility</p:attrName>
                                        </p:attrNameLst>
                                      </p:cBhvr>
                                      <p:to>
                                        <p:strVal val="visible"/>
                                      </p:to>
                                    </p:set>
                                    <p:animEffect transition="in" filter="wipe(up)">
                                      <p:cBhvr>
                                        <p:cTn id="11" dur="2000"/>
                                        <p:tgtEl>
                                          <p:spTgt spid="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008" grpId="0"/>
      <p:bldP spid="6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3" cstate="print"/>
          <a:srcRect t="4057"/>
          <a:stretch/>
        </p:blipFill>
        <p:spPr bwMode="auto">
          <a:xfrm>
            <a:off x="565923" y="1249680"/>
            <a:ext cx="4006077" cy="2560320"/>
          </a:xfrm>
          <a:prstGeom prst="rect">
            <a:avLst/>
          </a:prstGeom>
          <a:noFill/>
          <a:ln w="9525">
            <a:noFill/>
            <a:miter lim="800000"/>
            <a:headEnd/>
            <a:tailEnd/>
          </a:ln>
        </p:spPr>
      </p:pic>
      <p:pic>
        <p:nvPicPr>
          <p:cNvPr id="1028" name="Picture 4"/>
          <p:cNvPicPr>
            <a:picLocks noChangeAspect="1" noChangeArrowheads="1"/>
          </p:cNvPicPr>
          <p:nvPr/>
        </p:nvPicPr>
        <p:blipFill>
          <a:blip r:embed="rId4" cstate="print"/>
          <a:srcRect/>
          <a:stretch>
            <a:fillRect/>
          </a:stretch>
        </p:blipFill>
        <p:spPr bwMode="auto">
          <a:xfrm>
            <a:off x="2514600" y="4038600"/>
            <a:ext cx="4005262" cy="2564146"/>
          </a:xfrm>
          <a:prstGeom prst="rect">
            <a:avLst/>
          </a:prstGeom>
          <a:noFill/>
          <a:ln w="9525">
            <a:noFill/>
            <a:miter lim="800000"/>
            <a:headEnd/>
            <a:tailEnd/>
          </a:ln>
        </p:spPr>
      </p:pic>
      <p:pic>
        <p:nvPicPr>
          <p:cNvPr id="1027" name="Picture 3"/>
          <p:cNvPicPr>
            <a:picLocks noChangeAspect="1" noChangeArrowheads="1"/>
          </p:cNvPicPr>
          <p:nvPr/>
        </p:nvPicPr>
        <p:blipFill>
          <a:blip r:embed="rId5" cstate="print"/>
          <a:srcRect/>
          <a:stretch>
            <a:fillRect/>
          </a:stretch>
        </p:blipFill>
        <p:spPr bwMode="auto">
          <a:xfrm>
            <a:off x="4868595" y="1243234"/>
            <a:ext cx="3742005" cy="2560320"/>
          </a:xfrm>
          <a:prstGeom prst="rect">
            <a:avLst/>
          </a:prstGeom>
          <a:noFill/>
          <a:ln w="9525">
            <a:noFill/>
            <a:miter lim="800000"/>
            <a:headEnd/>
            <a:tailEnd/>
          </a:ln>
        </p:spPr>
      </p:pic>
      <p:sp>
        <p:nvSpPr>
          <p:cNvPr id="23" name="Title 2"/>
          <p:cNvSpPr>
            <a:spLocks noGrp="1"/>
          </p:cNvSpPr>
          <p:nvPr>
            <p:ph type="title"/>
          </p:nvPr>
        </p:nvSpPr>
        <p:spPr>
          <a:xfrm>
            <a:off x="457200" y="274638"/>
            <a:ext cx="8229600" cy="975042"/>
          </a:xfrm>
        </p:spPr>
        <p:txBody>
          <a:bodyPr/>
          <a:lstStyle/>
          <a:p>
            <a:r>
              <a:rPr lang="en-US" dirty="0" smtClean="0">
                <a:solidFill>
                  <a:schemeClr val="bg1"/>
                </a:solidFill>
                <a:latin typeface="Calibri" panose="020F0502020204030204" pitchFamily="34" charset="0"/>
              </a:rPr>
              <a:t>Data Analysis: </a:t>
            </a:r>
            <a:r>
              <a:rPr lang="en-US" dirty="0" smtClean="0">
                <a:solidFill>
                  <a:srgbClr val="FFFF99"/>
                </a:solidFill>
                <a:latin typeface="Calibri" panose="020F0502020204030204" pitchFamily="34" charset="0"/>
              </a:rPr>
              <a:t>Graphs</a:t>
            </a:r>
            <a:endParaRPr lang="en-US" dirty="0">
              <a:solidFill>
                <a:srgbClr val="FFFF99"/>
              </a:solidFill>
              <a:latin typeface="Calibri" panose="020F0502020204030204" pitchFamily="34" charset="0"/>
            </a:endParaRP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1000"/>
                                        <p:tgtEl>
                                          <p:spTgt spid="1026"/>
                                        </p:tgtEl>
                                      </p:cBhvr>
                                    </p:animEffect>
                                    <p:anim calcmode="lin" valueType="num">
                                      <p:cBhvr>
                                        <p:cTn id="8" dur="1000" fill="hold"/>
                                        <p:tgtEl>
                                          <p:spTgt spid="1026"/>
                                        </p:tgtEl>
                                        <p:attrNameLst>
                                          <p:attrName>ppt_x</p:attrName>
                                        </p:attrNameLst>
                                      </p:cBhvr>
                                      <p:tavLst>
                                        <p:tav tm="0">
                                          <p:val>
                                            <p:strVal val="#ppt_x"/>
                                          </p:val>
                                        </p:tav>
                                        <p:tav tm="100000">
                                          <p:val>
                                            <p:strVal val="#ppt_x"/>
                                          </p:val>
                                        </p:tav>
                                      </p:tavLst>
                                    </p:anim>
                                    <p:anim calcmode="lin" valueType="num">
                                      <p:cBhvr>
                                        <p:cTn id="9" dur="1000" fill="hold"/>
                                        <p:tgtEl>
                                          <p:spTgt spid="1026"/>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7" presetClass="entr" presetSubtype="0" fill="hold" nodeType="afterEffect">
                                  <p:stCondLst>
                                    <p:cond delay="0"/>
                                  </p:stCondLst>
                                  <p:childTnLst>
                                    <p:set>
                                      <p:cBhvr>
                                        <p:cTn id="12" dur="1" fill="hold">
                                          <p:stCondLst>
                                            <p:cond delay="0"/>
                                          </p:stCondLst>
                                        </p:cTn>
                                        <p:tgtEl>
                                          <p:spTgt spid="1027"/>
                                        </p:tgtEl>
                                        <p:attrNameLst>
                                          <p:attrName>style.visibility</p:attrName>
                                        </p:attrNameLst>
                                      </p:cBhvr>
                                      <p:to>
                                        <p:strVal val="visible"/>
                                      </p:to>
                                    </p:set>
                                    <p:animEffect transition="in" filter="fade">
                                      <p:cBhvr>
                                        <p:cTn id="13" dur="1000"/>
                                        <p:tgtEl>
                                          <p:spTgt spid="1027"/>
                                        </p:tgtEl>
                                      </p:cBhvr>
                                    </p:animEffect>
                                    <p:anim calcmode="lin" valueType="num">
                                      <p:cBhvr>
                                        <p:cTn id="14" dur="1000" fill="hold"/>
                                        <p:tgtEl>
                                          <p:spTgt spid="1027"/>
                                        </p:tgtEl>
                                        <p:attrNameLst>
                                          <p:attrName>ppt_x</p:attrName>
                                        </p:attrNameLst>
                                      </p:cBhvr>
                                      <p:tavLst>
                                        <p:tav tm="0">
                                          <p:val>
                                            <p:strVal val="#ppt_x"/>
                                          </p:val>
                                        </p:tav>
                                        <p:tav tm="100000">
                                          <p:val>
                                            <p:strVal val="#ppt_x"/>
                                          </p:val>
                                        </p:tav>
                                      </p:tavLst>
                                    </p:anim>
                                    <p:anim calcmode="lin" valueType="num">
                                      <p:cBhvr>
                                        <p:cTn id="15" dur="1000" fill="hold"/>
                                        <p:tgtEl>
                                          <p:spTgt spid="1027"/>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7" presetClass="entr" presetSubtype="0" fill="hold" nodeType="afterEffect">
                                  <p:stCondLst>
                                    <p:cond delay="0"/>
                                  </p:stCondLst>
                                  <p:childTnLst>
                                    <p:set>
                                      <p:cBhvr>
                                        <p:cTn id="18" dur="1" fill="hold">
                                          <p:stCondLst>
                                            <p:cond delay="0"/>
                                          </p:stCondLst>
                                        </p:cTn>
                                        <p:tgtEl>
                                          <p:spTgt spid="1028"/>
                                        </p:tgtEl>
                                        <p:attrNameLst>
                                          <p:attrName>style.visibility</p:attrName>
                                        </p:attrNameLst>
                                      </p:cBhvr>
                                      <p:to>
                                        <p:strVal val="visible"/>
                                      </p:to>
                                    </p:set>
                                    <p:animEffect transition="in" filter="fade">
                                      <p:cBhvr>
                                        <p:cTn id="19" dur="1000"/>
                                        <p:tgtEl>
                                          <p:spTgt spid="1028"/>
                                        </p:tgtEl>
                                      </p:cBhvr>
                                    </p:animEffect>
                                    <p:anim calcmode="lin" valueType="num">
                                      <p:cBhvr>
                                        <p:cTn id="20" dur="1000" fill="hold"/>
                                        <p:tgtEl>
                                          <p:spTgt spid="1028"/>
                                        </p:tgtEl>
                                        <p:attrNameLst>
                                          <p:attrName>ppt_x</p:attrName>
                                        </p:attrNameLst>
                                      </p:cBhvr>
                                      <p:tavLst>
                                        <p:tav tm="0">
                                          <p:val>
                                            <p:strVal val="#ppt_x"/>
                                          </p:val>
                                        </p:tav>
                                        <p:tav tm="100000">
                                          <p:val>
                                            <p:strVal val="#ppt_x"/>
                                          </p:val>
                                        </p:tav>
                                      </p:tavLst>
                                    </p:anim>
                                    <p:anim calcmode="lin" valueType="num">
                                      <p:cBhvr>
                                        <p:cTn id="21" dur="1000" fill="hold"/>
                                        <p:tgtEl>
                                          <p:spTgt spid="10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print"/>
          <a:srcRect/>
          <a:stretch>
            <a:fillRect/>
          </a:stretch>
        </p:blipFill>
        <p:spPr bwMode="auto">
          <a:xfrm>
            <a:off x="914400" y="1914764"/>
            <a:ext cx="3684380" cy="2428875"/>
          </a:xfrm>
          <a:prstGeom prst="rect">
            <a:avLst/>
          </a:prstGeom>
          <a:noFill/>
          <a:ln w="9525">
            <a:noFill/>
            <a:miter lim="800000"/>
            <a:headEnd/>
            <a:tailEnd/>
          </a:ln>
        </p:spPr>
      </p:pic>
      <p:pic>
        <p:nvPicPr>
          <p:cNvPr id="2051" name="Picture 3"/>
          <p:cNvPicPr>
            <a:picLocks noChangeAspect="1" noChangeArrowheads="1"/>
          </p:cNvPicPr>
          <p:nvPr/>
        </p:nvPicPr>
        <p:blipFill>
          <a:blip r:embed="rId4" cstate="print"/>
          <a:srcRect/>
          <a:stretch>
            <a:fillRect/>
          </a:stretch>
        </p:blipFill>
        <p:spPr bwMode="auto">
          <a:xfrm>
            <a:off x="4724400" y="1914764"/>
            <a:ext cx="3581400" cy="2432102"/>
          </a:xfrm>
          <a:prstGeom prst="rect">
            <a:avLst/>
          </a:prstGeom>
          <a:noFill/>
          <a:ln w="9525">
            <a:noFill/>
            <a:miter lim="800000"/>
            <a:headEnd/>
            <a:tailEnd/>
          </a:ln>
        </p:spPr>
      </p:pic>
      <p:sp>
        <p:nvSpPr>
          <p:cNvPr id="42056" name="Text Box 72"/>
          <p:cNvSpPr txBox="1">
            <a:spLocks noChangeArrowheads="1"/>
          </p:cNvSpPr>
          <p:nvPr/>
        </p:nvSpPr>
        <p:spPr bwMode="auto">
          <a:xfrm>
            <a:off x="381000" y="4843992"/>
            <a:ext cx="8305800" cy="4801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231775" indent="-231775"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lnSpc>
                <a:spcPct val="90000"/>
              </a:lnSpc>
              <a:spcBef>
                <a:spcPct val="50000"/>
              </a:spcBef>
              <a:buFont typeface="Arial Narrow" pitchFamily="34" charset="0"/>
              <a:buNone/>
            </a:pPr>
            <a:r>
              <a:rPr lang="en-US" altLang="en-US" sz="2800" b="1" dirty="0" smtClean="0">
                <a:solidFill>
                  <a:schemeClr val="bg1"/>
                </a:solidFill>
                <a:latin typeface="Calibri" panose="020F0502020204030204" pitchFamily="34" charset="0"/>
              </a:rPr>
              <a:t>Patched vs. Unpatched Fatigue Life Comparison</a:t>
            </a:r>
            <a:endParaRPr lang="en-US" altLang="en-US" sz="2800" b="1" dirty="0">
              <a:solidFill>
                <a:schemeClr val="bg1"/>
              </a:solidFill>
              <a:latin typeface="Calibri" panose="020F0502020204030204" pitchFamily="34" charset="0"/>
            </a:endParaRPr>
          </a:p>
        </p:txBody>
      </p:sp>
      <p:sp>
        <p:nvSpPr>
          <p:cNvPr id="72" name="Text Box 72"/>
          <p:cNvSpPr txBox="1">
            <a:spLocks noChangeArrowheads="1"/>
          </p:cNvSpPr>
          <p:nvPr/>
        </p:nvSpPr>
        <p:spPr bwMode="auto">
          <a:xfrm>
            <a:off x="2057400" y="5486400"/>
            <a:ext cx="4953000" cy="4801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231775" indent="-231775"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lnSpc>
                <a:spcPct val="90000"/>
              </a:lnSpc>
              <a:spcBef>
                <a:spcPct val="50000"/>
              </a:spcBef>
              <a:buFont typeface="Arial Narrow" pitchFamily="34" charset="0"/>
              <a:buNone/>
            </a:pPr>
            <a:r>
              <a:rPr lang="en-US" altLang="en-US" sz="2800" b="1" dirty="0" smtClean="0">
                <a:solidFill>
                  <a:schemeClr val="bg1"/>
                </a:solidFill>
                <a:latin typeface="Calibri" panose="020F0502020204030204" pitchFamily="34" charset="0"/>
              </a:rPr>
              <a:t>Interpretation of the graphs</a:t>
            </a:r>
            <a:endParaRPr lang="en-US" altLang="en-US" sz="2800" b="1" dirty="0">
              <a:solidFill>
                <a:schemeClr val="bg1"/>
              </a:solidFill>
              <a:latin typeface="Calibri" panose="020F0502020204030204" pitchFamily="34" charset="0"/>
            </a:endParaRPr>
          </a:p>
        </p:txBody>
      </p:sp>
      <p:sp>
        <p:nvSpPr>
          <p:cNvPr id="24" name="Title 2"/>
          <p:cNvSpPr>
            <a:spLocks noGrp="1"/>
          </p:cNvSpPr>
          <p:nvPr>
            <p:ph type="title"/>
          </p:nvPr>
        </p:nvSpPr>
        <p:spPr>
          <a:xfrm>
            <a:off x="457200" y="274638"/>
            <a:ext cx="8229600" cy="1143000"/>
          </a:xfrm>
        </p:spPr>
        <p:txBody>
          <a:bodyPr/>
          <a:lstStyle/>
          <a:p>
            <a:r>
              <a:rPr lang="en-US" dirty="0" smtClean="0">
                <a:solidFill>
                  <a:schemeClr val="bg1"/>
                </a:solidFill>
                <a:latin typeface="Calibri" panose="020F0502020204030204" pitchFamily="34" charset="0"/>
              </a:rPr>
              <a:t>Data Analysis: </a:t>
            </a:r>
            <a:r>
              <a:rPr lang="en-US" dirty="0" smtClean="0">
                <a:solidFill>
                  <a:srgbClr val="FFFF99"/>
                </a:solidFill>
                <a:latin typeface="Calibri" panose="020F0502020204030204" pitchFamily="34" charset="0"/>
              </a:rPr>
              <a:t>Graphs</a:t>
            </a:r>
            <a:endParaRPr lang="en-US" dirty="0">
              <a:solidFill>
                <a:srgbClr val="FFFF99"/>
              </a:solidFill>
              <a:latin typeface="Calibri" panose="020F0502020204030204" pitchFamily="34" charset="0"/>
            </a:endParaRP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47" presetClass="entr" presetSubtype="0" fill="hold" nodeType="after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1000"/>
                                        <p:tgtEl>
                                          <p:spTgt spid="2050"/>
                                        </p:tgtEl>
                                      </p:cBhvr>
                                    </p:animEffect>
                                    <p:anim calcmode="lin" valueType="num">
                                      <p:cBhvr>
                                        <p:cTn id="8" dur="1000" fill="hold"/>
                                        <p:tgtEl>
                                          <p:spTgt spid="2050"/>
                                        </p:tgtEl>
                                        <p:attrNameLst>
                                          <p:attrName>ppt_x</p:attrName>
                                        </p:attrNameLst>
                                      </p:cBhvr>
                                      <p:tavLst>
                                        <p:tav tm="0">
                                          <p:val>
                                            <p:strVal val="#ppt_x"/>
                                          </p:val>
                                        </p:tav>
                                        <p:tav tm="100000">
                                          <p:val>
                                            <p:strVal val="#ppt_x"/>
                                          </p:val>
                                        </p:tav>
                                      </p:tavLst>
                                    </p:anim>
                                    <p:anim calcmode="lin" valueType="num">
                                      <p:cBhvr>
                                        <p:cTn id="9" dur="1000" fill="hold"/>
                                        <p:tgtEl>
                                          <p:spTgt spid="2050"/>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7" presetClass="entr" presetSubtype="0" fill="hold" nodeType="afterEffect">
                                  <p:stCondLst>
                                    <p:cond delay="0"/>
                                  </p:stCondLst>
                                  <p:childTnLst>
                                    <p:set>
                                      <p:cBhvr>
                                        <p:cTn id="12" dur="1" fill="hold">
                                          <p:stCondLst>
                                            <p:cond delay="0"/>
                                          </p:stCondLst>
                                        </p:cTn>
                                        <p:tgtEl>
                                          <p:spTgt spid="2051"/>
                                        </p:tgtEl>
                                        <p:attrNameLst>
                                          <p:attrName>style.visibility</p:attrName>
                                        </p:attrNameLst>
                                      </p:cBhvr>
                                      <p:to>
                                        <p:strVal val="visible"/>
                                      </p:to>
                                    </p:set>
                                    <p:animEffect transition="in" filter="fade">
                                      <p:cBhvr>
                                        <p:cTn id="13" dur="1000"/>
                                        <p:tgtEl>
                                          <p:spTgt spid="2051"/>
                                        </p:tgtEl>
                                      </p:cBhvr>
                                    </p:animEffect>
                                    <p:anim calcmode="lin" valueType="num">
                                      <p:cBhvr>
                                        <p:cTn id="14" dur="1000" fill="hold"/>
                                        <p:tgtEl>
                                          <p:spTgt spid="2051"/>
                                        </p:tgtEl>
                                        <p:attrNameLst>
                                          <p:attrName>ppt_x</p:attrName>
                                        </p:attrNameLst>
                                      </p:cBhvr>
                                      <p:tavLst>
                                        <p:tav tm="0">
                                          <p:val>
                                            <p:strVal val="#ppt_x"/>
                                          </p:val>
                                        </p:tav>
                                        <p:tav tm="100000">
                                          <p:val>
                                            <p:strVal val="#ppt_x"/>
                                          </p:val>
                                        </p:tav>
                                      </p:tavLst>
                                    </p:anim>
                                    <p:anim calcmode="lin" valueType="num">
                                      <p:cBhvr>
                                        <p:cTn id="15" dur="1000" fill="hold"/>
                                        <p:tgtEl>
                                          <p:spTgt spid="2051"/>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22" presetClass="entr" presetSubtype="8" fill="hold" grpId="0" nodeType="afterEffect">
                                  <p:stCondLst>
                                    <p:cond delay="0"/>
                                  </p:stCondLst>
                                  <p:childTnLst>
                                    <p:set>
                                      <p:cBhvr>
                                        <p:cTn id="18" dur="1" fill="hold">
                                          <p:stCondLst>
                                            <p:cond delay="0"/>
                                          </p:stCondLst>
                                        </p:cTn>
                                        <p:tgtEl>
                                          <p:spTgt spid="42056"/>
                                        </p:tgtEl>
                                        <p:attrNameLst>
                                          <p:attrName>style.visibility</p:attrName>
                                        </p:attrNameLst>
                                      </p:cBhvr>
                                      <p:to>
                                        <p:strVal val="visible"/>
                                      </p:to>
                                    </p:set>
                                    <p:animEffect transition="in" filter="wipe(left)">
                                      <p:cBhvr>
                                        <p:cTn id="19" dur="1000"/>
                                        <p:tgtEl>
                                          <p:spTgt spid="42056"/>
                                        </p:tgtEl>
                                      </p:cBhvr>
                                    </p:animEffect>
                                  </p:childTnLst>
                                </p:cTn>
                              </p:par>
                            </p:childTnLst>
                          </p:cTn>
                        </p:par>
                        <p:par>
                          <p:cTn id="20" fill="hold">
                            <p:stCondLst>
                              <p:cond delay="3000"/>
                            </p:stCondLst>
                            <p:childTnLst>
                              <p:par>
                                <p:cTn id="21" presetID="22" presetClass="entr" presetSubtype="8" fill="hold" grpId="0" nodeType="afterEffect">
                                  <p:stCondLst>
                                    <p:cond delay="0"/>
                                  </p:stCondLst>
                                  <p:childTnLst>
                                    <p:set>
                                      <p:cBhvr>
                                        <p:cTn id="22" dur="1" fill="hold">
                                          <p:stCondLst>
                                            <p:cond delay="0"/>
                                          </p:stCondLst>
                                        </p:cTn>
                                        <p:tgtEl>
                                          <p:spTgt spid="72"/>
                                        </p:tgtEl>
                                        <p:attrNameLst>
                                          <p:attrName>style.visibility</p:attrName>
                                        </p:attrNameLst>
                                      </p:cBhvr>
                                      <p:to>
                                        <p:strVal val="visible"/>
                                      </p:to>
                                    </p:set>
                                    <p:animEffect transition="in" filter="wipe(left)">
                                      <p:cBhvr>
                                        <p:cTn id="23" dur="1000"/>
                                        <p:tgtEl>
                                          <p:spTgt spid="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056" grpId="0"/>
      <p:bldP spid="7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056" name="Text Box 72"/>
          <p:cNvSpPr txBox="1">
            <a:spLocks noChangeArrowheads="1"/>
          </p:cNvSpPr>
          <p:nvPr/>
        </p:nvSpPr>
        <p:spPr bwMode="auto">
          <a:xfrm>
            <a:off x="533400" y="1295400"/>
            <a:ext cx="8229600" cy="8679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231775" indent="-231775"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marL="0" indent="0" eaLnBrk="1" hangingPunct="1">
              <a:lnSpc>
                <a:spcPct val="90000"/>
              </a:lnSpc>
              <a:spcBef>
                <a:spcPct val="50000"/>
              </a:spcBef>
              <a:buFont typeface="Arial Narrow" pitchFamily="34" charset="0"/>
              <a:buNone/>
            </a:pPr>
            <a:r>
              <a:rPr lang="en-US" altLang="en-US" sz="2800" b="1" dirty="0" smtClean="0">
                <a:solidFill>
                  <a:schemeClr val="bg1"/>
                </a:solidFill>
                <a:latin typeface="Calibri" panose="020F0502020204030204" pitchFamily="34" charset="0"/>
              </a:rPr>
              <a:t>How to compare all the available data when coming from different experimental setups? </a:t>
            </a:r>
            <a:endParaRPr lang="en-US" altLang="en-US" sz="2800" b="1" dirty="0">
              <a:solidFill>
                <a:schemeClr val="bg1"/>
              </a:solidFill>
              <a:latin typeface="Calibri" panose="020F0502020204030204" pitchFamily="34" charset="0"/>
            </a:endParaRPr>
          </a:p>
        </p:txBody>
      </p:sp>
      <p:pic>
        <p:nvPicPr>
          <p:cNvPr id="73" name="Picture 2"/>
          <p:cNvPicPr>
            <a:picLocks noChangeAspect="1" noChangeArrowheads="1"/>
          </p:cNvPicPr>
          <p:nvPr/>
        </p:nvPicPr>
        <p:blipFill>
          <a:blip r:embed="rId3" cstate="print"/>
          <a:srcRect/>
          <a:stretch>
            <a:fillRect/>
          </a:stretch>
        </p:blipFill>
        <p:spPr bwMode="auto">
          <a:xfrm>
            <a:off x="3048000" y="2438400"/>
            <a:ext cx="2743200" cy="1808415"/>
          </a:xfrm>
          <a:prstGeom prst="rect">
            <a:avLst/>
          </a:prstGeom>
          <a:noFill/>
          <a:ln w="9525">
            <a:noFill/>
            <a:miter lim="800000"/>
            <a:headEnd/>
            <a:tailEnd/>
          </a:ln>
        </p:spPr>
      </p:pic>
      <p:pic>
        <p:nvPicPr>
          <p:cNvPr id="74" name="Picture 3"/>
          <p:cNvPicPr>
            <a:picLocks noChangeAspect="1" noChangeArrowheads="1"/>
          </p:cNvPicPr>
          <p:nvPr/>
        </p:nvPicPr>
        <p:blipFill>
          <a:blip r:embed="rId4" cstate="print"/>
          <a:srcRect/>
          <a:stretch>
            <a:fillRect/>
          </a:stretch>
        </p:blipFill>
        <p:spPr bwMode="auto">
          <a:xfrm>
            <a:off x="685800" y="2819400"/>
            <a:ext cx="2683731" cy="1822502"/>
          </a:xfrm>
          <a:prstGeom prst="rect">
            <a:avLst/>
          </a:prstGeom>
          <a:noFill/>
          <a:ln w="9525">
            <a:noFill/>
            <a:miter lim="800000"/>
            <a:headEnd/>
            <a:tailEnd/>
          </a:ln>
        </p:spPr>
      </p:pic>
      <p:pic>
        <p:nvPicPr>
          <p:cNvPr id="11" name="Picture 3"/>
          <p:cNvPicPr>
            <a:picLocks noChangeAspect="1" noChangeArrowheads="1"/>
          </p:cNvPicPr>
          <p:nvPr/>
        </p:nvPicPr>
        <p:blipFill>
          <a:blip r:embed="rId5" cstate="print"/>
          <a:srcRect/>
          <a:stretch>
            <a:fillRect/>
          </a:stretch>
        </p:blipFill>
        <p:spPr bwMode="auto">
          <a:xfrm>
            <a:off x="5562600" y="2819400"/>
            <a:ext cx="2745381" cy="1828800"/>
          </a:xfrm>
          <a:prstGeom prst="rect">
            <a:avLst/>
          </a:prstGeom>
          <a:noFill/>
          <a:ln w="9525">
            <a:noFill/>
            <a:miter lim="800000"/>
            <a:headEnd/>
            <a:tailEnd/>
          </a:ln>
        </p:spPr>
      </p:pic>
      <p:pic>
        <p:nvPicPr>
          <p:cNvPr id="10" name="Picture 2"/>
          <p:cNvPicPr>
            <a:picLocks noChangeAspect="1" noChangeArrowheads="1"/>
          </p:cNvPicPr>
          <p:nvPr/>
        </p:nvPicPr>
        <p:blipFill>
          <a:blip r:embed="rId6" cstate="print"/>
          <a:srcRect/>
          <a:stretch>
            <a:fillRect/>
          </a:stretch>
        </p:blipFill>
        <p:spPr bwMode="auto">
          <a:xfrm>
            <a:off x="3124200" y="4038600"/>
            <a:ext cx="2743200" cy="1806819"/>
          </a:xfrm>
          <a:prstGeom prst="rect">
            <a:avLst/>
          </a:prstGeom>
          <a:noFill/>
          <a:ln w="9525">
            <a:noFill/>
            <a:miter lim="800000"/>
            <a:headEnd/>
            <a:tailEnd/>
          </a:ln>
        </p:spPr>
      </p:pic>
      <p:pic>
        <p:nvPicPr>
          <p:cNvPr id="2052" name="Picture 4"/>
          <p:cNvPicPr>
            <a:picLocks noChangeAspect="1" noChangeArrowheads="1"/>
          </p:cNvPicPr>
          <p:nvPr/>
        </p:nvPicPr>
        <p:blipFill>
          <a:blip r:embed="rId7" cstate="print"/>
          <a:srcRect/>
          <a:stretch>
            <a:fillRect/>
          </a:stretch>
        </p:blipFill>
        <p:spPr bwMode="auto">
          <a:xfrm>
            <a:off x="5791200" y="4419601"/>
            <a:ext cx="2721427" cy="1828799"/>
          </a:xfrm>
          <a:prstGeom prst="rect">
            <a:avLst/>
          </a:prstGeom>
          <a:noFill/>
          <a:ln w="9525">
            <a:noFill/>
            <a:miter lim="800000"/>
            <a:headEnd/>
            <a:tailEnd/>
          </a:ln>
        </p:spPr>
      </p:pic>
      <p:pic>
        <p:nvPicPr>
          <p:cNvPr id="2053" name="Picture 5"/>
          <p:cNvPicPr>
            <a:picLocks noChangeAspect="1" noChangeArrowheads="1"/>
          </p:cNvPicPr>
          <p:nvPr/>
        </p:nvPicPr>
        <p:blipFill>
          <a:blip r:embed="rId8" cstate="print"/>
          <a:srcRect/>
          <a:stretch>
            <a:fillRect/>
          </a:stretch>
        </p:blipFill>
        <p:spPr bwMode="auto">
          <a:xfrm>
            <a:off x="609600" y="4343400"/>
            <a:ext cx="2760701" cy="1828800"/>
          </a:xfrm>
          <a:prstGeom prst="rect">
            <a:avLst/>
          </a:prstGeom>
          <a:noFill/>
          <a:ln w="9525">
            <a:noFill/>
            <a:miter lim="800000"/>
            <a:headEnd/>
            <a:tailEnd/>
          </a:ln>
        </p:spPr>
      </p:pic>
      <p:sp>
        <p:nvSpPr>
          <p:cNvPr id="27" name="Title 2"/>
          <p:cNvSpPr>
            <a:spLocks noGrp="1"/>
          </p:cNvSpPr>
          <p:nvPr>
            <p:ph type="title"/>
          </p:nvPr>
        </p:nvSpPr>
        <p:spPr>
          <a:xfrm>
            <a:off x="457200" y="274638"/>
            <a:ext cx="8229600" cy="1143000"/>
          </a:xfrm>
        </p:spPr>
        <p:txBody>
          <a:bodyPr/>
          <a:lstStyle/>
          <a:p>
            <a:r>
              <a:rPr lang="en-US" dirty="0" smtClean="0">
                <a:solidFill>
                  <a:schemeClr val="bg1"/>
                </a:solidFill>
                <a:latin typeface="Calibri" panose="020F0502020204030204" pitchFamily="34" charset="0"/>
              </a:rPr>
              <a:t>Data Analysis: </a:t>
            </a:r>
            <a:r>
              <a:rPr lang="en-US" dirty="0" smtClean="0">
                <a:solidFill>
                  <a:srgbClr val="FFFF99"/>
                </a:solidFill>
                <a:latin typeface="Calibri" panose="020F0502020204030204" pitchFamily="34" charset="0"/>
              </a:rPr>
              <a:t>Graphs</a:t>
            </a:r>
            <a:endParaRPr lang="en-US" dirty="0">
              <a:solidFill>
                <a:srgbClr val="FFFF99"/>
              </a:solidFill>
              <a:latin typeface="Calibri" panose="020F0502020204030204" pitchFamily="34" charset="0"/>
            </a:endParaRP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42056"/>
                                        </p:tgtEl>
                                        <p:attrNameLst>
                                          <p:attrName>style.visibility</p:attrName>
                                        </p:attrNameLst>
                                      </p:cBhvr>
                                      <p:to>
                                        <p:strVal val="visible"/>
                                      </p:to>
                                    </p:set>
                                    <p:animEffect transition="in" filter="wipe(up)">
                                      <p:cBhvr>
                                        <p:cTn id="7" dur="2000"/>
                                        <p:tgtEl>
                                          <p:spTgt spid="42056"/>
                                        </p:tgtEl>
                                      </p:cBhvr>
                                    </p:animEffect>
                                  </p:childTnLst>
                                </p:cTn>
                              </p:par>
                            </p:childTnLst>
                          </p:cTn>
                        </p:par>
                        <p:par>
                          <p:cTn id="8" fill="hold">
                            <p:stCondLst>
                              <p:cond delay="2000"/>
                            </p:stCondLst>
                            <p:childTnLst>
                              <p:par>
                                <p:cTn id="9" presetID="47" presetClass="entr" presetSubtype="0" fill="hold" nodeType="afterEffect">
                                  <p:stCondLst>
                                    <p:cond delay="0"/>
                                  </p:stCondLst>
                                  <p:childTnLst>
                                    <p:set>
                                      <p:cBhvr>
                                        <p:cTn id="10" dur="1" fill="hold">
                                          <p:stCondLst>
                                            <p:cond delay="0"/>
                                          </p:stCondLst>
                                        </p:cTn>
                                        <p:tgtEl>
                                          <p:spTgt spid="74"/>
                                        </p:tgtEl>
                                        <p:attrNameLst>
                                          <p:attrName>style.visibility</p:attrName>
                                        </p:attrNameLst>
                                      </p:cBhvr>
                                      <p:to>
                                        <p:strVal val="visible"/>
                                      </p:to>
                                    </p:set>
                                    <p:animEffect transition="in" filter="fade">
                                      <p:cBhvr>
                                        <p:cTn id="11" dur="1000"/>
                                        <p:tgtEl>
                                          <p:spTgt spid="74"/>
                                        </p:tgtEl>
                                      </p:cBhvr>
                                    </p:animEffect>
                                    <p:anim calcmode="lin" valueType="num">
                                      <p:cBhvr>
                                        <p:cTn id="12" dur="1000" fill="hold"/>
                                        <p:tgtEl>
                                          <p:spTgt spid="74"/>
                                        </p:tgtEl>
                                        <p:attrNameLst>
                                          <p:attrName>ppt_x</p:attrName>
                                        </p:attrNameLst>
                                      </p:cBhvr>
                                      <p:tavLst>
                                        <p:tav tm="0">
                                          <p:val>
                                            <p:strVal val="#ppt_x"/>
                                          </p:val>
                                        </p:tav>
                                        <p:tav tm="100000">
                                          <p:val>
                                            <p:strVal val="#ppt_x"/>
                                          </p:val>
                                        </p:tav>
                                      </p:tavLst>
                                    </p:anim>
                                    <p:anim calcmode="lin" valueType="num">
                                      <p:cBhvr>
                                        <p:cTn id="13" dur="1000" fill="hold"/>
                                        <p:tgtEl>
                                          <p:spTgt spid="74"/>
                                        </p:tgtEl>
                                        <p:attrNameLst>
                                          <p:attrName>ppt_y</p:attrName>
                                        </p:attrNameLst>
                                      </p:cBhvr>
                                      <p:tavLst>
                                        <p:tav tm="0">
                                          <p:val>
                                            <p:strVal val="#ppt_y-.1"/>
                                          </p:val>
                                        </p:tav>
                                        <p:tav tm="100000">
                                          <p:val>
                                            <p:strVal val="#ppt_y"/>
                                          </p:val>
                                        </p:tav>
                                      </p:tavLst>
                                    </p:anim>
                                  </p:childTnLst>
                                </p:cTn>
                              </p:par>
                            </p:childTnLst>
                          </p:cTn>
                        </p:par>
                        <p:par>
                          <p:cTn id="14" fill="hold">
                            <p:stCondLst>
                              <p:cond delay="3000"/>
                            </p:stCondLst>
                            <p:childTnLst>
                              <p:par>
                                <p:cTn id="15" presetID="47" presetClass="entr" presetSubtype="0" fill="hold" nodeType="afterEffect">
                                  <p:stCondLst>
                                    <p:cond delay="0"/>
                                  </p:stCondLst>
                                  <p:childTnLst>
                                    <p:set>
                                      <p:cBhvr>
                                        <p:cTn id="16" dur="1" fill="hold">
                                          <p:stCondLst>
                                            <p:cond delay="0"/>
                                          </p:stCondLst>
                                        </p:cTn>
                                        <p:tgtEl>
                                          <p:spTgt spid="73"/>
                                        </p:tgtEl>
                                        <p:attrNameLst>
                                          <p:attrName>style.visibility</p:attrName>
                                        </p:attrNameLst>
                                      </p:cBhvr>
                                      <p:to>
                                        <p:strVal val="visible"/>
                                      </p:to>
                                    </p:set>
                                    <p:animEffect transition="in" filter="fade">
                                      <p:cBhvr>
                                        <p:cTn id="17" dur="1000"/>
                                        <p:tgtEl>
                                          <p:spTgt spid="73"/>
                                        </p:tgtEl>
                                      </p:cBhvr>
                                    </p:animEffect>
                                    <p:anim calcmode="lin" valueType="num">
                                      <p:cBhvr>
                                        <p:cTn id="18" dur="1000" fill="hold"/>
                                        <p:tgtEl>
                                          <p:spTgt spid="73"/>
                                        </p:tgtEl>
                                        <p:attrNameLst>
                                          <p:attrName>ppt_x</p:attrName>
                                        </p:attrNameLst>
                                      </p:cBhvr>
                                      <p:tavLst>
                                        <p:tav tm="0">
                                          <p:val>
                                            <p:strVal val="#ppt_x"/>
                                          </p:val>
                                        </p:tav>
                                        <p:tav tm="100000">
                                          <p:val>
                                            <p:strVal val="#ppt_x"/>
                                          </p:val>
                                        </p:tav>
                                      </p:tavLst>
                                    </p:anim>
                                    <p:anim calcmode="lin" valueType="num">
                                      <p:cBhvr>
                                        <p:cTn id="19" dur="1000" fill="hold"/>
                                        <p:tgtEl>
                                          <p:spTgt spid="73"/>
                                        </p:tgtEl>
                                        <p:attrNameLst>
                                          <p:attrName>ppt_y</p:attrName>
                                        </p:attrNameLst>
                                      </p:cBhvr>
                                      <p:tavLst>
                                        <p:tav tm="0">
                                          <p:val>
                                            <p:strVal val="#ppt_y-.1"/>
                                          </p:val>
                                        </p:tav>
                                        <p:tav tm="100000">
                                          <p:val>
                                            <p:strVal val="#ppt_y"/>
                                          </p:val>
                                        </p:tav>
                                      </p:tavLst>
                                    </p:anim>
                                  </p:childTnLst>
                                </p:cTn>
                              </p:par>
                            </p:childTnLst>
                          </p:cTn>
                        </p:par>
                        <p:par>
                          <p:cTn id="20" fill="hold">
                            <p:stCondLst>
                              <p:cond delay="4000"/>
                            </p:stCondLst>
                            <p:childTnLst>
                              <p:par>
                                <p:cTn id="21" presetID="47" presetClass="entr" presetSubtype="0" fill="hold" nodeType="after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1000"/>
                                        <p:tgtEl>
                                          <p:spTgt spid="11"/>
                                        </p:tgtEl>
                                      </p:cBhvr>
                                    </p:animEffect>
                                    <p:anim calcmode="lin" valueType="num">
                                      <p:cBhvr>
                                        <p:cTn id="24" dur="1000" fill="hold"/>
                                        <p:tgtEl>
                                          <p:spTgt spid="11"/>
                                        </p:tgtEl>
                                        <p:attrNameLst>
                                          <p:attrName>ppt_x</p:attrName>
                                        </p:attrNameLst>
                                      </p:cBhvr>
                                      <p:tavLst>
                                        <p:tav tm="0">
                                          <p:val>
                                            <p:strVal val="#ppt_x"/>
                                          </p:val>
                                        </p:tav>
                                        <p:tav tm="100000">
                                          <p:val>
                                            <p:strVal val="#ppt_x"/>
                                          </p:val>
                                        </p:tav>
                                      </p:tavLst>
                                    </p:anim>
                                    <p:anim calcmode="lin" valueType="num">
                                      <p:cBhvr>
                                        <p:cTn id="25" dur="1000" fill="hold"/>
                                        <p:tgtEl>
                                          <p:spTgt spid="11"/>
                                        </p:tgtEl>
                                        <p:attrNameLst>
                                          <p:attrName>ppt_y</p:attrName>
                                        </p:attrNameLst>
                                      </p:cBhvr>
                                      <p:tavLst>
                                        <p:tav tm="0">
                                          <p:val>
                                            <p:strVal val="#ppt_y-.1"/>
                                          </p:val>
                                        </p:tav>
                                        <p:tav tm="100000">
                                          <p:val>
                                            <p:strVal val="#ppt_y"/>
                                          </p:val>
                                        </p:tav>
                                      </p:tavLst>
                                    </p:anim>
                                  </p:childTnLst>
                                </p:cTn>
                              </p:par>
                            </p:childTnLst>
                          </p:cTn>
                        </p:par>
                        <p:par>
                          <p:cTn id="26" fill="hold">
                            <p:stCondLst>
                              <p:cond delay="5000"/>
                            </p:stCondLst>
                            <p:childTnLst>
                              <p:par>
                                <p:cTn id="27" presetID="47" presetClass="entr" presetSubtype="0" fill="hold" nodeType="afterEffect">
                                  <p:stCondLst>
                                    <p:cond delay="0"/>
                                  </p:stCondLst>
                                  <p:childTnLst>
                                    <p:set>
                                      <p:cBhvr>
                                        <p:cTn id="28" dur="1" fill="hold">
                                          <p:stCondLst>
                                            <p:cond delay="0"/>
                                          </p:stCondLst>
                                        </p:cTn>
                                        <p:tgtEl>
                                          <p:spTgt spid="2053"/>
                                        </p:tgtEl>
                                        <p:attrNameLst>
                                          <p:attrName>style.visibility</p:attrName>
                                        </p:attrNameLst>
                                      </p:cBhvr>
                                      <p:to>
                                        <p:strVal val="visible"/>
                                      </p:to>
                                    </p:set>
                                    <p:animEffect transition="in" filter="fade">
                                      <p:cBhvr>
                                        <p:cTn id="29" dur="1000"/>
                                        <p:tgtEl>
                                          <p:spTgt spid="2053"/>
                                        </p:tgtEl>
                                      </p:cBhvr>
                                    </p:animEffect>
                                    <p:anim calcmode="lin" valueType="num">
                                      <p:cBhvr>
                                        <p:cTn id="30" dur="1000" fill="hold"/>
                                        <p:tgtEl>
                                          <p:spTgt spid="2053"/>
                                        </p:tgtEl>
                                        <p:attrNameLst>
                                          <p:attrName>ppt_x</p:attrName>
                                        </p:attrNameLst>
                                      </p:cBhvr>
                                      <p:tavLst>
                                        <p:tav tm="0">
                                          <p:val>
                                            <p:strVal val="#ppt_x"/>
                                          </p:val>
                                        </p:tav>
                                        <p:tav tm="100000">
                                          <p:val>
                                            <p:strVal val="#ppt_x"/>
                                          </p:val>
                                        </p:tav>
                                      </p:tavLst>
                                    </p:anim>
                                    <p:anim calcmode="lin" valueType="num">
                                      <p:cBhvr>
                                        <p:cTn id="31" dur="1000" fill="hold"/>
                                        <p:tgtEl>
                                          <p:spTgt spid="2053"/>
                                        </p:tgtEl>
                                        <p:attrNameLst>
                                          <p:attrName>ppt_y</p:attrName>
                                        </p:attrNameLst>
                                      </p:cBhvr>
                                      <p:tavLst>
                                        <p:tav tm="0">
                                          <p:val>
                                            <p:strVal val="#ppt_y-.1"/>
                                          </p:val>
                                        </p:tav>
                                        <p:tav tm="100000">
                                          <p:val>
                                            <p:strVal val="#ppt_y"/>
                                          </p:val>
                                        </p:tav>
                                      </p:tavLst>
                                    </p:anim>
                                  </p:childTnLst>
                                </p:cTn>
                              </p:par>
                            </p:childTnLst>
                          </p:cTn>
                        </p:par>
                        <p:par>
                          <p:cTn id="32" fill="hold">
                            <p:stCondLst>
                              <p:cond delay="6000"/>
                            </p:stCondLst>
                            <p:childTnLst>
                              <p:par>
                                <p:cTn id="33" presetID="47" presetClass="entr" presetSubtype="0" fill="hold" nodeType="after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fade">
                                      <p:cBhvr>
                                        <p:cTn id="35" dur="1000"/>
                                        <p:tgtEl>
                                          <p:spTgt spid="10"/>
                                        </p:tgtEl>
                                      </p:cBhvr>
                                    </p:animEffect>
                                    <p:anim calcmode="lin" valueType="num">
                                      <p:cBhvr>
                                        <p:cTn id="36" dur="1000" fill="hold"/>
                                        <p:tgtEl>
                                          <p:spTgt spid="10"/>
                                        </p:tgtEl>
                                        <p:attrNameLst>
                                          <p:attrName>ppt_x</p:attrName>
                                        </p:attrNameLst>
                                      </p:cBhvr>
                                      <p:tavLst>
                                        <p:tav tm="0">
                                          <p:val>
                                            <p:strVal val="#ppt_x"/>
                                          </p:val>
                                        </p:tav>
                                        <p:tav tm="100000">
                                          <p:val>
                                            <p:strVal val="#ppt_x"/>
                                          </p:val>
                                        </p:tav>
                                      </p:tavLst>
                                    </p:anim>
                                    <p:anim calcmode="lin" valueType="num">
                                      <p:cBhvr>
                                        <p:cTn id="37" dur="1000" fill="hold"/>
                                        <p:tgtEl>
                                          <p:spTgt spid="10"/>
                                        </p:tgtEl>
                                        <p:attrNameLst>
                                          <p:attrName>ppt_y</p:attrName>
                                        </p:attrNameLst>
                                      </p:cBhvr>
                                      <p:tavLst>
                                        <p:tav tm="0">
                                          <p:val>
                                            <p:strVal val="#ppt_y-.1"/>
                                          </p:val>
                                        </p:tav>
                                        <p:tav tm="100000">
                                          <p:val>
                                            <p:strVal val="#ppt_y"/>
                                          </p:val>
                                        </p:tav>
                                      </p:tavLst>
                                    </p:anim>
                                  </p:childTnLst>
                                </p:cTn>
                              </p:par>
                            </p:childTnLst>
                          </p:cTn>
                        </p:par>
                        <p:par>
                          <p:cTn id="38" fill="hold">
                            <p:stCondLst>
                              <p:cond delay="7000"/>
                            </p:stCondLst>
                            <p:childTnLst>
                              <p:par>
                                <p:cTn id="39" presetID="47" presetClass="entr" presetSubtype="0" fill="hold" nodeType="afterEffect">
                                  <p:stCondLst>
                                    <p:cond delay="0"/>
                                  </p:stCondLst>
                                  <p:childTnLst>
                                    <p:set>
                                      <p:cBhvr>
                                        <p:cTn id="40" dur="1" fill="hold">
                                          <p:stCondLst>
                                            <p:cond delay="0"/>
                                          </p:stCondLst>
                                        </p:cTn>
                                        <p:tgtEl>
                                          <p:spTgt spid="2052"/>
                                        </p:tgtEl>
                                        <p:attrNameLst>
                                          <p:attrName>style.visibility</p:attrName>
                                        </p:attrNameLst>
                                      </p:cBhvr>
                                      <p:to>
                                        <p:strVal val="visible"/>
                                      </p:to>
                                    </p:set>
                                    <p:animEffect transition="in" filter="fade">
                                      <p:cBhvr>
                                        <p:cTn id="41" dur="1000"/>
                                        <p:tgtEl>
                                          <p:spTgt spid="2052"/>
                                        </p:tgtEl>
                                      </p:cBhvr>
                                    </p:animEffect>
                                    <p:anim calcmode="lin" valueType="num">
                                      <p:cBhvr>
                                        <p:cTn id="42" dur="1000" fill="hold"/>
                                        <p:tgtEl>
                                          <p:spTgt spid="2052"/>
                                        </p:tgtEl>
                                        <p:attrNameLst>
                                          <p:attrName>ppt_x</p:attrName>
                                        </p:attrNameLst>
                                      </p:cBhvr>
                                      <p:tavLst>
                                        <p:tav tm="0">
                                          <p:val>
                                            <p:strVal val="#ppt_x"/>
                                          </p:val>
                                        </p:tav>
                                        <p:tav tm="100000">
                                          <p:val>
                                            <p:strVal val="#ppt_x"/>
                                          </p:val>
                                        </p:tav>
                                      </p:tavLst>
                                    </p:anim>
                                    <p:anim calcmode="lin" valueType="num">
                                      <p:cBhvr>
                                        <p:cTn id="43" dur="1000" fill="hold"/>
                                        <p:tgtEl>
                                          <p:spTgt spid="205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05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056" name="Text Box 72"/>
          <p:cNvSpPr txBox="1">
            <a:spLocks noChangeArrowheads="1"/>
          </p:cNvSpPr>
          <p:nvPr/>
        </p:nvSpPr>
        <p:spPr bwMode="auto">
          <a:xfrm>
            <a:off x="609600" y="1600200"/>
            <a:ext cx="4191000" cy="4801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231775" indent="-231775"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marL="0" indent="0" eaLnBrk="1" hangingPunct="1">
              <a:lnSpc>
                <a:spcPct val="90000"/>
              </a:lnSpc>
              <a:spcBef>
                <a:spcPct val="50000"/>
              </a:spcBef>
              <a:buFont typeface="Arial Narrow" pitchFamily="34" charset="0"/>
              <a:buNone/>
            </a:pPr>
            <a:r>
              <a:rPr lang="en-US" altLang="en-US" sz="2800" b="1" dirty="0" smtClean="0">
                <a:solidFill>
                  <a:schemeClr val="bg1"/>
                </a:solidFill>
                <a:latin typeface="Calibri" panose="020F0502020204030204" pitchFamily="34" charset="0"/>
              </a:rPr>
              <a:t>Using the fatigue life ratio:  </a:t>
            </a:r>
            <a:endParaRPr lang="en-US" altLang="en-US" sz="2800" b="1" dirty="0">
              <a:solidFill>
                <a:schemeClr val="bg1"/>
              </a:solidFill>
              <a:latin typeface="Calibri" panose="020F0502020204030204" pitchFamily="34" charset="0"/>
            </a:endParaRPr>
          </a:p>
        </p:txBody>
      </p:sp>
      <p:pic>
        <p:nvPicPr>
          <p:cNvPr id="1026" name="Picture 2"/>
          <p:cNvPicPr>
            <a:picLocks noChangeAspect="1" noChangeArrowheads="1"/>
          </p:cNvPicPr>
          <p:nvPr/>
        </p:nvPicPr>
        <p:blipFill>
          <a:blip r:embed="rId3" cstate="print"/>
          <a:srcRect/>
          <a:stretch>
            <a:fillRect/>
          </a:stretch>
        </p:blipFill>
        <p:spPr bwMode="auto">
          <a:xfrm>
            <a:off x="1447800" y="2485348"/>
            <a:ext cx="6334125" cy="3763052"/>
          </a:xfrm>
          <a:prstGeom prst="rect">
            <a:avLst/>
          </a:prstGeom>
          <a:noFill/>
          <a:ln w="9525">
            <a:noFill/>
            <a:miter lim="800000"/>
            <a:headEnd/>
            <a:tailEnd/>
          </a:ln>
        </p:spPr>
      </p:pic>
      <p:sp>
        <p:nvSpPr>
          <p:cNvPr id="72" name="TextBox 71"/>
          <p:cNvSpPr txBox="1"/>
          <p:nvPr/>
        </p:nvSpPr>
        <p:spPr>
          <a:xfrm>
            <a:off x="4724400" y="1447800"/>
            <a:ext cx="3810000" cy="369332"/>
          </a:xfrm>
          <a:prstGeom prst="rect">
            <a:avLst/>
          </a:prstGeom>
          <a:noFill/>
        </p:spPr>
        <p:txBody>
          <a:bodyPr wrap="square" rtlCol="0">
            <a:spAutoFit/>
          </a:bodyPr>
          <a:lstStyle/>
          <a:p>
            <a:r>
              <a:rPr lang="en-US" dirty="0" smtClean="0">
                <a:solidFill>
                  <a:schemeClr val="bg1"/>
                </a:solidFill>
                <a:latin typeface="Calibri" panose="020F0502020204030204" pitchFamily="34" charset="0"/>
              </a:rPr>
              <a:t>patched specimen mean fatigue life </a:t>
            </a:r>
            <a:endParaRPr lang="en-US" dirty="0">
              <a:solidFill>
                <a:schemeClr val="bg1"/>
              </a:solidFill>
              <a:latin typeface="Calibri" panose="020F0502020204030204" pitchFamily="34" charset="0"/>
            </a:endParaRPr>
          </a:p>
        </p:txBody>
      </p:sp>
      <p:sp>
        <p:nvSpPr>
          <p:cNvPr id="73" name="TextBox 72"/>
          <p:cNvSpPr txBox="1"/>
          <p:nvPr/>
        </p:nvSpPr>
        <p:spPr>
          <a:xfrm>
            <a:off x="4648200" y="1828800"/>
            <a:ext cx="3810000" cy="369332"/>
          </a:xfrm>
          <a:prstGeom prst="rect">
            <a:avLst/>
          </a:prstGeom>
          <a:noFill/>
        </p:spPr>
        <p:txBody>
          <a:bodyPr wrap="square" rtlCol="0">
            <a:spAutoFit/>
          </a:bodyPr>
          <a:lstStyle/>
          <a:p>
            <a:r>
              <a:rPr lang="en-US" dirty="0" smtClean="0">
                <a:solidFill>
                  <a:schemeClr val="bg1"/>
                </a:solidFill>
                <a:latin typeface="Calibri" panose="020F0502020204030204" pitchFamily="34" charset="0"/>
              </a:rPr>
              <a:t>unpatched specimen mean fatigue life </a:t>
            </a:r>
            <a:endParaRPr lang="en-US" dirty="0">
              <a:solidFill>
                <a:schemeClr val="bg1"/>
              </a:solidFill>
              <a:latin typeface="Calibri" panose="020F0502020204030204" pitchFamily="34" charset="0"/>
            </a:endParaRPr>
          </a:p>
        </p:txBody>
      </p:sp>
      <p:cxnSp>
        <p:nvCxnSpPr>
          <p:cNvPr id="75" name="Straight Connector 74"/>
          <p:cNvCxnSpPr/>
          <p:nvPr/>
        </p:nvCxnSpPr>
        <p:spPr>
          <a:xfrm>
            <a:off x="4724400" y="1828800"/>
            <a:ext cx="3505200" cy="0"/>
          </a:xfrm>
          <a:prstGeom prst="line">
            <a:avLst/>
          </a:prstGeom>
        </p:spPr>
        <p:style>
          <a:lnRef idx="1">
            <a:schemeClr val="accent1"/>
          </a:lnRef>
          <a:fillRef idx="0">
            <a:schemeClr val="accent1"/>
          </a:fillRef>
          <a:effectRef idx="0">
            <a:schemeClr val="accent1"/>
          </a:effectRef>
          <a:fontRef idx="minor">
            <a:schemeClr val="tx1"/>
          </a:fontRef>
        </p:style>
      </p:cxnSp>
      <p:sp>
        <p:nvSpPr>
          <p:cNvPr id="25" name="Title 2"/>
          <p:cNvSpPr>
            <a:spLocks noGrp="1"/>
          </p:cNvSpPr>
          <p:nvPr>
            <p:ph type="title"/>
          </p:nvPr>
        </p:nvSpPr>
        <p:spPr>
          <a:xfrm>
            <a:off x="457200" y="274638"/>
            <a:ext cx="8229600" cy="1143000"/>
          </a:xfrm>
        </p:spPr>
        <p:txBody>
          <a:bodyPr/>
          <a:lstStyle/>
          <a:p>
            <a:r>
              <a:rPr lang="en-US" dirty="0" smtClean="0">
                <a:solidFill>
                  <a:schemeClr val="bg1"/>
                </a:solidFill>
                <a:latin typeface="Calibri" panose="020F0502020204030204" pitchFamily="34" charset="0"/>
              </a:rPr>
              <a:t>Data Analysis: </a:t>
            </a:r>
            <a:r>
              <a:rPr lang="en-US" dirty="0" smtClean="0">
                <a:solidFill>
                  <a:srgbClr val="FFFF99"/>
                </a:solidFill>
                <a:latin typeface="Calibri" panose="020F0502020204030204" pitchFamily="34" charset="0"/>
              </a:rPr>
              <a:t>Graphs</a:t>
            </a:r>
            <a:endParaRPr lang="en-US" dirty="0">
              <a:solidFill>
                <a:srgbClr val="FFFF99"/>
              </a:solidFill>
              <a:latin typeface="Calibri" panose="020F0502020204030204" pitchFamily="34" charset="0"/>
            </a:endParaRP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42056"/>
                                        </p:tgtEl>
                                        <p:attrNameLst>
                                          <p:attrName>style.visibility</p:attrName>
                                        </p:attrNameLst>
                                      </p:cBhvr>
                                      <p:to>
                                        <p:strVal val="visible"/>
                                      </p:to>
                                    </p:set>
                                    <p:animEffect transition="in" filter="wipe(left)">
                                      <p:cBhvr>
                                        <p:cTn id="7" dur="1000"/>
                                        <p:tgtEl>
                                          <p:spTgt spid="42056"/>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72"/>
                                        </p:tgtEl>
                                        <p:attrNameLst>
                                          <p:attrName>style.visibility</p:attrName>
                                        </p:attrNameLst>
                                      </p:cBhvr>
                                      <p:to>
                                        <p:strVal val="visible"/>
                                      </p:to>
                                    </p:set>
                                    <p:animEffect transition="in" filter="wipe(left)">
                                      <p:cBhvr>
                                        <p:cTn id="11" dur="1000"/>
                                        <p:tgtEl>
                                          <p:spTgt spid="72"/>
                                        </p:tgtEl>
                                      </p:cBhvr>
                                    </p:animEffect>
                                  </p:childTnLst>
                                </p:cTn>
                              </p:par>
                            </p:childTnLst>
                          </p:cTn>
                        </p:par>
                        <p:par>
                          <p:cTn id="12" fill="hold">
                            <p:stCondLst>
                              <p:cond delay="2000"/>
                            </p:stCondLst>
                            <p:childTnLst>
                              <p:par>
                                <p:cTn id="13" presetID="22" presetClass="entr" presetSubtype="8" fill="hold" nodeType="afterEffect">
                                  <p:stCondLst>
                                    <p:cond delay="0"/>
                                  </p:stCondLst>
                                  <p:childTnLst>
                                    <p:set>
                                      <p:cBhvr>
                                        <p:cTn id="14" dur="1" fill="hold">
                                          <p:stCondLst>
                                            <p:cond delay="0"/>
                                          </p:stCondLst>
                                        </p:cTn>
                                        <p:tgtEl>
                                          <p:spTgt spid="75"/>
                                        </p:tgtEl>
                                        <p:attrNameLst>
                                          <p:attrName>style.visibility</p:attrName>
                                        </p:attrNameLst>
                                      </p:cBhvr>
                                      <p:to>
                                        <p:strVal val="visible"/>
                                      </p:to>
                                    </p:set>
                                    <p:animEffect transition="in" filter="wipe(left)">
                                      <p:cBhvr>
                                        <p:cTn id="15" dur="500"/>
                                        <p:tgtEl>
                                          <p:spTgt spid="75"/>
                                        </p:tgtEl>
                                      </p:cBhvr>
                                    </p:animEffect>
                                  </p:childTnLst>
                                </p:cTn>
                              </p:par>
                            </p:childTnLst>
                          </p:cTn>
                        </p:par>
                        <p:par>
                          <p:cTn id="16" fill="hold">
                            <p:stCondLst>
                              <p:cond delay="2500"/>
                            </p:stCondLst>
                            <p:childTnLst>
                              <p:par>
                                <p:cTn id="17" presetID="22" presetClass="entr" presetSubtype="8" fill="hold" grpId="0" nodeType="afterEffect">
                                  <p:stCondLst>
                                    <p:cond delay="0"/>
                                  </p:stCondLst>
                                  <p:childTnLst>
                                    <p:set>
                                      <p:cBhvr>
                                        <p:cTn id="18" dur="1" fill="hold">
                                          <p:stCondLst>
                                            <p:cond delay="0"/>
                                          </p:stCondLst>
                                        </p:cTn>
                                        <p:tgtEl>
                                          <p:spTgt spid="73"/>
                                        </p:tgtEl>
                                        <p:attrNameLst>
                                          <p:attrName>style.visibility</p:attrName>
                                        </p:attrNameLst>
                                      </p:cBhvr>
                                      <p:to>
                                        <p:strVal val="visible"/>
                                      </p:to>
                                    </p:set>
                                    <p:animEffect transition="in" filter="wipe(left)">
                                      <p:cBhvr>
                                        <p:cTn id="19" dur="1000"/>
                                        <p:tgtEl>
                                          <p:spTgt spid="73"/>
                                        </p:tgtEl>
                                      </p:cBhvr>
                                    </p:animEffect>
                                  </p:childTnLst>
                                </p:cTn>
                              </p:par>
                            </p:childTnLst>
                          </p:cTn>
                        </p:par>
                        <p:par>
                          <p:cTn id="20" fill="hold">
                            <p:stCondLst>
                              <p:cond delay="3500"/>
                            </p:stCondLst>
                            <p:childTnLst>
                              <p:par>
                                <p:cTn id="21" presetID="47" presetClass="entr" presetSubtype="0" fill="hold" nodeType="afterEffect">
                                  <p:stCondLst>
                                    <p:cond delay="0"/>
                                  </p:stCondLst>
                                  <p:childTnLst>
                                    <p:set>
                                      <p:cBhvr>
                                        <p:cTn id="22" dur="1" fill="hold">
                                          <p:stCondLst>
                                            <p:cond delay="0"/>
                                          </p:stCondLst>
                                        </p:cTn>
                                        <p:tgtEl>
                                          <p:spTgt spid="1026"/>
                                        </p:tgtEl>
                                        <p:attrNameLst>
                                          <p:attrName>style.visibility</p:attrName>
                                        </p:attrNameLst>
                                      </p:cBhvr>
                                      <p:to>
                                        <p:strVal val="visible"/>
                                      </p:to>
                                    </p:set>
                                    <p:animEffect transition="in" filter="fade">
                                      <p:cBhvr>
                                        <p:cTn id="23" dur="1000"/>
                                        <p:tgtEl>
                                          <p:spTgt spid="1026"/>
                                        </p:tgtEl>
                                      </p:cBhvr>
                                    </p:animEffect>
                                    <p:anim calcmode="lin" valueType="num">
                                      <p:cBhvr>
                                        <p:cTn id="24" dur="1000" fill="hold"/>
                                        <p:tgtEl>
                                          <p:spTgt spid="1026"/>
                                        </p:tgtEl>
                                        <p:attrNameLst>
                                          <p:attrName>ppt_x</p:attrName>
                                        </p:attrNameLst>
                                      </p:cBhvr>
                                      <p:tavLst>
                                        <p:tav tm="0">
                                          <p:val>
                                            <p:strVal val="#ppt_x"/>
                                          </p:val>
                                        </p:tav>
                                        <p:tav tm="100000">
                                          <p:val>
                                            <p:strVal val="#ppt_x"/>
                                          </p:val>
                                        </p:tav>
                                      </p:tavLst>
                                    </p:anim>
                                    <p:anim calcmode="lin" valueType="num">
                                      <p:cBhvr>
                                        <p:cTn id="25"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056" grpId="0"/>
      <p:bldP spid="72" grpId="0"/>
      <p:bldP spid="7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221" name="Text Box 69"/>
          <p:cNvSpPr txBox="1">
            <a:spLocks noChangeArrowheads="1"/>
          </p:cNvSpPr>
          <p:nvPr/>
        </p:nvSpPr>
        <p:spPr bwMode="auto">
          <a:xfrm>
            <a:off x="228600" y="1687953"/>
            <a:ext cx="8686800" cy="4801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lnSpc>
                <a:spcPct val="90000"/>
              </a:lnSpc>
              <a:spcBef>
                <a:spcPct val="50000"/>
              </a:spcBef>
              <a:buFont typeface="Arial Narrow" pitchFamily="34" charset="0"/>
              <a:buNone/>
            </a:pPr>
            <a:r>
              <a:rPr lang="en-US" altLang="en-US" sz="2800" b="1" dirty="0" smtClean="0">
                <a:solidFill>
                  <a:schemeClr val="bg1"/>
                </a:solidFill>
                <a:latin typeface="Calibri" panose="020F0502020204030204" pitchFamily="34" charset="0"/>
              </a:rPr>
              <a:t>PowerPoint </a:t>
            </a:r>
            <a:r>
              <a:rPr lang="en-US" altLang="en-US" sz="2800" b="1" dirty="0">
                <a:solidFill>
                  <a:schemeClr val="bg1"/>
                </a:solidFill>
                <a:latin typeface="Calibri" panose="020F0502020204030204" pitchFamily="34" charset="0"/>
              </a:rPr>
              <a:t>+ in-class </a:t>
            </a:r>
            <a:r>
              <a:rPr lang="en-US" altLang="en-US" sz="2800" b="1" dirty="0" smtClean="0">
                <a:solidFill>
                  <a:schemeClr val="bg1"/>
                </a:solidFill>
                <a:latin typeface="Calibri" panose="020F0502020204030204" pitchFamily="34" charset="0"/>
              </a:rPr>
              <a:t>presentation—or video </a:t>
            </a:r>
            <a:r>
              <a:rPr lang="en-US" altLang="en-US" sz="2400" b="1" dirty="0">
                <a:solidFill>
                  <a:schemeClr val="bg1"/>
                </a:solidFill>
                <a:latin typeface="Calibri" panose="020F0502020204030204" pitchFamily="34" charset="0"/>
              </a:rPr>
              <a:t>(</a:t>
            </a:r>
            <a:r>
              <a:rPr lang="en-US" altLang="en-US" sz="2400" b="1" dirty="0" err="1">
                <a:solidFill>
                  <a:schemeClr val="bg1"/>
                </a:solidFill>
                <a:latin typeface="Calibri" panose="020F0502020204030204" pitchFamily="34" charset="0"/>
              </a:rPr>
              <a:t>wmv</a:t>
            </a:r>
            <a:r>
              <a:rPr lang="en-US" altLang="en-US" sz="2400" b="1" dirty="0" smtClean="0">
                <a:solidFill>
                  <a:schemeClr val="bg1"/>
                </a:solidFill>
                <a:latin typeface="Calibri" panose="020F0502020204030204" pitchFamily="34" charset="0"/>
              </a:rPr>
              <a:t>, mp4</a:t>
            </a:r>
            <a:r>
              <a:rPr lang="en-US" altLang="en-US" sz="2400" b="1" dirty="0">
                <a:solidFill>
                  <a:schemeClr val="bg1"/>
                </a:solidFill>
                <a:latin typeface="Calibri" panose="020F0502020204030204" pitchFamily="34" charset="0"/>
              </a:rPr>
              <a:t>)</a:t>
            </a:r>
          </a:p>
        </p:txBody>
      </p:sp>
      <p:sp>
        <p:nvSpPr>
          <p:cNvPr id="49222" name="Text Box 70"/>
          <p:cNvSpPr txBox="1">
            <a:spLocks noChangeArrowheads="1"/>
          </p:cNvSpPr>
          <p:nvPr/>
        </p:nvSpPr>
        <p:spPr bwMode="auto">
          <a:xfrm>
            <a:off x="6477000" y="2819400"/>
            <a:ext cx="2438400" cy="30100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231775" indent="-231775"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lnSpc>
                <a:spcPct val="90000"/>
              </a:lnSpc>
              <a:spcBef>
                <a:spcPct val="50000"/>
              </a:spcBef>
              <a:buFont typeface="Arial Narrow" pitchFamily="34" charset="0"/>
              <a:buChar char="–"/>
            </a:pPr>
            <a:r>
              <a:rPr lang="en-US" altLang="en-US" sz="2400" b="1" dirty="0" smtClean="0">
                <a:solidFill>
                  <a:schemeClr val="bg1"/>
                </a:solidFill>
                <a:latin typeface="Calibri" panose="020F0502020204030204" pitchFamily="34" charset="0"/>
              </a:rPr>
              <a:t>Background</a:t>
            </a:r>
          </a:p>
          <a:p>
            <a:pPr eaLnBrk="1" hangingPunct="1">
              <a:lnSpc>
                <a:spcPct val="90000"/>
              </a:lnSpc>
              <a:spcBef>
                <a:spcPct val="50000"/>
              </a:spcBef>
              <a:buFont typeface="Arial Narrow" pitchFamily="34" charset="0"/>
              <a:buChar char="–"/>
            </a:pPr>
            <a:r>
              <a:rPr lang="en-US" altLang="en-US" sz="2400" b="1" dirty="0" smtClean="0">
                <a:solidFill>
                  <a:schemeClr val="bg1"/>
                </a:solidFill>
                <a:latin typeface="Calibri" panose="020F0502020204030204" pitchFamily="34" charset="0"/>
              </a:rPr>
              <a:t>Procedure</a:t>
            </a:r>
            <a:endParaRPr lang="en-US" altLang="en-US" sz="2400" b="1" dirty="0">
              <a:solidFill>
                <a:schemeClr val="bg1"/>
              </a:solidFill>
              <a:latin typeface="Calibri" panose="020F0502020204030204" pitchFamily="34" charset="0"/>
            </a:endParaRPr>
          </a:p>
          <a:p>
            <a:pPr eaLnBrk="1" hangingPunct="1">
              <a:lnSpc>
                <a:spcPct val="90000"/>
              </a:lnSpc>
              <a:spcBef>
                <a:spcPct val="50000"/>
              </a:spcBef>
              <a:buFont typeface="Arial Narrow" pitchFamily="34" charset="0"/>
              <a:buChar char="–"/>
            </a:pPr>
            <a:r>
              <a:rPr lang="en-US" altLang="en-US" sz="2400" b="1" dirty="0">
                <a:solidFill>
                  <a:schemeClr val="bg1"/>
                </a:solidFill>
                <a:latin typeface="Calibri" panose="020F0502020204030204" pitchFamily="34" charset="0"/>
              </a:rPr>
              <a:t>Data</a:t>
            </a:r>
          </a:p>
          <a:p>
            <a:pPr eaLnBrk="1" hangingPunct="1">
              <a:lnSpc>
                <a:spcPct val="90000"/>
              </a:lnSpc>
              <a:spcBef>
                <a:spcPct val="50000"/>
              </a:spcBef>
              <a:buFont typeface="Arial Narrow" pitchFamily="34" charset="0"/>
              <a:buChar char="–"/>
            </a:pPr>
            <a:r>
              <a:rPr lang="en-US" altLang="en-US" sz="2400" b="1" dirty="0">
                <a:solidFill>
                  <a:schemeClr val="bg1"/>
                </a:solidFill>
                <a:latin typeface="Calibri" panose="020F0502020204030204" pitchFamily="34" charset="0"/>
              </a:rPr>
              <a:t>Graphs</a:t>
            </a:r>
          </a:p>
          <a:p>
            <a:pPr eaLnBrk="1" hangingPunct="1">
              <a:lnSpc>
                <a:spcPct val="90000"/>
              </a:lnSpc>
              <a:spcBef>
                <a:spcPct val="50000"/>
              </a:spcBef>
              <a:buFont typeface="Arial Narrow" pitchFamily="34" charset="0"/>
              <a:buChar char="–"/>
            </a:pPr>
            <a:r>
              <a:rPr lang="en-US" altLang="en-US" sz="2400" b="1" dirty="0">
                <a:solidFill>
                  <a:schemeClr val="bg1"/>
                </a:solidFill>
                <a:latin typeface="Calibri" panose="020F0502020204030204" pitchFamily="34" charset="0"/>
              </a:rPr>
              <a:t>Stat </a:t>
            </a:r>
            <a:r>
              <a:rPr lang="en-US" altLang="en-US" sz="2400" b="1" dirty="0" smtClean="0">
                <a:solidFill>
                  <a:schemeClr val="bg1"/>
                </a:solidFill>
                <a:latin typeface="Calibri" panose="020F0502020204030204" pitchFamily="34" charset="0"/>
              </a:rPr>
              <a:t>analysis</a:t>
            </a:r>
            <a:endParaRPr lang="en-US" altLang="en-US" sz="2400" b="1" dirty="0">
              <a:solidFill>
                <a:schemeClr val="bg1"/>
              </a:solidFill>
              <a:latin typeface="Calibri" panose="020F0502020204030204" pitchFamily="34" charset="0"/>
            </a:endParaRPr>
          </a:p>
          <a:p>
            <a:pPr eaLnBrk="1" hangingPunct="1">
              <a:lnSpc>
                <a:spcPct val="90000"/>
              </a:lnSpc>
              <a:spcBef>
                <a:spcPct val="50000"/>
              </a:spcBef>
              <a:buFont typeface="Arial Narrow" pitchFamily="34" charset="0"/>
              <a:buChar char="–"/>
            </a:pPr>
            <a:r>
              <a:rPr lang="en-US" altLang="en-US" sz="2400" b="1" dirty="0" smtClean="0">
                <a:solidFill>
                  <a:schemeClr val="bg1"/>
                </a:solidFill>
                <a:latin typeface="Calibri" panose="020F0502020204030204" pitchFamily="34" charset="0"/>
              </a:rPr>
              <a:t>Conclusions</a:t>
            </a:r>
            <a:endParaRPr lang="en-US" altLang="en-US" sz="2400" b="1" dirty="0">
              <a:solidFill>
                <a:schemeClr val="bg1"/>
              </a:solidFill>
              <a:latin typeface="Calibri" panose="020F0502020204030204" pitchFamily="34" charset="0"/>
            </a:endParaRPr>
          </a:p>
        </p:txBody>
      </p:sp>
      <p:pic>
        <p:nvPicPr>
          <p:cNvPr id="69" name="Picture 68" descr="EasyCapture4.bmp"/>
          <p:cNvPicPr>
            <a:picLocks noChangeAspect="1"/>
          </p:cNvPicPr>
          <p:nvPr/>
        </p:nvPicPr>
        <p:blipFill>
          <a:blip r:embed="rId3" cstate="print"/>
          <a:stretch>
            <a:fillRect/>
          </a:stretch>
        </p:blipFill>
        <p:spPr>
          <a:xfrm>
            <a:off x="609600" y="2438399"/>
            <a:ext cx="5638800" cy="3524250"/>
          </a:xfrm>
          <a:prstGeom prst="rect">
            <a:avLst/>
          </a:prstGeom>
        </p:spPr>
      </p:pic>
      <p:sp>
        <p:nvSpPr>
          <p:cNvPr id="23" name="Title 2"/>
          <p:cNvSpPr>
            <a:spLocks noGrp="1"/>
          </p:cNvSpPr>
          <p:nvPr>
            <p:ph type="title"/>
          </p:nvPr>
        </p:nvSpPr>
        <p:spPr>
          <a:xfrm>
            <a:off x="457200" y="274638"/>
            <a:ext cx="8229600" cy="1143000"/>
          </a:xfrm>
        </p:spPr>
        <p:txBody>
          <a:bodyPr/>
          <a:lstStyle/>
          <a:p>
            <a:r>
              <a:rPr lang="en-US" dirty="0" smtClean="0">
                <a:solidFill>
                  <a:schemeClr val="bg1"/>
                </a:solidFill>
                <a:latin typeface="Calibri" panose="020F0502020204030204" pitchFamily="34" charset="0"/>
              </a:rPr>
              <a:t>Student Results Presentations</a:t>
            </a:r>
            <a:endParaRPr lang="en-US" dirty="0">
              <a:solidFill>
                <a:schemeClr val="bg1"/>
              </a:solidFill>
              <a:latin typeface="Calibri" panose="020F0502020204030204" pitchFamily="34" charset="0"/>
            </a:endParaRP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49221"/>
                                        </p:tgtEl>
                                        <p:attrNameLst>
                                          <p:attrName>style.visibility</p:attrName>
                                        </p:attrNameLst>
                                      </p:cBhvr>
                                      <p:to>
                                        <p:strVal val="visible"/>
                                      </p:to>
                                    </p:set>
                                    <p:animEffect transition="in" filter="wipe(left)">
                                      <p:cBhvr>
                                        <p:cTn id="7" dur="1000"/>
                                        <p:tgtEl>
                                          <p:spTgt spid="49221"/>
                                        </p:tgtEl>
                                      </p:cBhvr>
                                    </p:animEffect>
                                  </p:childTnLst>
                                </p:cTn>
                              </p:par>
                            </p:childTnLst>
                          </p:cTn>
                        </p:par>
                        <p:par>
                          <p:cTn id="8" fill="hold">
                            <p:stCondLst>
                              <p:cond delay="1000"/>
                            </p:stCondLst>
                            <p:childTnLst>
                              <p:par>
                                <p:cTn id="9" presetID="47" presetClass="entr" presetSubtype="0" fill="hold" nodeType="afterEffect">
                                  <p:stCondLst>
                                    <p:cond delay="0"/>
                                  </p:stCondLst>
                                  <p:childTnLst>
                                    <p:set>
                                      <p:cBhvr>
                                        <p:cTn id="10" dur="1" fill="hold">
                                          <p:stCondLst>
                                            <p:cond delay="0"/>
                                          </p:stCondLst>
                                        </p:cTn>
                                        <p:tgtEl>
                                          <p:spTgt spid="69"/>
                                        </p:tgtEl>
                                        <p:attrNameLst>
                                          <p:attrName>style.visibility</p:attrName>
                                        </p:attrNameLst>
                                      </p:cBhvr>
                                      <p:to>
                                        <p:strVal val="visible"/>
                                      </p:to>
                                    </p:set>
                                    <p:animEffect transition="in" filter="fade">
                                      <p:cBhvr>
                                        <p:cTn id="11" dur="1000"/>
                                        <p:tgtEl>
                                          <p:spTgt spid="69"/>
                                        </p:tgtEl>
                                      </p:cBhvr>
                                    </p:animEffect>
                                    <p:anim calcmode="lin" valueType="num">
                                      <p:cBhvr>
                                        <p:cTn id="12" dur="1000" fill="hold"/>
                                        <p:tgtEl>
                                          <p:spTgt spid="69"/>
                                        </p:tgtEl>
                                        <p:attrNameLst>
                                          <p:attrName>ppt_x</p:attrName>
                                        </p:attrNameLst>
                                      </p:cBhvr>
                                      <p:tavLst>
                                        <p:tav tm="0">
                                          <p:val>
                                            <p:strVal val="#ppt_x"/>
                                          </p:val>
                                        </p:tav>
                                        <p:tav tm="100000">
                                          <p:val>
                                            <p:strVal val="#ppt_x"/>
                                          </p:val>
                                        </p:tav>
                                      </p:tavLst>
                                    </p:anim>
                                    <p:anim calcmode="lin" valueType="num">
                                      <p:cBhvr>
                                        <p:cTn id="13" dur="1000" fill="hold"/>
                                        <p:tgtEl>
                                          <p:spTgt spid="69"/>
                                        </p:tgtEl>
                                        <p:attrNameLst>
                                          <p:attrName>ppt_y</p:attrName>
                                        </p:attrNameLst>
                                      </p:cBhvr>
                                      <p:tavLst>
                                        <p:tav tm="0">
                                          <p:val>
                                            <p:strVal val="#ppt_y-.1"/>
                                          </p:val>
                                        </p:tav>
                                        <p:tav tm="100000">
                                          <p:val>
                                            <p:strVal val="#ppt_y"/>
                                          </p:val>
                                        </p:tav>
                                      </p:tavLst>
                                    </p:anim>
                                  </p:childTnLst>
                                </p:cTn>
                              </p:par>
                            </p:childTnLst>
                          </p:cTn>
                        </p:par>
                        <p:par>
                          <p:cTn id="14" fill="hold" nodeType="afterGroup">
                            <p:stCondLst>
                              <p:cond delay="2000"/>
                            </p:stCondLst>
                            <p:childTnLst>
                              <p:par>
                                <p:cTn id="15" presetID="22" presetClass="entr" presetSubtype="1" fill="hold" grpId="0" nodeType="afterEffect">
                                  <p:stCondLst>
                                    <p:cond delay="500"/>
                                  </p:stCondLst>
                                  <p:childTnLst>
                                    <p:set>
                                      <p:cBhvr>
                                        <p:cTn id="16" dur="1" fill="hold">
                                          <p:stCondLst>
                                            <p:cond delay="0"/>
                                          </p:stCondLst>
                                        </p:cTn>
                                        <p:tgtEl>
                                          <p:spTgt spid="49222"/>
                                        </p:tgtEl>
                                        <p:attrNameLst>
                                          <p:attrName>style.visibility</p:attrName>
                                        </p:attrNameLst>
                                      </p:cBhvr>
                                      <p:to>
                                        <p:strVal val="visible"/>
                                      </p:to>
                                    </p:set>
                                    <p:animEffect transition="in" filter="wipe(up)">
                                      <p:cBhvr>
                                        <p:cTn id="17" dur="2000"/>
                                        <p:tgtEl>
                                          <p:spTgt spid="492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221" grpId="0"/>
      <p:bldP spid="49222" grpId="0"/>
    </p:bld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9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5728</TotalTime>
  <Words>359</Words>
  <Application>Microsoft Office PowerPoint</Application>
  <PresentationFormat>On-screen Show (4:3)</PresentationFormat>
  <Paragraphs>56</Paragraphs>
  <Slides>9</Slides>
  <Notes>8</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9</vt:i4>
      </vt:variant>
    </vt:vector>
  </HeadingPairs>
  <TitlesOfParts>
    <vt:vector size="14" baseType="lpstr">
      <vt:lpstr>Arial</vt:lpstr>
      <vt:lpstr>Arial Narrow</vt:lpstr>
      <vt:lpstr>Calibri</vt:lpstr>
      <vt:lpstr>Default Design</vt:lpstr>
      <vt:lpstr>9_Default Design</vt:lpstr>
      <vt:lpstr>PowerPoint Presentation</vt:lpstr>
      <vt:lpstr>Civil Engineering Challenge</vt:lpstr>
      <vt:lpstr>Data Analysis</vt:lpstr>
      <vt:lpstr>Data Analysis</vt:lpstr>
      <vt:lpstr>Data Analysis: Graphs</vt:lpstr>
      <vt:lpstr>Data Analysis: Graphs</vt:lpstr>
      <vt:lpstr>Data Analysis: Graphs</vt:lpstr>
      <vt:lpstr>Data Analysis: Graphs</vt:lpstr>
      <vt:lpstr>Student Results Presentations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Denise</dc:creator>
  <cp:lastModifiedBy>Denise</cp:lastModifiedBy>
  <cp:revision>477</cp:revision>
  <dcterms:created xsi:type="dcterms:W3CDTF">2014-07-18T13:04:37Z</dcterms:created>
  <dcterms:modified xsi:type="dcterms:W3CDTF">2016-06-15T05:04:10Z</dcterms:modified>
</cp:coreProperties>
</file>