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lvl1pPr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1pPr>
    <a:lvl2pPr indent="2286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2pPr>
    <a:lvl3pPr indent="4572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3pPr>
    <a:lvl4pPr indent="6858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4pPr>
    <a:lvl5pPr indent="9144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5pPr>
    <a:lvl6pPr indent="11430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6pPr>
    <a:lvl7pPr indent="13716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7pPr>
    <a:lvl8pPr indent="16002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8pPr>
    <a:lvl9pPr indent="1828800" algn="ctr" defTabSz="584200">
      <a:defRPr sz="4200">
        <a:solidFill>
          <a:srgbClr val="FFFFFF"/>
        </a:solidFill>
        <a:effectLst>
          <a:outerShdw blurRad="50800" dist="38100" dir="5400000" rotWithShape="0">
            <a:srgbClr val="000000"/>
          </a:outerShdw>
        </a:effectLst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M" lastIdx="2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76164">
              <a:alpha val="3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solidFill>
            <a:srgbClr val="0071EB">
              <a:alpha val="6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solidFill>
            <a:srgbClr val="0071EB">
              <a:alpha val="6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solidFill>
            <a:srgbClr val="0071EB">
              <a:alpha val="60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wholeTbl>
    <a:band2H>
      <a:tcTxStyle/>
      <a:tcStyle>
        <a:tcBdr/>
        <a:fill>
          <a:solidFill>
            <a:srgbClr val="676164">
              <a:alpha val="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97EB">
              <a:alpha val="7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97EB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94908F">
              <a:alpha val="64999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71E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2800">
              <a:alpha val="80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wholeTbl>
    <a:band2H>
      <a:tcTxStyle/>
      <a:tcStyle>
        <a:tcBdr/>
        <a:fill>
          <a:solidFill>
            <a:srgbClr val="676164">
              <a:alpha val="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400">
              <a:alpha val="90000"/>
            </a:srgbClr>
          </a:solidFill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400">
              <a:alpha val="9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76164">
              <a:alpha val="3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27D7D">
              <a:alpha val="64999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27D7D">
              <a:alpha val="64999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76164">
              <a:alpha val="3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A0A4A8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A0A4A8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676164">
              <a:alpha val="36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108" autoAdjust="0"/>
    <p:restoredTop sz="84105" autoAdjust="0"/>
  </p:normalViewPr>
  <p:slideViewPr>
    <p:cSldViewPr snapToGrid="0" snapToObjects="1">
      <p:cViewPr varScale="1">
        <p:scale>
          <a:sx n="78" d="100"/>
          <a:sy n="78" d="100"/>
        </p:scale>
        <p:origin x="804" y="11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8239414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1pPr>
    <a:lvl2pPr indent="228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2pPr>
    <a:lvl3pPr indent="457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3pPr>
    <a:lvl4pPr indent="685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4pPr>
    <a:lvl5pPr indent="9144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5pPr>
    <a:lvl6pPr indent="11430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6pPr>
    <a:lvl7pPr indent="1371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7pPr>
    <a:lvl8pPr indent="1600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8pPr>
    <a:lvl9pPr indent="1828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Category:Drug_delivery#mediaviewer/File:Drugdelivery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6/67/Johnsons_Baby_Powder_massage.jp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User:LadyofHats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upload.wikimedia.org/wikipedia/commons/8/85/Circulatory_System_en.png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7/7d/Aspirin.jp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3dprint.com/wp-content/uploads/2014/08/drug-4.jp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Illustrations_of_a._metal-organic_frameworks_and_b._supramolecular_coordination_complexes.pn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1/Medicine_Drug_Pills_on_Plate.pn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Category:Antitussives#mediaviewer/File:Coughsyrup-promethcode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Category:Hypodermic_needles#mediaviewer/File:Syringe_Needle_IV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Poison_Ivy_Soap.jp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upload.wikimedia.org/wikipedia/commons/e/e5/Jar_of_'Domolene'_ointment,_London,_England,_1945-1965_Wellcome_L0058221.jpg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Inhaler#mediaviewer/File:AsthmaInhaler.jp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Suppository#mediaviewer/File:Suppository_casting_mould_1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Get in</a:t>
            </a:r>
            <a:r>
              <a:rPr lang="en-US" sz="2400" baseline="0" dirty="0" smtClean="0"/>
              <a:t> My Body Presentation: Drug Delivery, Get in My Body: Drug Delivery Lesson, TeachEngineering.org</a:t>
            </a:r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Imagehttps://commons.wikimedia.org/wiki/File:Drugdelivery.jpg </a:t>
            </a:r>
            <a:endParaRPr lang="en-US" sz="2400" u="sng" dirty="0" smtClean="0">
              <a:hlinkClick r:id="rId3"/>
            </a:endParaRPr>
          </a:p>
          <a:p>
            <a:pPr lvl="0">
              <a:defRPr sz="1800"/>
            </a:pPr>
            <a:r>
              <a:rPr sz="2400" dirty="0" smtClean="0"/>
              <a:t> </a:t>
            </a:r>
            <a:r>
              <a:rPr lang="en-US" sz="2400" dirty="0" smtClean="0"/>
              <a:t>s</a:t>
            </a:r>
            <a:r>
              <a:rPr sz="2400" dirty="0" smtClean="0"/>
              <a:t>ource:</a:t>
            </a:r>
            <a:r>
              <a:rPr lang="en-US" sz="2400" dirty="0" smtClean="0"/>
              <a:t> [drug delivery through skin]</a:t>
            </a:r>
            <a:r>
              <a:rPr sz="2400" dirty="0" smtClean="0"/>
              <a:t> </a:t>
            </a:r>
            <a:r>
              <a:rPr lang="en-US" sz="2400" dirty="0" smtClean="0"/>
              <a:t>© 2008 Ahbinavg3,</a:t>
            </a:r>
            <a:r>
              <a:rPr lang="en-US" sz="2400" baseline="0" dirty="0" smtClean="0"/>
              <a:t> </a:t>
            </a:r>
            <a:r>
              <a:rPr lang="en-US" sz="2400" dirty="0" smtClean="0"/>
              <a:t>Wikimedia Commons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599060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endParaRPr lang="en-US" sz="2400" dirty="0" smtClean="0"/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[nasal spray] © 2010</a:t>
            </a:r>
            <a:r>
              <a:rPr lang="en-US" sz="2400" baseline="0" dirty="0" smtClean="0"/>
              <a:t> </a:t>
            </a:r>
            <a:r>
              <a:rPr lang="en-US" sz="2400" dirty="0" smtClean="0">
                <a:effectLst/>
              </a:rPr>
              <a:t>robin_24, </a:t>
            </a:r>
            <a:r>
              <a:rPr lang="en-US" sz="2400" dirty="0" smtClean="0"/>
              <a:t>Wikimedia Commons </a:t>
            </a:r>
            <a:r>
              <a:rPr lang="en-US" sz="2400" u="sng" dirty="0" smtClean="0"/>
              <a:t>https://commons.wikimedia.org/wiki/File:Action_photo_of_nasal_spray_on_a_black_background.jpg </a:t>
            </a:r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[six</a:t>
            </a:r>
            <a:r>
              <a:rPr lang="en-US" sz="2400" baseline="0" dirty="0" smtClean="0"/>
              <a:t> tablets in packet</a:t>
            </a:r>
            <a:r>
              <a:rPr lang="en-US" sz="2400" dirty="0" smtClean="0"/>
              <a:t>]</a:t>
            </a:r>
            <a:r>
              <a:rPr lang="en-US" sz="2400" baseline="0" dirty="0" smtClean="0"/>
              <a:t> ©</a:t>
            </a:r>
            <a:r>
              <a:rPr lang="en-US" sz="2400" dirty="0" smtClean="0"/>
              <a:t> 2012 Phi2528, Wikimedia Commons https://commons.wikimedia.org/wiki/File:Doral(Quazepam)Tablets_15mg.JPG </a:t>
            </a:r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[Johnson’s baby</a:t>
            </a:r>
            <a:r>
              <a:rPr lang="en-US" sz="2400" baseline="0" dirty="0" smtClean="0"/>
              <a:t> powder container</a:t>
            </a:r>
            <a:r>
              <a:rPr lang="en-US" sz="2400" dirty="0" smtClean="0"/>
              <a:t>]</a:t>
            </a:r>
            <a:r>
              <a:rPr lang="en-US" sz="2400" baseline="0" dirty="0" smtClean="0"/>
              <a:t> ©</a:t>
            </a:r>
            <a:r>
              <a:rPr lang="en-US" sz="2400" dirty="0" smtClean="0"/>
              <a:t> 2014, Austin Kirk, Wikimedia Commons</a:t>
            </a:r>
            <a:r>
              <a:rPr lang="en-US" sz="2400" baseline="0" dirty="0" smtClean="0"/>
              <a:t> https://commons.wikimedia.org/wiki/File:Johnsons_Baby_Powder_massage.jpg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736395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 </a:t>
            </a:r>
            <a:r>
              <a:rPr sz="2400" dirty="0" smtClean="0"/>
              <a:t>source:</a:t>
            </a:r>
            <a:endParaRPr lang="en-US" sz="2400" dirty="0" smtClean="0"/>
          </a:p>
          <a:p>
            <a:pPr lvl="0">
              <a:defRPr sz="1800"/>
            </a:pPr>
            <a:r>
              <a:rPr lang="en-US" sz="2400" dirty="0" smtClean="0"/>
              <a:t>[simplified drawing of the human circulatory system in anterior</a:t>
            </a:r>
            <a:r>
              <a:rPr lang="en-US" sz="2400" baseline="0" dirty="0" smtClean="0"/>
              <a:t> view</a:t>
            </a:r>
            <a:r>
              <a:rPr lang="en-US" sz="2400" dirty="0" smtClean="0"/>
              <a:t>]</a:t>
            </a:r>
            <a:r>
              <a:rPr lang="en-US" sz="2400" baseline="0" dirty="0" smtClean="0"/>
              <a:t> © </a:t>
            </a:r>
            <a:r>
              <a:rPr lang="en-US" sz="2400" dirty="0" smtClean="0"/>
              <a:t>2009 </a:t>
            </a:r>
            <a:r>
              <a:rPr lang="en-US" sz="1800" b="0" i="0" u="none" strike="noStrike" dirty="0" err="1" smtClean="0">
                <a:effectLst/>
                <a:latin typeface="Avenir Book"/>
                <a:ea typeface="Avenir Book"/>
                <a:cs typeface="Avenir Book"/>
                <a:sym typeface="Avenir Book"/>
                <a:hlinkClick r:id="rId3" tooltip="User:LadyofHats"/>
              </a:rPr>
              <a:t>LadyofHats</a:t>
            </a:r>
            <a:r>
              <a:rPr lang="en-US" sz="1800" b="0" i="0" dirty="0" smtClean="0">
                <a:effectLst/>
                <a:latin typeface="Avenir Book"/>
                <a:ea typeface="Avenir Book"/>
                <a:cs typeface="Avenir Book"/>
                <a:sym typeface="Avenir Book"/>
              </a:rPr>
              <a:t>, Mariana Ruiz Villarreal</a:t>
            </a:r>
            <a:r>
              <a:rPr lang="en-US" sz="2400" dirty="0" smtClean="0"/>
              <a:t>,</a:t>
            </a:r>
            <a:r>
              <a:rPr sz="2400" dirty="0" smtClean="0"/>
              <a:t> </a:t>
            </a:r>
            <a:r>
              <a:rPr lang="en-US" sz="2400" dirty="0" smtClean="0"/>
              <a:t>Wikimedia Commons </a:t>
            </a:r>
            <a:r>
              <a:rPr lang="en-US" sz="2400" u="sng" dirty="0" smtClean="0">
                <a:hlinkClick r:id="rId4"/>
              </a:rPr>
              <a:t>https://commons.wikimedia.org/wiki/File:Circulatory_System_en.svg</a:t>
            </a:r>
            <a:endParaRPr sz="2400" u="sng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782591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r>
              <a:rPr lang="en-US" sz="2400" baseline="0" dirty="0" smtClean="0"/>
              <a:t> [PEG chains diagram, encapsulated drug diagram] © 2016 Megan Ketchum, University of Houston (author)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731471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endParaRPr lang="en-US" sz="2400" dirty="0" smtClean="0"/>
          </a:p>
          <a:p>
            <a:pPr lvl="0">
              <a:defRPr sz="1800"/>
            </a:pPr>
            <a:r>
              <a:rPr lang="en-US" sz="2400" dirty="0" smtClean="0"/>
              <a:t>[top; lead acetate </a:t>
            </a:r>
            <a:r>
              <a:rPr lang="en-US" sz="2400" dirty="0" err="1" smtClean="0"/>
              <a:t>trihydrate</a:t>
            </a:r>
            <a:r>
              <a:rPr lang="en-US" sz="2400" dirty="0" smtClean="0"/>
              <a:t> crystals] © 2007 </a:t>
            </a:r>
            <a:r>
              <a:rPr lang="en-US" sz="2400" dirty="0" err="1" smtClean="0"/>
              <a:t>Dormroomchemist</a:t>
            </a:r>
            <a:r>
              <a:rPr lang="en-US" sz="2400" dirty="0" smtClean="0"/>
              <a:t> at English Wikipedia,</a:t>
            </a:r>
            <a:r>
              <a:rPr sz="2400" dirty="0" smtClean="0"/>
              <a:t> </a:t>
            </a:r>
            <a:r>
              <a:rPr lang="en-US" sz="2400" dirty="0" smtClean="0"/>
              <a:t>Wikimedia Commons https://commons.wikimedia.org/wiki/File:Lead(II)Acetate.jpg</a:t>
            </a:r>
            <a:endParaRPr sz="2400" dirty="0" smtClean="0"/>
          </a:p>
          <a:p>
            <a:pPr lvl="0">
              <a:defRPr sz="1800"/>
            </a:pPr>
            <a:r>
              <a:rPr lang="en-US" sz="2400" dirty="0" smtClean="0"/>
              <a:t>[bottom; aspirin-acetylsalicylic</a:t>
            </a:r>
            <a:r>
              <a:rPr lang="en-US" sz="2400" baseline="0" dirty="0" smtClean="0"/>
              <a:t> acid crystals</a:t>
            </a:r>
            <a:r>
              <a:rPr lang="en-US" sz="2400" dirty="0" smtClean="0"/>
              <a:t> ] © </a:t>
            </a:r>
            <a:r>
              <a:rPr lang="en-US" sz="2400" baseline="0" dirty="0" smtClean="0"/>
              <a:t>2013 Steve Mike </a:t>
            </a:r>
            <a:r>
              <a:rPr lang="en-US" sz="2400" baseline="0" dirty="0" err="1" smtClean="0"/>
              <a:t>Neef</a:t>
            </a:r>
            <a:r>
              <a:rPr lang="en-US" sz="2400" baseline="0" dirty="0" smtClean="0"/>
              <a:t>, </a:t>
            </a:r>
            <a:r>
              <a:rPr lang="en-US" sz="2400" dirty="0" smtClean="0"/>
              <a:t>Wikimedia Commons </a:t>
            </a:r>
            <a:r>
              <a:rPr lang="en-US" sz="2400" baseline="0" dirty="0" smtClean="0"/>
              <a:t>https://commons.wikimedia.org/wiki/File:Aspirin.jpg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2974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</a:t>
            </a:r>
            <a:r>
              <a:rPr sz="2400" dirty="0"/>
              <a:t>source</a:t>
            </a:r>
            <a:r>
              <a:rPr sz="2400" dirty="0" smtClean="0"/>
              <a:t>:</a:t>
            </a:r>
            <a:r>
              <a:rPr lang="en-US" sz="2400" dirty="0" smtClean="0"/>
              <a:t> [IC</a:t>
            </a:r>
            <a:r>
              <a:rPr lang="en-US" sz="2400" baseline="0" dirty="0" smtClean="0"/>
              <a:t> circuit computer chip board</a:t>
            </a:r>
            <a:r>
              <a:rPr lang="en-US" sz="2400" dirty="0" smtClean="0"/>
              <a:t>] © 2006 Kimmo </a:t>
            </a:r>
            <a:r>
              <a:rPr lang="en-US" sz="2400" dirty="0" err="1" smtClean="0"/>
              <a:t>Palosaari</a:t>
            </a:r>
            <a:r>
              <a:rPr lang="en-US" sz="2400" dirty="0" smtClean="0"/>
              <a:t>,</a:t>
            </a:r>
            <a:r>
              <a:rPr lang="en-US" sz="2400" baseline="0" dirty="0" smtClean="0"/>
              <a:t> </a:t>
            </a:r>
            <a:r>
              <a:rPr lang="en-US" sz="2400" dirty="0" smtClean="0"/>
              <a:t>Wikimedia Commons </a:t>
            </a:r>
            <a:r>
              <a:rPr lang="en-US" sz="2400" baseline="0" dirty="0" smtClean="0"/>
              <a:t>https://commons.wikimedia.org/wiki/File:IC_circuit_chip_board.JPG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602402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</a:t>
            </a:r>
            <a:r>
              <a:rPr lang="en-US" sz="2400" dirty="0" smtClean="0"/>
              <a:t>s</a:t>
            </a:r>
            <a:r>
              <a:rPr sz="2400" dirty="0" smtClean="0"/>
              <a:t>ource:</a:t>
            </a:r>
            <a:r>
              <a:rPr lang="en-US" sz="2400" dirty="0" smtClean="0"/>
              <a:t> [x-ray</a:t>
            </a:r>
            <a:r>
              <a:rPr lang="en-US" sz="2400" baseline="0" dirty="0" smtClean="0"/>
              <a:t> of chest shows pacemaker</a:t>
            </a:r>
            <a:r>
              <a:rPr lang="en-US" sz="2400" dirty="0" smtClean="0"/>
              <a:t>] © 2008 Lucien </a:t>
            </a:r>
            <a:r>
              <a:rPr lang="en-US" sz="2400" dirty="0" err="1" smtClean="0"/>
              <a:t>Monfils</a:t>
            </a:r>
            <a:r>
              <a:rPr lang="en-US" sz="2400" dirty="0" smtClean="0"/>
              <a:t>,</a:t>
            </a:r>
            <a:r>
              <a:rPr lang="en-US" sz="2400" baseline="0" dirty="0" smtClean="0"/>
              <a:t> Wikimedia Commons https://commons.wikimedia.org/wiki/File:Pacemaker.jpg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843708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 </a:t>
            </a:r>
            <a:endParaRPr lang="en-US" sz="2400" dirty="0" smtClean="0"/>
          </a:p>
          <a:p>
            <a:pPr lvl="0">
              <a:defRPr sz="1800"/>
            </a:pPr>
            <a:r>
              <a:rPr lang="en-US" sz="2400" dirty="0" smtClean="0"/>
              <a:t>[MOF</a:t>
            </a:r>
            <a:r>
              <a:rPr lang="en-US" sz="2400" baseline="0" dirty="0" smtClean="0"/>
              <a:t> (metal-organic frameworks) ultra-porous crystals</a:t>
            </a:r>
            <a:r>
              <a:rPr lang="en-US" sz="2400" dirty="0" smtClean="0"/>
              <a:t>] © 2011 </a:t>
            </a:r>
            <a:r>
              <a:rPr lang="it-IT" sz="2400" dirty="0" smtClean="0"/>
              <a:t>Dr. Paolo Falcaro and Dr. Dario Buso, </a:t>
            </a:r>
            <a:r>
              <a:rPr lang="en-US" sz="2400" dirty="0" smtClean="0"/>
              <a:t>CSIRO, Wikimedia Commons </a:t>
            </a:r>
          </a:p>
          <a:p>
            <a:pPr lvl="0">
              <a:defRPr sz="1800"/>
            </a:pPr>
            <a:r>
              <a:rPr lang="en-US" sz="2400" dirty="0" smtClean="0"/>
              <a:t>https://commons.wikimedia.org/wiki/File:CSIRO_ScienceImage_11637_Scanning_electron_microscope_image_of_the_seed_inside_the_MOF_crystals.jpg</a:t>
            </a:r>
          </a:p>
          <a:p>
            <a:pPr lvl="0">
              <a:defRPr sz="1800"/>
            </a:pPr>
            <a:r>
              <a:rPr lang="en-US" sz="2400" dirty="0" smtClean="0"/>
              <a:t>[drawing of MOF and supramolecular coordination complexes] ©</a:t>
            </a:r>
            <a:r>
              <a:rPr sz="2400" dirty="0" smtClean="0"/>
              <a:t> </a:t>
            </a:r>
            <a:r>
              <a:rPr lang="en-US" sz="2400" dirty="0" smtClean="0"/>
              <a:t>2015 </a:t>
            </a:r>
            <a:r>
              <a:rPr lang="en-US" sz="2400" dirty="0" err="1" smtClean="0"/>
              <a:t>Carolineneil</a:t>
            </a:r>
            <a:r>
              <a:rPr lang="en-US" sz="2400" dirty="0" smtClean="0"/>
              <a:t>, Wikimedia Commons</a:t>
            </a:r>
            <a:r>
              <a:rPr lang="en-US" sz="2400" baseline="0" dirty="0" smtClean="0"/>
              <a:t> https://commons.wikimedia.org/wiki/File:Illustrations_of_a._metal-organic_frameworks_and_b._supramolecular_coordination_complexes.png</a:t>
            </a:r>
            <a:endParaRPr lang="en-US" sz="2400" u="sng" dirty="0" smtClean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99932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Have students</a:t>
            </a:r>
            <a:r>
              <a:rPr lang="en-US" sz="2400" baseline="0" dirty="0" smtClean="0"/>
              <a:t> brainstorm ideas in small groups, and then discuss ideas as a class.</a:t>
            </a:r>
          </a:p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r>
              <a:rPr lang="en-US" sz="2400" dirty="0" smtClean="0"/>
              <a:t> </a:t>
            </a:r>
          </a:p>
          <a:p>
            <a:pPr lvl="0">
              <a:defRPr sz="1800"/>
            </a:pPr>
            <a:r>
              <a:rPr lang="en-US" sz="2400" dirty="0" smtClean="0"/>
              <a:t>[mouth] © 2004 </a:t>
            </a:r>
            <a:r>
              <a:rPr lang="en-US" sz="2400" dirty="0" err="1" smtClean="0"/>
              <a:t>Saintswithin</a:t>
            </a:r>
            <a:r>
              <a:rPr lang="en-US" sz="2400" dirty="0" smtClean="0"/>
              <a:t>, Wikimedia Commons</a:t>
            </a:r>
            <a:r>
              <a:rPr sz="2400" dirty="0" smtClean="0"/>
              <a:t> </a:t>
            </a:r>
            <a:r>
              <a:rPr lang="en-US" sz="2400" u="none" dirty="0" smtClean="0"/>
              <a:t>https://commons.wikimedia.org/wiki/File:Mouth.jpg</a:t>
            </a:r>
          </a:p>
          <a:p>
            <a:pPr lvl="0">
              <a:defRPr sz="1800"/>
            </a:pPr>
            <a:r>
              <a:rPr lang="en-US" sz="2400" dirty="0" smtClean="0"/>
              <a:t>[pills on a plate] © 2010 </a:t>
            </a:r>
            <a:r>
              <a:rPr lang="en-US" sz="2400" dirty="0" smtClean="0">
                <a:effectLst/>
              </a:rPr>
              <a:t>epSos.de, </a:t>
            </a:r>
            <a:r>
              <a:rPr lang="en-US" sz="2400" dirty="0" smtClean="0"/>
              <a:t>Wikimedia Commons https://commons.wikimedia.org/wiki/File:Medicine_Drug_Pills_on_Plate.png 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233215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r>
              <a:rPr lang="en-US" sz="2400" dirty="0" smtClean="0"/>
              <a:t> </a:t>
            </a:r>
          </a:p>
          <a:p>
            <a:pPr lvl="0">
              <a:defRPr sz="1800"/>
            </a:pPr>
            <a:r>
              <a:rPr lang="en-US" sz="2400" dirty="0" smtClean="0"/>
              <a:t>[capsules] © 2014 Revision17 at English Wikipedia,</a:t>
            </a:r>
            <a:r>
              <a:rPr sz="2400" dirty="0" smtClean="0"/>
              <a:t> </a:t>
            </a:r>
            <a:r>
              <a:rPr lang="en-US" sz="2400" dirty="0" smtClean="0"/>
              <a:t>Wikimedia Commons https://commons.wikimedia.org/wiki/File:100mg_generic_Benzonatate_Capsules.jpg </a:t>
            </a:r>
          </a:p>
          <a:p>
            <a:pPr lvl="0">
              <a:defRPr sz="1800"/>
            </a:pPr>
            <a:r>
              <a:rPr lang="en-US" sz="2400" dirty="0" smtClean="0"/>
              <a:t>[spoonful cough syrup] © 2010 </a:t>
            </a:r>
            <a:r>
              <a:rPr lang="en-US" sz="2400" dirty="0" err="1" smtClean="0"/>
              <a:t>Stickpen</a:t>
            </a:r>
            <a:r>
              <a:rPr lang="en-US" sz="2400" dirty="0" smtClean="0"/>
              <a:t>,</a:t>
            </a:r>
            <a:r>
              <a:rPr sz="2400" dirty="0" smtClean="0"/>
              <a:t> </a:t>
            </a:r>
            <a:r>
              <a:rPr lang="en-US" sz="2400" dirty="0" smtClean="0"/>
              <a:t>Wikimedia Commons </a:t>
            </a:r>
            <a:r>
              <a:rPr lang="en-US" sz="2400" u="sng" dirty="0" smtClean="0">
                <a:hlinkClick r:id="rId3"/>
              </a:rPr>
              <a:t>https://commons.wikimedia.org/wiki/File:Coughsyrup-promethcode.jpg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75155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source:</a:t>
            </a:r>
            <a:r>
              <a:rPr lang="en-US" sz="2400" dirty="0" smtClean="0"/>
              <a:t> [medical syringe and needle]</a:t>
            </a:r>
            <a:r>
              <a:rPr lang="en-US" sz="2400" baseline="0" dirty="0" smtClean="0"/>
              <a:t> © </a:t>
            </a:r>
            <a:r>
              <a:rPr lang="en-US" sz="2400" dirty="0" smtClean="0"/>
              <a:t>2010 </a:t>
            </a:r>
            <a:r>
              <a:rPr lang="en-US" sz="2400" dirty="0" err="1" smtClean="0"/>
              <a:t>Psychonaught</a:t>
            </a:r>
            <a:r>
              <a:rPr lang="en-US" sz="2400" dirty="0" smtClean="0"/>
              <a:t>, Wikimedia Commons https://commons.wikimedia.org/wiki/File:Syringe_Needle_IV.jpg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836200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</a:t>
            </a:r>
            <a:r>
              <a:rPr lang="en-US" sz="2400" dirty="0" smtClean="0"/>
              <a:t>s</a:t>
            </a:r>
            <a:r>
              <a:rPr sz="2400" dirty="0" smtClean="0"/>
              <a:t>ource</a:t>
            </a:r>
            <a:r>
              <a:rPr sz="2400" dirty="0"/>
              <a:t>: </a:t>
            </a:r>
            <a:r>
              <a:rPr lang="en-US" sz="2400" dirty="0" smtClean="0"/>
              <a:t>[intravenous line in arm] © 2006,</a:t>
            </a:r>
            <a:r>
              <a:rPr lang="en-US" sz="2400" baseline="0" dirty="0" smtClean="0"/>
              <a:t> </a:t>
            </a:r>
            <a:r>
              <a:rPr lang="en-US" sz="2400" dirty="0" smtClean="0"/>
              <a:t>Lance Cpl. Adam Johnston, U.S. Marines,</a:t>
            </a:r>
            <a:r>
              <a:rPr lang="en-US" sz="2400" baseline="0" dirty="0" smtClean="0"/>
              <a:t> U.S. Department of Defense http://www.lejeune.marines.mil/Photos/tabid/1100/igphoto/9686/Default.aspx</a:t>
            </a:r>
          </a:p>
        </p:txBody>
      </p:sp>
    </p:spTree>
    <p:extLst>
      <p:ext uri="{BB962C8B-B14F-4D97-AF65-F5344CB8AC3E}">
        <p14:creationId xmlns:p14="http://schemas.microsoft.com/office/powerpoint/2010/main" val="1173491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</a:t>
            </a:r>
            <a:r>
              <a:rPr lang="en-US" sz="2400" dirty="0" smtClean="0"/>
              <a:t>s</a:t>
            </a:r>
            <a:r>
              <a:rPr sz="2400" dirty="0" smtClean="0"/>
              <a:t>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endParaRPr lang="en-US" sz="2400" dirty="0" smtClean="0"/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[insulin pump with infusion set] © 2006, </a:t>
            </a:r>
            <a:r>
              <a:rPr lang="en-US" sz="2400" dirty="0" err="1" smtClean="0"/>
              <a:t>Mbbradford</a:t>
            </a:r>
            <a:r>
              <a:rPr lang="en-US" sz="2400" dirty="0" smtClean="0"/>
              <a:t> at</a:t>
            </a:r>
            <a:r>
              <a:rPr lang="en-US" sz="2400" baseline="0" dirty="0" smtClean="0"/>
              <a:t> English Wikipedia, </a:t>
            </a:r>
            <a:r>
              <a:rPr lang="en-US" sz="2400" dirty="0" smtClean="0"/>
              <a:t>Wikimedia Commons https://commons.wikimedia.org/wiki/File:Insulin_pump_with_infusion_set.jpg</a:t>
            </a:r>
          </a:p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US" sz="2400" dirty="0" smtClean="0"/>
              <a:t>[monkey photos] © 2015 </a:t>
            </a:r>
            <a:r>
              <a:rPr sz="2400" dirty="0" smtClean="0"/>
              <a:t>Megan Ketchum</a:t>
            </a:r>
            <a:r>
              <a:rPr lang="en-US" sz="2400" dirty="0" smtClean="0"/>
              <a:t>, </a:t>
            </a:r>
            <a:r>
              <a:rPr lang="en-US" sz="1800" dirty="0" smtClean="0">
                <a:effectLst/>
                <a:latin typeface="Avenir Book"/>
                <a:ea typeface="Avenir Book"/>
                <a:cs typeface="Avenir Book"/>
                <a:sym typeface="Avenir Book"/>
              </a:rPr>
              <a:t>University of Houston(author)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590911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80" name="Shape 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lang="en-US" sz="2400" baseline="0" dirty="0" smtClean="0"/>
              <a:t> </a:t>
            </a:r>
            <a:r>
              <a:rPr sz="2400" dirty="0" smtClean="0"/>
              <a:t>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endParaRPr lang="en-US" sz="2400" dirty="0" smtClean="0"/>
          </a:p>
          <a:p>
            <a:r>
              <a:rPr lang="en-US" sz="2400" dirty="0" smtClean="0"/>
              <a:t>[poison ivy soap] © </a:t>
            </a:r>
            <a:r>
              <a:rPr lang="en-US" sz="1800" dirty="0" smtClean="0">
                <a:effectLst/>
                <a:latin typeface="Avenir Book"/>
                <a:ea typeface="Avenir Book"/>
                <a:cs typeface="Avenir Book"/>
                <a:sym typeface="Avenir Book"/>
              </a:rPr>
              <a:t>2006 Sarah Marriage, Wikimedia Commons </a:t>
            </a:r>
            <a:r>
              <a:rPr lang="en-US" sz="2400" u="sng" dirty="0" smtClean="0">
                <a:effectLst/>
                <a:latin typeface="Avenir Book"/>
                <a:ea typeface="Avenir Book"/>
                <a:cs typeface="Avenir Book"/>
                <a:sym typeface="Avenir Book"/>
                <a:hlinkClick r:id="rId3"/>
              </a:rPr>
              <a:t>http://commons.wikimedia.org/wiki/File:Poison_Ivy_Soap.jpg</a:t>
            </a:r>
            <a:r>
              <a:rPr lang="en-US" sz="2400" dirty="0" smtClean="0">
                <a:effectLst/>
                <a:latin typeface="Avenir Book"/>
                <a:ea typeface="Avenir Book"/>
                <a:cs typeface="Avenir Book"/>
                <a:sym typeface="Avenir Book"/>
              </a:rPr>
              <a:t> </a:t>
            </a:r>
          </a:p>
          <a:p>
            <a:pPr lvl="0">
              <a:defRPr sz="1800"/>
            </a:pPr>
            <a:r>
              <a:rPr lang="en-US" sz="2400" dirty="0" smtClean="0"/>
              <a:t>[</a:t>
            </a:r>
            <a:r>
              <a:rPr lang="en-US" sz="2400" dirty="0" err="1" smtClean="0"/>
              <a:t>Domolene</a:t>
            </a:r>
            <a:r>
              <a:rPr lang="en-US" sz="2400" baseline="0" dirty="0" smtClean="0"/>
              <a:t> ointment] © </a:t>
            </a:r>
            <a:r>
              <a:rPr lang="en-US" sz="2400" dirty="0" smtClean="0"/>
              <a:t>2014 </a:t>
            </a:r>
            <a:r>
              <a:rPr lang="en-US" sz="2400" dirty="0" err="1" smtClean="0"/>
              <a:t>Wellcome</a:t>
            </a:r>
            <a:r>
              <a:rPr lang="en-US" sz="2400" dirty="0" smtClean="0"/>
              <a:t> Images,</a:t>
            </a:r>
            <a:r>
              <a:rPr sz="2400" dirty="0" smtClean="0"/>
              <a:t> </a:t>
            </a:r>
            <a:r>
              <a:rPr lang="en-US" sz="2400" dirty="0" smtClean="0"/>
              <a:t>Wikimedia Commons https://commons.wikimedia.org/wiki/File:Jar_of_%27Domolene%27_ointment,_London,_England,_1945-1965_Wellcome_L0058221.jpg</a:t>
            </a:r>
            <a:endParaRPr sz="2400" u="sng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2695397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</a:t>
            </a:r>
            <a:r>
              <a:rPr sz="2400" dirty="0"/>
              <a:t>source</a:t>
            </a:r>
            <a:r>
              <a:rPr sz="2400" dirty="0" smtClean="0"/>
              <a:t>:</a:t>
            </a:r>
            <a:r>
              <a:rPr lang="en-US" sz="2400" dirty="0" smtClean="0"/>
              <a:t> [asthma inhaler] © 2005 Mendel,</a:t>
            </a:r>
            <a:r>
              <a:rPr sz="2400" dirty="0" smtClean="0"/>
              <a:t> </a:t>
            </a:r>
            <a:r>
              <a:rPr lang="en-US" sz="2400" dirty="0" smtClean="0"/>
              <a:t>Wikimedia Commons https://commons.wikimedia.org/wiki/File:AsthmaInhaler.jpg</a:t>
            </a:r>
            <a:endParaRPr sz="2400" u="sng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572186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 smtClean="0"/>
              <a:t>Image</a:t>
            </a:r>
            <a:r>
              <a:rPr sz="2400" dirty="0" smtClean="0"/>
              <a:t> source</a:t>
            </a:r>
            <a:r>
              <a:rPr lang="en-US" sz="2400" dirty="0" smtClean="0"/>
              <a:t>s</a:t>
            </a:r>
            <a:r>
              <a:rPr sz="2400" dirty="0" smtClean="0"/>
              <a:t>:</a:t>
            </a:r>
            <a:endParaRPr lang="en-US" sz="2400" dirty="0" smtClean="0"/>
          </a:p>
          <a:p>
            <a:pPr lvl="0">
              <a:defRPr sz="1800"/>
            </a:pPr>
            <a:r>
              <a:rPr lang="en-US" sz="2400" dirty="0" smtClean="0"/>
              <a:t>[Eucalyptol</a:t>
            </a:r>
            <a:r>
              <a:rPr lang="en-US" sz="2400" baseline="0" dirty="0" smtClean="0"/>
              <a:t> suppository</a:t>
            </a:r>
            <a:r>
              <a:rPr lang="en-US" sz="2400" dirty="0" smtClean="0"/>
              <a:t>] © 2007 </a:t>
            </a:r>
            <a:r>
              <a:rPr lang="en-US" sz="2400" dirty="0" err="1" smtClean="0"/>
              <a:t>Shattonbury</a:t>
            </a:r>
            <a:r>
              <a:rPr lang="en-US" sz="2400" dirty="0" smtClean="0"/>
              <a:t>,</a:t>
            </a:r>
            <a:r>
              <a:rPr sz="2400" dirty="0" smtClean="0"/>
              <a:t> </a:t>
            </a:r>
            <a:r>
              <a:rPr lang="en-US" sz="2400" dirty="0" smtClean="0"/>
              <a:t>Wikimedia Commons https://commons.wikimedia.org/wiki/File:Eucalyptol_suppository.jpg</a:t>
            </a:r>
          </a:p>
          <a:p>
            <a:pPr lvl="0">
              <a:defRPr sz="1800"/>
            </a:pPr>
            <a:r>
              <a:rPr lang="en-US" sz="2400" dirty="0" smtClean="0"/>
              <a:t>[suppository casting mold] ©</a:t>
            </a:r>
            <a:r>
              <a:rPr sz="2400" dirty="0" smtClean="0"/>
              <a:t> </a:t>
            </a:r>
            <a:r>
              <a:rPr lang="en-US" sz="2400" dirty="0" smtClean="0"/>
              <a:t>2007 Alcibiades, Wikimedia Commons https://commons.wikimedia.org/wiki/File:Suppository_casting_mould_1.jpg</a:t>
            </a:r>
            <a:endParaRPr lang="en-US" sz="2400" u="sng" dirty="0" smtClean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00100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50900" y="1270000"/>
            <a:ext cx="11303000" cy="35052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50900" y="4864100"/>
            <a:ext cx="11303000" cy="1574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1pPr>
            <a:lvl2pPr marL="0" indent="2286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2pPr>
            <a:lvl3pPr marL="0" indent="4572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3pPr>
            <a:lvl4pPr marL="0" indent="6858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4pPr>
            <a:lvl5pPr marL="0" indent="9144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5981700" y="4508500"/>
            <a:ext cx="1042950" cy="736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Text</a:t>
            </a:r>
          </a:p>
        </p:txBody>
      </p: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787400" y="6807200"/>
            <a:ext cx="11430000" cy="12192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787400" y="8013700"/>
            <a:ext cx="11430000" cy="15621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1pPr>
            <a:lvl2pPr marL="0" indent="2286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2pPr>
            <a:lvl3pPr marL="0" indent="4572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3pPr>
            <a:lvl4pPr marL="0" indent="6858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4pPr>
            <a:lvl5pPr marL="0" indent="9144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87400" y="1384300"/>
            <a:ext cx="5638800" cy="35052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87400" y="4876800"/>
            <a:ext cx="5638800" cy="375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1pPr>
            <a:lvl2pPr marL="0" indent="2286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2pPr>
            <a:lvl3pPr marL="0" indent="4572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3pPr>
            <a:lvl4pPr marL="0" indent="6858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4pPr>
            <a:lvl5pPr marL="0" indent="914400">
              <a:spcBef>
                <a:spcPts val="0"/>
              </a:spcBef>
              <a:buSzTx/>
              <a:buNone/>
              <a:defRPr sz="4200">
                <a:solidFill>
                  <a:srgbClr val="73BFFF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420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787400" y="2768600"/>
            <a:ext cx="5422900" cy="5715000"/>
          </a:xfrm>
          <a:prstGeom prst="rect">
            <a:avLst/>
          </a:prstGeom>
        </p:spPr>
        <p:txBody>
          <a:bodyPr/>
          <a:lstStyle>
            <a:lvl1pPr marL="571500" indent="-5715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1016000" indent="-5715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1460500" indent="-5715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905000" indent="-5715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349500" indent="-5715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36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787400" y="1371600"/>
            <a:ext cx="11430000" cy="70104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1pPr>
      <a:lvl2pPr indent="2286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2pPr>
      <a:lvl3pPr indent="4572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3pPr>
      <a:lvl4pPr indent="6858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4pPr>
      <a:lvl5pPr indent="9144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5pPr>
      <a:lvl6pPr indent="11430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6pPr>
      <a:lvl7pPr indent="13716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7pPr>
      <a:lvl8pPr indent="16002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8pPr>
      <a:lvl9pPr indent="1828800" defTabSz="584200">
        <a:defRPr sz="72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9pPr>
    </p:titleStyle>
    <p:bodyStyle>
      <a:lvl1pPr marL="4445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1pPr>
      <a:lvl2pPr marL="8890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2pPr>
      <a:lvl3pPr marL="13335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3pPr>
      <a:lvl4pPr marL="17780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4pPr>
      <a:lvl5pPr marL="22225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5pPr>
      <a:lvl6pPr marL="26670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6pPr>
      <a:lvl7pPr marL="31115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7pPr>
      <a:lvl8pPr marL="35560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8pPr>
      <a:lvl9pPr marL="4000500" indent="-444500" defTabSz="584200">
        <a:spcBef>
          <a:spcPts val="3600"/>
        </a:spcBef>
        <a:buSzPct val="30000"/>
        <a:buBlip>
          <a:blip r:embed="rId15"/>
        </a:buBlip>
        <a:defRPr sz="3600">
          <a:solidFill>
            <a:srgbClr val="FFFFFF"/>
          </a:solidFill>
          <a:effectLst>
            <a:outerShdw blurRad="50800" dist="38100" dir="5400000" rotWithShape="0">
              <a:srgbClr val="000000"/>
            </a:outerShdw>
          </a:effectLst>
          <a:latin typeface="+mn-lt"/>
          <a:ea typeface="+mn-ea"/>
          <a:cs typeface="+mn-cs"/>
          <a:sym typeface="Helvetica Neue Light"/>
        </a:defRPr>
      </a:lvl9pPr>
    </p:bodyStyle>
    <p:otherStyle>
      <a:lvl1pPr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indent="2286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indent="4572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indent="6858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indent="9144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indent="11430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indent="13716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indent="16002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indent="1828800" algn="r" defTabSz="584200">
        <a:defRPr sz="1400" b="1"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Get </a:t>
            </a:r>
            <a:r>
              <a:rPr lang="en-US"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</a:t>
            </a:r>
            <a:r>
              <a:rPr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 </a:t>
            </a: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My Body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4200" dirty="0">
                <a:solidFill>
                  <a:srgbClr val="73B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Drug Delivery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914941"/>
            <a:ext cx="7653867" cy="57404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787400" y="561546"/>
            <a:ext cx="11430000" cy="1235676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Design Considerations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540265" y="5511323"/>
            <a:ext cx="7632048" cy="393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Toxicity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Efficacy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Drug size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Solubility / bioavailability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Drug release duration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r="18580"/>
          <a:stretch/>
        </p:blipFill>
        <p:spPr>
          <a:xfrm rot="5400000">
            <a:off x="3241880" y="213788"/>
            <a:ext cx="3011730" cy="6849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/>
          <a:stretch/>
        </p:blipFill>
        <p:spPr>
          <a:xfrm>
            <a:off x="7626485" y="5737963"/>
            <a:ext cx="3920375" cy="32071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2" t="8722" r="15958" b="13406"/>
          <a:stretch/>
        </p:blipFill>
        <p:spPr>
          <a:xfrm>
            <a:off x="9033990" y="2023862"/>
            <a:ext cx="2231107" cy="309312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787400" y="421640"/>
            <a:ext cx="11430000" cy="123444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Circulatory System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6226089" y="3145193"/>
            <a:ext cx="6446520" cy="5622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Different areas of the body </a:t>
            </a:r>
            <a:b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</a:b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have different </a:t>
            </a:r>
            <a:r>
              <a:rPr lang="en-US" sz="3600" dirty="0" err="1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pHs</a:t>
            </a: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, which </a:t>
            </a:r>
            <a:b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</a:b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affects bioavailability/solubility: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Stomach = pH 1.5 – 3.5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Duodenum = pH 6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Small intestine = pH 6 increasing to 7.4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Large intestine = pH 5.7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Rectum = pH 6.7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Blood = pH 7.35 – 7.45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880831" y="1554192"/>
            <a:ext cx="11791778" cy="80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Circulatory system transports drugs to the organs of the body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19868" y="2228450"/>
            <a:ext cx="5163240" cy="7104121"/>
            <a:chOff x="719868" y="2228450"/>
            <a:chExt cx="5163240" cy="7104121"/>
          </a:xfrm>
        </p:grpSpPr>
        <p:sp>
          <p:nvSpPr>
            <p:cNvPr id="105" name="Shape 105"/>
            <p:cNvSpPr/>
            <p:nvPr/>
          </p:nvSpPr>
          <p:spPr>
            <a:xfrm>
              <a:off x="719868" y="2228450"/>
              <a:ext cx="5163240" cy="7104121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ACA6A4"/>
              </a:solidFill>
              <a:miter lim="400000"/>
            </a:ln>
            <a:effectLst>
              <a:outerShdw blurRad="25400" dist="38100" dir="2700000" rotWithShape="0">
                <a:srgbClr val="000000">
                  <a:alpha val="64999"/>
                </a:srgbClr>
              </a:outerShdw>
            </a:effectLst>
          </p:spPr>
          <p:txBody>
            <a:bodyPr lIns="0" tIns="0" rIns="0" bIns="0" anchor="ctr"/>
            <a:lstStyle/>
            <a:p>
              <a:pPr lvl="0">
                <a:defRPr sz="3600"/>
              </a:pPr>
              <a:endParaRPr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868" y="2228450"/>
              <a:ext cx="5023416" cy="7104121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254183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Polymers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5966460" y="2841796"/>
            <a:ext cx="6224291" cy="276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Depending on the polymer, the diffusion rate through the shell can be controlled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Attached polymer chains can act as specific</a:t>
            </a:r>
            <a:r>
              <a:rPr lang="en-US" sz="32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 lock-and-key receptors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5507090" y="433474"/>
            <a:ext cx="7143029" cy="1074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Polymers are useful to encapsulate high molecular-weight drug molecules</a:t>
            </a:r>
          </a:p>
        </p:txBody>
      </p:sp>
      <p:sp>
        <p:nvSpPr>
          <p:cNvPr id="9" name="Shape 42"/>
          <p:cNvSpPr txBox="1">
            <a:spLocks/>
          </p:cNvSpPr>
          <p:nvPr/>
        </p:nvSpPr>
        <p:spPr>
          <a:xfrm>
            <a:off x="5554980" y="5646420"/>
            <a:ext cx="6797017" cy="3817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With a lock-and-key receptor, the drug release location can be controlled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One problem: </a:t>
            </a: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The possibility of rapid drug release if certain regions degrade faster than others—causing a toxic pharmaceutical overdose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76" y="1687656"/>
            <a:ext cx="4788149" cy="3385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8" y="5350141"/>
            <a:ext cx="4661680" cy="406817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14046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 err="1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Cocrystallization</a:t>
            </a:r>
            <a:endParaRPr sz="7200" dirty="0">
              <a:solidFill>
                <a:srgbClr val="FFFFFF"/>
              </a:solidFill>
              <a:effectLst>
                <a:outerShdw blurRad="50800" dist="38100" dir="5400000" rotWithShape="0">
                  <a:srgbClr val="000000"/>
                </a:outerShdw>
              </a:effectLst>
            </a:endParaRP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420511" y="2080260"/>
            <a:ext cx="6963269" cy="7360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Most drugs are actually crystals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However, the properties of certain drugs cause them to not be bioavailable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To alter drug properties while maintaining efficacy, </a:t>
            </a:r>
            <a:r>
              <a:rPr lang="en-US" sz="3600" dirty="0" err="1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cocrystals</a:t>
            </a:r>
            <a:r>
              <a:rPr lang="en-US" sz="36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 are made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2800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40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 </a:t>
            </a:r>
            <a:r>
              <a:rPr lang="en-US" sz="40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cocrystal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is a crystal composed of two or more components (ions, atoms or molecules) in a specific stoichiometric ratio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2800" dirty="0" smtClean="0">
              <a:solidFill>
                <a:schemeClr val="bg1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66" y="1775381"/>
            <a:ext cx="4808225" cy="3898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006" y="6042134"/>
            <a:ext cx="5106546" cy="339904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>
            <a:off x="765332" y="508000"/>
            <a:ext cx="11430000" cy="1094740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New Devices</a:t>
            </a:r>
          </a:p>
        </p:txBody>
      </p:sp>
      <p:sp>
        <p:nvSpPr>
          <p:cNvPr id="5" name="Shape 42"/>
          <p:cNvSpPr txBox="1">
            <a:spLocks/>
          </p:cNvSpPr>
          <p:nvPr/>
        </p:nvSpPr>
        <p:spPr>
          <a:xfrm>
            <a:off x="7024435" y="2859393"/>
            <a:ext cx="5626137" cy="6353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Biocompatible chip devices are made with wells filled with certain drugs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The wells are covered with a biodegradable metal covering that is removed when and electrical charge is applied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Drugs can be released from each well individually at specific, desired times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Example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birth control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765332" y="1602740"/>
            <a:ext cx="6949440" cy="1074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Computer chips provide inspiration for new pharmaceutical technologies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3" y="2934395"/>
            <a:ext cx="6132103" cy="459907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xfrm>
            <a:off x="787400" y="551180"/>
            <a:ext cx="11430000" cy="118618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Problems with Devices</a:t>
            </a:r>
          </a:p>
        </p:txBody>
      </p:sp>
      <p:sp>
        <p:nvSpPr>
          <p:cNvPr id="5" name="Shape 42"/>
          <p:cNvSpPr txBox="1">
            <a:spLocks/>
          </p:cNvSpPr>
          <p:nvPr/>
        </p:nvSpPr>
        <p:spPr>
          <a:xfrm>
            <a:off x="469458" y="2663185"/>
            <a:ext cx="5634162" cy="668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Medical devices have blood surface interactions, which can cause infections, blood clotting and antibiotic resistance—leading to device failure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To negate these interactions, artificial surfaces are developed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One method is a drug eluting surface</a:t>
            </a:r>
            <a:endParaRPr lang="en-US" sz="1600" i="1" dirty="0" smtClean="0"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765332" y="1737360"/>
            <a:ext cx="8073868" cy="70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Body considers devices to be foreign objects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358" y="3193227"/>
            <a:ext cx="5859531" cy="513243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xfrm>
            <a:off x="533400" y="508000"/>
            <a:ext cx="11912600" cy="1140460"/>
          </a:xfrm>
          <a:prstGeom prst="rect">
            <a:avLst/>
          </a:prstGeom>
        </p:spPr>
        <p:txBody>
          <a:bodyPr anchor="t"/>
          <a:lstStyle>
            <a:lvl1pPr>
              <a:defRPr sz="6100"/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1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Metal Organic Frameworks (MOF)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533400" y="1607297"/>
            <a:ext cx="11912600" cy="1613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Drug </a:t>
            </a: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eluting </a:t>
            </a: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surface: 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 drug is released over time by the device surface Drugs can be made </a:t>
            </a: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catalytically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(produce inside the body by chemical reaction) by the device surface</a:t>
            </a:r>
          </a:p>
        </p:txBody>
      </p:sp>
      <p:sp>
        <p:nvSpPr>
          <p:cNvPr id="9" name="Shape 42"/>
          <p:cNvSpPr txBox="1">
            <a:spLocks/>
          </p:cNvSpPr>
          <p:nvPr/>
        </p:nvSpPr>
        <p:spPr>
          <a:xfrm>
            <a:off x="6489700" y="3863340"/>
            <a:ext cx="6243386" cy="544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MOF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compounds consisting of metal ions coordinated to organic molecules creating one-, two- or three-dimensional porous structures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Nitric oxide 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– helps  neurotransmission for chronic wound treatments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MOFs can last 2 to 12 weeks to provide sustained nitric oxide release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86" y="3272378"/>
            <a:ext cx="3987254" cy="2703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500372"/>
            <a:ext cx="5713094" cy="28036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660399" y="724802"/>
            <a:ext cx="11557001" cy="1490835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Challenge Question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60399" y="2506729"/>
            <a:ext cx="11648512" cy="3355844"/>
          </a:xfrm>
          <a:prstGeom prst="rect">
            <a:avLst/>
          </a:prstGeom>
        </p:spPr>
        <p:txBody>
          <a:bodyPr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None/>
              <a:defRPr sz="2912"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</a:lstStyle>
          <a:p>
            <a:pPr marL="0" lvl="0" indent="0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You </a:t>
            </a:r>
            <a:r>
              <a:rPr sz="3600" dirty="0">
                <a:solidFill>
                  <a:srgbClr val="FFFFFF"/>
                </a:solidFill>
                <a:latin typeface="Calibri" panose="020F0502020204030204" pitchFamily="34" charset="0"/>
              </a:rPr>
              <a:t>are a 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doctor</a:t>
            </a:r>
            <a:r>
              <a:rPr lang="en-US"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physician assistant or nurse practitioner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. </a:t>
            </a:r>
            <a:endParaRPr lang="en-US" sz="36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0" lvl="0" indent="0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Your </a:t>
            </a:r>
            <a:r>
              <a:rPr sz="3600" dirty="0">
                <a:solidFill>
                  <a:srgbClr val="FFFFFF"/>
                </a:solidFill>
                <a:latin typeface="Calibri" panose="020F0502020204030204" pitchFamily="34" charset="0"/>
              </a:rPr>
              <a:t>patient has a 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condition</a:t>
            </a:r>
            <a:r>
              <a:rPr lang="en-US"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that 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requires </a:t>
            </a:r>
            <a:r>
              <a:rPr sz="3600" dirty="0">
                <a:solidFill>
                  <a:srgbClr val="FFFFFF"/>
                </a:solidFill>
                <a:latin typeface="Calibri" panose="020F0502020204030204" pitchFamily="34" charset="0"/>
              </a:rPr>
              <a:t>her to keep constant levels of a medication in her body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.</a:t>
            </a:r>
            <a:r>
              <a:rPr lang="en-US"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However</a:t>
            </a:r>
            <a:r>
              <a:rPr sz="3600" dirty="0">
                <a:solidFill>
                  <a:srgbClr val="FFFFFF"/>
                </a:solidFill>
                <a:latin typeface="Calibri" panose="020F0502020204030204" pitchFamily="34" charset="0"/>
              </a:rPr>
              <a:t>, she is unable to swallow</a:t>
            </a:r>
            <a:r>
              <a:rPr sz="3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.</a:t>
            </a:r>
            <a:endParaRPr lang="en-US" sz="36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0" lvl="0" indent="0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sz="3600" i="1" dirty="0" smtClean="0">
                <a:solidFill>
                  <a:schemeClr val="bg1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What </a:t>
            </a:r>
            <a:r>
              <a:rPr sz="3600" i="1" dirty="0">
                <a:solidFill>
                  <a:schemeClr val="bg1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are some other methods of administering a drug to her? </a:t>
            </a:r>
            <a:endParaRPr lang="en-US" sz="3600" i="1" dirty="0" smtClean="0">
              <a:solidFill>
                <a:schemeClr val="bg1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678144" y="5893704"/>
            <a:ext cx="5920364" cy="3620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889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2pPr>
            <a:lvl3pPr marL="1333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3pPr>
            <a:lvl4pPr marL="1778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4pPr>
            <a:lvl5pPr marL="2222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Remember</a:t>
            </a:r>
            <a:r>
              <a:rPr lang="en-US" sz="36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She needs to take the drug at least twice a day for the rest of her life and to ensure patient compliance, the drug delivery method must be as simple as possible.</a:t>
            </a: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179" y="724802"/>
            <a:ext cx="3534810" cy="16296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r="23547" b="41999"/>
          <a:stretch/>
        </p:blipFill>
        <p:spPr>
          <a:xfrm>
            <a:off x="7323847" y="6276358"/>
            <a:ext cx="5680953" cy="347724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545368" y="657006"/>
            <a:ext cx="11430000" cy="12700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Oral Administration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540029" y="2530649"/>
            <a:ext cx="6828972" cy="6918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Easy, preferred by people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Slow release of drugs; can extend the duration of action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Drugs can be protected from harmful digestive tract enzymes and acids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Drugs are absorbed slowly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Won’t work if vomiting profusely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Unpredictable adsorption due to stomach acid and enzyme 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degradation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aspirin, Advil®, Tylenol®, cough syrup, painkillers, steroids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Shape 42"/>
          <p:cNvSpPr txBox="1">
            <a:spLocks/>
          </p:cNvSpPr>
          <p:nvPr/>
        </p:nvSpPr>
        <p:spPr>
          <a:xfrm>
            <a:off x="545368" y="1852106"/>
            <a:ext cx="11914064" cy="80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Taken by mouth through the digestive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tract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– in liquid or pill form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001" y="2657649"/>
            <a:ext cx="4623947" cy="30028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63" y="5998808"/>
            <a:ext cx="4519385" cy="322006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787400" y="783771"/>
            <a:ext cx="11430000" cy="137238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Injection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6609626" y="2002971"/>
            <a:ext cx="5607774" cy="6835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l" defTabSz="560831">
              <a:spcBef>
                <a:spcPts val="3400"/>
              </a:spcBef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5400" dirty="0" smtClean="0">
                <a:solidFill>
                  <a:schemeClr val="tx1"/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Three methods:</a:t>
            </a:r>
          </a:p>
          <a:p>
            <a:pPr marL="0" indent="0" defTabSz="560831">
              <a:spcBef>
                <a:spcPts val="3400"/>
              </a:spcBef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lang="en-US" sz="4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48768" dist="36576" dir="5400000" rotWithShape="0">
                    <a:srgbClr val="000000"/>
                  </a:outerShdw>
                </a:effectLst>
              </a:rPr>
              <a:t>Intravenous</a:t>
            </a:r>
            <a:r>
              <a:rPr lang="en-US" sz="4400" dirty="0">
                <a:solidFill>
                  <a:schemeClr val="tx1"/>
                </a:solidFill>
                <a:effectLst>
                  <a:outerShdw blurRad="48768" dist="36576" dir="5400000" rotWithShape="0">
                    <a:srgbClr val="000000"/>
                  </a:outerShdw>
                </a:effectLst>
              </a:rPr>
              <a:t>: infusion directly into the vein</a:t>
            </a:r>
          </a:p>
          <a:p>
            <a:pPr marL="0" lvl="0" indent="0" defTabSz="560831">
              <a:spcBef>
                <a:spcPts val="3400"/>
              </a:spcBef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sz="44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Intramuscular</a:t>
            </a:r>
            <a:r>
              <a:rPr sz="4400" dirty="0" smtClean="0">
                <a:solidFill>
                  <a:schemeClr val="tx1"/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:</a:t>
            </a:r>
            <a:r>
              <a:rPr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sz="4400" dirty="0" smtClean="0">
                <a:solidFill>
                  <a:srgbClr val="FFFFFF"/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injection directly into muscle</a:t>
            </a:r>
            <a:endParaRPr lang="en-US" sz="4400" dirty="0" smtClean="0">
              <a:solidFill>
                <a:srgbClr val="FFFFFF"/>
              </a:solidFill>
              <a:effectLst>
                <a:outerShdw blurRad="48768" dist="36576" dir="5400000" rotWithShape="0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0" lvl="0" indent="0" defTabSz="560831">
              <a:spcBef>
                <a:spcPts val="3400"/>
              </a:spcBef>
              <a:buNone/>
              <a:defRPr sz="1800">
                <a:solidFill>
                  <a:srgbClr val="000000"/>
                </a:solidFill>
                <a:effectLst/>
              </a:defRPr>
            </a:pPr>
            <a:r>
              <a:rPr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Subcutaneous</a:t>
            </a:r>
            <a:r>
              <a:rPr sz="4400" dirty="0" smtClean="0">
                <a:solidFill>
                  <a:srgbClr val="FFFFFF"/>
                </a:solidFill>
                <a:effectLst>
                  <a:outerShdw blurRad="48768" dist="36576" dir="5400000" rotWithShape="0">
                    <a:srgbClr val="000000"/>
                  </a:outerShdw>
                </a:effectLst>
                <a:latin typeface="Calibri" panose="020F0502020204030204" pitchFamily="34" charset="0"/>
              </a:rPr>
              <a:t>: injection into the cutis layer of the skin</a:t>
            </a:r>
            <a:endParaRPr sz="4400" dirty="0">
              <a:solidFill>
                <a:srgbClr val="FFFFFF"/>
              </a:solidFill>
              <a:effectLst>
                <a:outerShdw blurRad="48768" dist="36576" dir="5400000" rotWithShape="0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Shape 42"/>
          <p:cNvSpPr txBox="1">
            <a:spLocks/>
          </p:cNvSpPr>
          <p:nvPr/>
        </p:nvSpPr>
        <p:spPr>
          <a:xfrm>
            <a:off x="787400" y="1900467"/>
            <a:ext cx="4372621" cy="80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By needle into the skin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13285"/>
            <a:ext cx="5641418" cy="479829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xfrm>
            <a:off x="787400" y="1112108"/>
            <a:ext cx="11430000" cy="1186249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i="1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</a:t>
            </a:r>
            <a:r>
              <a:rPr lang="en-US" sz="7200" i="1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njection</a:t>
            </a:r>
            <a:r>
              <a:rPr lang="en-US"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: </a:t>
            </a:r>
            <a:r>
              <a:rPr lang="en-US" sz="7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</a:t>
            </a:r>
            <a:r>
              <a:rPr sz="72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ntravenous</a:t>
            </a:r>
            <a:endParaRPr sz="72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5400000" rotWithShape="0">
                  <a:srgbClr val="000000"/>
                </a:outerShdw>
              </a:effectLst>
            </a:endParaRPr>
          </a:p>
        </p:txBody>
      </p:sp>
      <p:sp>
        <p:nvSpPr>
          <p:cNvPr id="5" name="Shape 42"/>
          <p:cNvSpPr txBox="1">
            <a:spLocks/>
          </p:cNvSpPr>
          <p:nvPr/>
        </p:nvSpPr>
        <p:spPr>
          <a:xfrm>
            <a:off x="6997149" y="3123072"/>
            <a:ext cx="5758731" cy="5622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Dependable and reproducible effects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Entire administered dose reaches circulatory system </a:t>
            </a:r>
            <a:r>
              <a:rPr lang="en-US" sz="28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immediately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Requires a cannula (IV line)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More labor intensive and costly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More prone to infections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Distressing, especially to children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787400" y="2298357"/>
            <a:ext cx="9156700" cy="625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Intravenous (IV)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Infusion directly into a vein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628146" y="7681640"/>
            <a:ext cx="6160148" cy="1547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blood transfusions, saline (for dehydration), painkillers, </a:t>
            </a:r>
            <a:r>
              <a:rPr lang="en-US" sz="3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propofal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(sleeping drug), anesthesia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3663961"/>
            <a:ext cx="5671958" cy="37813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464768" y="249666"/>
            <a:ext cx="12344400" cy="2061094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i="1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</a:t>
            </a:r>
            <a:r>
              <a:rPr lang="en-US" sz="7200" i="1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njection</a:t>
            </a:r>
            <a:r>
              <a:rPr lang="en-US"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: </a:t>
            </a:r>
            <a:br>
              <a:rPr lang="en-US"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</a:br>
            <a:r>
              <a:rPr lang="en-US" sz="72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</a:t>
            </a:r>
            <a:r>
              <a:rPr sz="7200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ntramuscular</a:t>
            </a:r>
            <a:r>
              <a:rPr sz="7200" dirty="0" smtClean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 </a:t>
            </a: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&amp; </a:t>
            </a:r>
            <a:r>
              <a:rPr sz="72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Subcutaneous</a:t>
            </a:r>
          </a:p>
        </p:txBody>
      </p:sp>
      <p:sp>
        <p:nvSpPr>
          <p:cNvPr id="7" name="Shape 61"/>
          <p:cNvSpPr txBox="1">
            <a:spLocks/>
          </p:cNvSpPr>
          <p:nvPr/>
        </p:nvSpPr>
        <p:spPr>
          <a:xfrm>
            <a:off x="846784" y="238766"/>
            <a:ext cx="11430000" cy="118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1pPr>
            <a:lvl2pPr indent="2286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2pPr>
            <a:lvl3pPr indent="4572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3pPr>
            <a:lvl4pPr indent="6858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4pPr>
            <a:lvl5pPr indent="9144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5pPr>
            <a:lvl6pPr indent="11430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indent="13716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indent="16002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indent="1828800" defTabSz="584200">
              <a:defRPr sz="72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>
              <a:defRPr sz="1800">
                <a:solidFill>
                  <a:srgbClr val="000000"/>
                </a:solidFill>
                <a:effectLst/>
              </a:defRPr>
            </a:pPr>
            <a:r>
              <a:rPr lang="en-US" sz="1600" i="1" dirty="0" smtClean="0"/>
              <a:t>Injection</a:t>
            </a:r>
            <a:r>
              <a:rPr lang="en-US" sz="1600" dirty="0" smtClean="0"/>
              <a:t>: Intravenous</a:t>
            </a:r>
            <a:endParaRPr lang="en-US" sz="1600" dirty="0"/>
          </a:p>
        </p:txBody>
      </p:sp>
      <p:sp>
        <p:nvSpPr>
          <p:cNvPr id="8" name="Shape 42"/>
          <p:cNvSpPr txBox="1">
            <a:spLocks/>
          </p:cNvSpPr>
          <p:nvPr/>
        </p:nvSpPr>
        <p:spPr>
          <a:xfrm>
            <a:off x="6734075" y="6136640"/>
            <a:ext cx="6009105" cy="3440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Unpredictable adsorption 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Painful with bruising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Not for needle-phobic people</a:t>
            </a: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insulin (for diabetes), morphine, vaccines (hepatitis A, rabies, influenza), penicillin, diazepam (Valium)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Shape 42"/>
          <p:cNvSpPr txBox="1">
            <a:spLocks/>
          </p:cNvSpPr>
          <p:nvPr/>
        </p:nvSpPr>
        <p:spPr>
          <a:xfrm>
            <a:off x="4177917" y="2437760"/>
            <a:ext cx="8303643" cy="151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</a:rPr>
              <a:t>Intramuscular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injection directly into muscle</a:t>
            </a:r>
          </a:p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Subcutaneous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injection into the cutis skin layer</a:t>
            </a:r>
          </a:p>
        </p:txBody>
      </p:sp>
      <p:sp>
        <p:nvSpPr>
          <p:cNvPr id="11" name="Shape 42"/>
          <p:cNvSpPr txBox="1">
            <a:spLocks/>
          </p:cNvSpPr>
          <p:nvPr/>
        </p:nvSpPr>
        <p:spPr>
          <a:xfrm>
            <a:off x="4569597" y="3612332"/>
            <a:ext cx="6837543" cy="2596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Good adsorption, especially for </a:t>
            </a:r>
            <a:b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those with poor oral bioavailability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Rapid effects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Long duration of activity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5" y="6470650"/>
            <a:ext cx="2468880" cy="29820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722" y="6514629"/>
            <a:ext cx="2468880" cy="29352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0"/>
          <a:stretch/>
        </p:blipFill>
        <p:spPr>
          <a:xfrm>
            <a:off x="701230" y="2553064"/>
            <a:ext cx="3238537" cy="371926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533400" y="536493"/>
            <a:ext cx="11430000" cy="135958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Topical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714850" y="1646467"/>
            <a:ext cx="5787549" cy="80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Drug delivery directly to the site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914400" y="2638273"/>
            <a:ext cx="6463189" cy="51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Easy, non-invasive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High patient satisfaction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Very slow adsorption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Difficult to control dosage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Most drugs have a high molecular weight and low lipid solubility, causing them to not be adsorbed via skin or mucous membranes</a:t>
            </a:r>
          </a:p>
        </p:txBody>
      </p:sp>
      <p:sp>
        <p:nvSpPr>
          <p:cNvPr id="8" name="Shape 42"/>
          <p:cNvSpPr txBox="1">
            <a:spLocks/>
          </p:cNvSpPr>
          <p:nvPr/>
        </p:nvSpPr>
        <p:spPr>
          <a:xfrm>
            <a:off x="714850" y="7939187"/>
            <a:ext cx="7651909" cy="1547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skin ointments and creams (for rashes, poison ivy), eye drops, ear drops (for infections), birth control (patches)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5"/>
          <a:stretch/>
        </p:blipFill>
        <p:spPr bwMode="auto">
          <a:xfrm>
            <a:off x="7599712" y="1346622"/>
            <a:ext cx="4545138" cy="28167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97" y="4511039"/>
            <a:ext cx="3208719" cy="481307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25352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Inhalation</a:t>
            </a:r>
          </a:p>
        </p:txBody>
      </p:sp>
      <p:sp>
        <p:nvSpPr>
          <p:cNvPr id="5" name="Shape 42"/>
          <p:cNvSpPr txBox="1">
            <a:spLocks/>
          </p:cNvSpPr>
          <p:nvPr/>
        </p:nvSpPr>
        <p:spPr>
          <a:xfrm>
            <a:off x="787400" y="1353527"/>
            <a:ext cx="11430000" cy="64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Medications taken into the blood stream via the lungs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5621628" y="3090188"/>
            <a:ext cx="6768492" cy="4472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Rapid adsorption due to high surface area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Fastest way to deliver drug to brain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Requires proper inhaler technique to get correct dosage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Unpleasant taste; mouth irritation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Bioavailability of drug depends on its size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714850" y="7939187"/>
            <a:ext cx="11675270" cy="1547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adrenocorticoid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steroids (such as beclomethasone), bronchodilators (such as isoproterenol, </a:t>
            </a:r>
            <a:r>
              <a:rPr lang="en-US" sz="3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metaproterenol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, albuterol) and </a:t>
            </a:r>
            <a:r>
              <a:rPr lang="en-US" sz="3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antiallergics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(such as </a:t>
            </a:r>
            <a:r>
              <a:rPr lang="en-US" sz="32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cromolyn</a:t>
            </a:r>
            <a:r>
              <a:rPr lang="en-US" sz="32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) 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0" y="2369747"/>
            <a:ext cx="4554735" cy="535851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787400" y="667264"/>
            <a:ext cx="11430000" cy="1235677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200" dirty="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</a:rPr>
              <a:t>Suppository</a:t>
            </a:r>
          </a:p>
        </p:txBody>
      </p:sp>
      <p:sp>
        <p:nvSpPr>
          <p:cNvPr id="6" name="Shape 42"/>
          <p:cNvSpPr txBox="1">
            <a:spLocks/>
          </p:cNvSpPr>
          <p:nvPr/>
        </p:nvSpPr>
        <p:spPr>
          <a:xfrm>
            <a:off x="789533" y="1777054"/>
            <a:ext cx="11791778" cy="805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12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Drug delivery via rectum, vagina or urethra</a:t>
            </a:r>
          </a:p>
        </p:txBody>
      </p:sp>
      <p:sp>
        <p:nvSpPr>
          <p:cNvPr id="7" name="Shape 42"/>
          <p:cNvSpPr txBox="1">
            <a:spLocks/>
          </p:cNvSpPr>
          <p:nvPr/>
        </p:nvSpPr>
        <p:spPr>
          <a:xfrm>
            <a:off x="799693" y="2582597"/>
            <a:ext cx="5887862" cy="6612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312039" indent="-312039" defTabSz="416052">
              <a:spcBef>
                <a:spcPts val="0"/>
              </a:spcBef>
              <a:buSzTx/>
              <a:buFont typeface="Arial" panose="020B0604020202020204" pitchFamily="34" charset="0"/>
              <a:buNone/>
              <a:defRPr sz="2912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1016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2pPr>
            <a:lvl3pPr marL="1460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3pPr>
            <a:lvl4pPr marL="19050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4pPr>
            <a:lvl5pPr marL="2349500" indent="-571500" defTabSz="584200">
              <a:spcBef>
                <a:spcPts val="3600"/>
              </a:spcBef>
              <a:buSzPct val="30000"/>
              <a:buFont typeface="Arial" panose="020B0604020202020204" pitchFamily="34" charset="0"/>
              <a:buChar char="•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Calibri" panose="020F0502020204030204" pitchFamily="34" charset="0"/>
                <a:ea typeface="+mn-ea"/>
                <a:cs typeface="+mn-cs"/>
                <a:sym typeface="Helvetica Neue Light"/>
              </a:defRPr>
            </a:lvl5pPr>
            <a:lvl6pPr marL="2667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6pPr>
            <a:lvl7pPr marL="3111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7pPr>
            <a:lvl8pPr marL="35560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8pPr>
            <a:lvl9pPr marL="4000500" indent="-444500" defTabSz="584200">
              <a:spcBef>
                <a:spcPts val="3600"/>
              </a:spcBef>
              <a:buSzPct val="30000"/>
              <a:buBlip>
                <a:blip r:embed="rId3"/>
              </a:buBlip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Good adsorption due to </a:t>
            </a:r>
            <a:r>
              <a:rPr lang="en-US" sz="2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hemorrhoidal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vein draining directly to inferior vein cava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Disadvantages: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Cannot be used after anal or rectal surgery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Some people dislike and/or find the method uncomfortable</a:t>
            </a: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endParaRPr lang="en-US" sz="1600" i="1" dirty="0" smtClean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spcAft>
                <a:spcPts val="600"/>
              </a:spcAft>
              <a:defRPr sz="1800">
                <a:solidFill>
                  <a:srgbClr val="000000"/>
                </a:solidFill>
                <a:effectLst/>
              </a:defRPr>
            </a:pPr>
            <a:r>
              <a:rPr lang="en-US" sz="2800" i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Common usage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laxatives, diclofenac (nonsteroidal anti-inflammatory drug), hemorrhoid medication treatment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5" b="12610"/>
          <a:stretch/>
        </p:blipFill>
        <p:spPr>
          <a:xfrm>
            <a:off x="6795125" y="5741037"/>
            <a:ext cx="5678616" cy="32621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125" y="2930786"/>
            <a:ext cx="4821607" cy="231437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Industrial">
  <a:themeElements>
    <a:clrScheme name="Industrial">
      <a:dk1>
        <a:srgbClr val="BC00FF"/>
      </a:dk1>
      <a:lt1>
        <a:srgbClr val="FFFFFF"/>
      </a:lt1>
      <a:dk2>
        <a:srgbClr val="53585F"/>
      </a:dk2>
      <a:lt2>
        <a:srgbClr val="DCDEE0"/>
      </a:lt2>
      <a:accent1>
        <a:srgbClr val="0073CF"/>
      </a:accent1>
      <a:accent2>
        <a:srgbClr val="1A941F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Industrial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Indust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50800" dist="38100" dir="5400000" rotWithShape="0">
                <a:srgbClr val="000000"/>
              </a:outerShdw>
            </a:effectLst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50800" dist="38100" dir="5400000" rotWithShape="0">
                <a:srgbClr val="000000"/>
              </a:outerShdw>
            </a:effectLst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Industrial">
  <a:themeElements>
    <a:clrScheme name="Industrial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73CF"/>
      </a:accent1>
      <a:accent2>
        <a:srgbClr val="1A941F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Industrial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Indust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50800" dist="38100" dir="5400000" rotWithShape="0">
                <a:srgbClr val="000000"/>
              </a:outerShdw>
            </a:effectLst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50800" dist="38100" dir="5400000" rotWithShape="0">
                <a:srgbClr val="000000"/>
              </a:outerShdw>
            </a:effectLst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1074</TotalTime>
  <Words>1402</Words>
  <Application>Microsoft Office PowerPoint</Application>
  <PresentationFormat>Custom</PresentationFormat>
  <Paragraphs>160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Avenir Book</vt:lpstr>
      <vt:lpstr>Calibri</vt:lpstr>
      <vt:lpstr>Franklin Gothic Book</vt:lpstr>
      <vt:lpstr>Helvetica Neue Light</vt:lpstr>
      <vt:lpstr>Industrial</vt:lpstr>
      <vt:lpstr>Get in My Body</vt:lpstr>
      <vt:lpstr>Challenge Question</vt:lpstr>
      <vt:lpstr>Oral Administration</vt:lpstr>
      <vt:lpstr>Injection</vt:lpstr>
      <vt:lpstr>Injection: Intravenous</vt:lpstr>
      <vt:lpstr>Injection:  Intramuscular &amp; Subcutaneous</vt:lpstr>
      <vt:lpstr>Topical</vt:lpstr>
      <vt:lpstr>Inhalation</vt:lpstr>
      <vt:lpstr>Suppository</vt:lpstr>
      <vt:lpstr>Design Considerations</vt:lpstr>
      <vt:lpstr>Circulatory System</vt:lpstr>
      <vt:lpstr>Polymers</vt:lpstr>
      <vt:lpstr>Cocrystallization</vt:lpstr>
      <vt:lpstr>New Devices</vt:lpstr>
      <vt:lpstr>Problems with Devices</vt:lpstr>
      <vt:lpstr>Metal Organic Frameworks (MOF)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in My Body</dc:title>
  <dc:creator>Denise</dc:creator>
  <cp:lastModifiedBy>Jennifer Kracha</cp:lastModifiedBy>
  <cp:revision>62</cp:revision>
  <dcterms:modified xsi:type="dcterms:W3CDTF">2021-03-18T21:03:10Z</dcterms:modified>
</cp:coreProperties>
</file>