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67" r:id="rId3"/>
    <p:sldId id="273" r:id="rId4"/>
    <p:sldId id="259" r:id="rId5"/>
    <p:sldId id="260" r:id="rId6"/>
    <p:sldId id="261" r:id="rId7"/>
    <p:sldId id="262" r:id="rId8"/>
    <p:sldId id="263" r:id="rId9"/>
    <p:sldId id="264" r:id="rId10"/>
    <p:sldId id="265" r:id="rId11"/>
    <p:sldId id="266" r:id="rId12"/>
    <p:sldId id="268" r:id="rId13"/>
    <p:sldId id="271" r:id="rId14"/>
    <p:sldId id="269" r:id="rId15"/>
  </p:sldIdLst>
  <p:sldSz cx="9144000" cy="5143500" type="screen16x9"/>
  <p:notesSz cx="6858000" cy="9144000"/>
  <p:embeddedFontLst>
    <p:embeddedFont>
      <p:font typeface="Open Sans" panose="020B0806030504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4" autoAdjust="0"/>
    <p:restoredTop sz="94660"/>
  </p:normalViewPr>
  <p:slideViewPr>
    <p:cSldViewPr snapToGrid="0">
      <p:cViewPr varScale="1">
        <p:scale>
          <a:sx n="150" d="100"/>
          <a:sy n="150" d="100"/>
        </p:scale>
        <p:origin x="510"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1812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2938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3372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504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51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479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8122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6918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3556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9131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7628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7440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972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206913" y="158474"/>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Fabricating a Focus Tool (Not a </a:t>
            </a:r>
            <a:r>
              <a:rPr lang="en" sz="1600" b="1">
                <a:solidFill>
                  <a:srgbClr val="FFFFFF"/>
                </a:solidFill>
                <a:latin typeface="Open Sans"/>
                <a:ea typeface="Open Sans"/>
                <a:cs typeface="Open Sans"/>
                <a:sym typeface="Open Sans"/>
              </a:rPr>
              <a:t>Fidget Spinner!)</a:t>
            </a:r>
            <a:endParaRPr sz="1600" b="1" dirty="0">
              <a:solidFill>
                <a:srgbClr val="FFFFF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22196677-3664-0228-5359-5DAA3E8962EF}"/>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Reflection (Make sure to answer all 3!)</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went well with your focus tool prototype design?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would you do differently, if given more time and materials to make the adjustments?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were the steps you took in designing your focus tool?</a:t>
            </a:r>
          </a:p>
        </p:txBody>
      </p:sp>
    </p:spTree>
    <p:extLst>
      <p:ext uri="{BB962C8B-B14F-4D97-AF65-F5344CB8AC3E}">
        <p14:creationId xmlns:p14="http://schemas.microsoft.com/office/powerpoint/2010/main" val="3529847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Presentation</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r>
              <a:rPr lang="en-US" sz="2400" dirty="0">
                <a:solidFill>
                  <a:srgbClr val="000000"/>
                </a:solidFill>
                <a:latin typeface="Open Sans"/>
                <a:ea typeface="Open Sans"/>
                <a:cs typeface="Open Sans"/>
                <a:sym typeface="Open Sans"/>
              </a:rPr>
              <a:t>1. Share! Prototype presentation with reflection</a:t>
            </a:r>
            <a:br>
              <a:rPr lang="en-US" sz="2400" dirty="0">
                <a:solidFill>
                  <a:srgbClr val="000000"/>
                </a:solidFill>
                <a:latin typeface="Open Sans"/>
                <a:ea typeface="Open Sans"/>
                <a:cs typeface="Open Sans"/>
                <a:sym typeface="Open Sans"/>
              </a:rPr>
            </a:br>
            <a:br>
              <a:rPr lang="en-US" sz="2400" dirty="0">
                <a:solidFill>
                  <a:srgbClr val="000000"/>
                </a:solidFill>
                <a:latin typeface="Open Sans"/>
                <a:ea typeface="Open Sans"/>
                <a:cs typeface="Open Sans"/>
                <a:sym typeface="Open Sans"/>
              </a:rPr>
            </a:br>
            <a:r>
              <a:rPr lang="en-US" sz="2400" dirty="0">
                <a:solidFill>
                  <a:srgbClr val="000000"/>
                </a:solidFill>
                <a:latin typeface="Open Sans"/>
                <a:ea typeface="Open Sans"/>
                <a:cs typeface="Open Sans"/>
                <a:sym typeface="Open Sans"/>
              </a:rPr>
              <a:t>2. Appropriate Feedback – Comments and Suggestions </a:t>
            </a:r>
            <a:br>
              <a:rPr lang="en-US" sz="2400" dirty="0">
                <a:solidFill>
                  <a:srgbClr val="000000"/>
                </a:solidFill>
                <a:latin typeface="Open Sans"/>
                <a:ea typeface="Open Sans"/>
                <a:cs typeface="Open Sans"/>
                <a:sym typeface="Open Sans"/>
              </a:rPr>
            </a:br>
            <a:br>
              <a:rPr lang="en-US" sz="2400" dirty="0">
                <a:solidFill>
                  <a:srgbClr val="000000"/>
                </a:solidFill>
                <a:latin typeface="Open Sans"/>
                <a:ea typeface="Open Sans"/>
                <a:cs typeface="Open Sans"/>
                <a:sym typeface="Open Sans"/>
              </a:rPr>
            </a:br>
            <a:r>
              <a:rPr lang="en-US" sz="2400" dirty="0">
                <a:solidFill>
                  <a:srgbClr val="000000"/>
                </a:solidFill>
                <a:latin typeface="Open Sans"/>
                <a:ea typeface="Open Sans"/>
                <a:cs typeface="Open Sans"/>
                <a:sym typeface="Open Sans"/>
              </a:rPr>
              <a:t>3. Repeat with the next person</a:t>
            </a:r>
          </a:p>
        </p:txBody>
      </p:sp>
    </p:spTree>
    <p:extLst>
      <p:ext uri="{BB962C8B-B14F-4D97-AF65-F5344CB8AC3E}">
        <p14:creationId xmlns:p14="http://schemas.microsoft.com/office/powerpoint/2010/main" val="1750022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What steps did you take to create your design?</a:t>
            </a:r>
            <a:endParaRPr sz="2400" b="1" dirty="0">
              <a:solidFill>
                <a:srgbClr val="6091BA"/>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104D67FA-67F1-A10B-D598-3DF455E15478}"/>
              </a:ext>
            </a:extLst>
          </p:cNvPr>
          <p:cNvPicPr>
            <a:picLocks noChangeAspect="1"/>
          </p:cNvPicPr>
          <p:nvPr/>
        </p:nvPicPr>
        <p:blipFill>
          <a:blip r:embed="rId3"/>
          <a:stretch>
            <a:fillRect/>
          </a:stretch>
        </p:blipFill>
        <p:spPr>
          <a:xfrm>
            <a:off x="1974500" y="1085222"/>
            <a:ext cx="4617775" cy="2597499"/>
          </a:xfrm>
          <a:prstGeom prst="rect">
            <a:avLst/>
          </a:prstGeom>
        </p:spPr>
      </p:pic>
      <p:sp>
        <p:nvSpPr>
          <p:cNvPr id="5" name="Google Shape;67;p14">
            <a:extLst>
              <a:ext uri="{FF2B5EF4-FFF2-40B4-BE49-F238E27FC236}">
                <a16:creationId xmlns:a16="http://schemas.microsoft.com/office/drawing/2014/main" id="{A2A08891-1C45-2315-6184-5ABD1988125B}"/>
              </a:ext>
            </a:extLst>
          </p:cNvPr>
          <p:cNvSpPr txBox="1"/>
          <p:nvPr/>
        </p:nvSpPr>
        <p:spPr>
          <a:xfrm>
            <a:off x="2887637" y="3883193"/>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Engineers take many steps when designing and creating!</a:t>
            </a:r>
            <a:endParaRPr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1860722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Civil Engineers</a:t>
            </a:r>
            <a:endParaRPr sz="2400" b="1" dirty="0">
              <a:solidFill>
                <a:srgbClr val="6091BA"/>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ACFB3F83-BD76-E4DF-36F8-4423E4B798E1}"/>
              </a:ext>
            </a:extLst>
          </p:cNvPr>
          <p:cNvPicPr>
            <a:picLocks noChangeAspect="1"/>
          </p:cNvPicPr>
          <p:nvPr/>
        </p:nvPicPr>
        <p:blipFill>
          <a:blip r:embed="rId3"/>
          <a:stretch>
            <a:fillRect/>
          </a:stretch>
        </p:blipFill>
        <p:spPr>
          <a:xfrm>
            <a:off x="4049283" y="814912"/>
            <a:ext cx="3833647" cy="3348488"/>
          </a:xfrm>
          <a:prstGeom prst="rect">
            <a:avLst/>
          </a:prstGeom>
        </p:spPr>
      </p:pic>
      <p:pic>
        <p:nvPicPr>
          <p:cNvPr id="3" name="Picture 2">
            <a:extLst>
              <a:ext uri="{FF2B5EF4-FFF2-40B4-BE49-F238E27FC236}">
                <a16:creationId xmlns:a16="http://schemas.microsoft.com/office/drawing/2014/main" id="{12E1F0F9-3B18-56A8-899F-52335AEF568D}"/>
              </a:ext>
            </a:extLst>
          </p:cNvPr>
          <p:cNvPicPr>
            <a:picLocks noChangeAspect="1"/>
          </p:cNvPicPr>
          <p:nvPr/>
        </p:nvPicPr>
        <p:blipFill>
          <a:blip r:embed="rId4"/>
          <a:stretch>
            <a:fillRect/>
          </a:stretch>
        </p:blipFill>
        <p:spPr>
          <a:xfrm>
            <a:off x="538273" y="1252441"/>
            <a:ext cx="2785350" cy="2654560"/>
          </a:xfrm>
          <a:prstGeom prst="rect">
            <a:avLst/>
          </a:prstGeom>
        </p:spPr>
      </p:pic>
      <p:sp>
        <p:nvSpPr>
          <p:cNvPr id="6" name="Google Shape;67;p14">
            <a:extLst>
              <a:ext uri="{FF2B5EF4-FFF2-40B4-BE49-F238E27FC236}">
                <a16:creationId xmlns:a16="http://schemas.microsoft.com/office/drawing/2014/main" id="{A17A2204-F25F-B540-539B-FF5160C86E05}"/>
              </a:ext>
            </a:extLst>
          </p:cNvPr>
          <p:cNvSpPr txBox="1"/>
          <p:nvPr/>
        </p:nvSpPr>
        <p:spPr>
          <a:xfrm>
            <a:off x="4151709" y="4260161"/>
            <a:ext cx="3731221"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Engineers need to come up with designs to help people travel over the water.</a:t>
            </a:r>
            <a:endParaRPr sz="1100" dirty="0">
              <a:solidFill>
                <a:srgbClr val="B7B7B7"/>
              </a:solidFill>
              <a:latin typeface="Open Sans"/>
              <a:ea typeface="Open Sans"/>
              <a:cs typeface="Open Sans"/>
              <a:sym typeface="Open Sans"/>
            </a:endParaRPr>
          </a:p>
        </p:txBody>
      </p:sp>
      <p:sp>
        <p:nvSpPr>
          <p:cNvPr id="7" name="Google Shape;67;p14">
            <a:extLst>
              <a:ext uri="{FF2B5EF4-FFF2-40B4-BE49-F238E27FC236}">
                <a16:creationId xmlns:a16="http://schemas.microsoft.com/office/drawing/2014/main" id="{5DBBBB49-DA61-7206-93A5-2D1D1BCF2F5F}"/>
              </a:ext>
            </a:extLst>
          </p:cNvPr>
          <p:cNvSpPr txBox="1"/>
          <p:nvPr/>
        </p:nvSpPr>
        <p:spPr>
          <a:xfrm>
            <a:off x="532123" y="4150541"/>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dirty="0">
                <a:solidFill>
                  <a:srgbClr val="B7B7B7"/>
                </a:solidFill>
                <a:latin typeface="Open Sans"/>
                <a:ea typeface="Open Sans"/>
                <a:cs typeface="Open Sans"/>
                <a:sym typeface="Open Sans"/>
              </a:rPr>
              <a:t>Would this be a good material to build a bridge?</a:t>
            </a:r>
            <a:endParaRPr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2538029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Engineering Design Process</a:t>
            </a:r>
            <a:endParaRPr lang="en-US" sz="1400" dirty="0">
              <a:solidFill>
                <a:srgbClr val="000000"/>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BE27DB60-B0DF-44D8-E7F8-251B026FC61B}"/>
              </a:ext>
            </a:extLst>
          </p:cNvPr>
          <p:cNvPicPr>
            <a:picLocks noChangeAspect="1"/>
          </p:cNvPicPr>
          <p:nvPr/>
        </p:nvPicPr>
        <p:blipFill>
          <a:blip r:embed="rId3"/>
          <a:stretch>
            <a:fillRect/>
          </a:stretch>
        </p:blipFill>
        <p:spPr>
          <a:xfrm>
            <a:off x="3910791" y="305624"/>
            <a:ext cx="4146310" cy="4149969"/>
          </a:xfrm>
          <a:prstGeom prst="rect">
            <a:avLst/>
          </a:prstGeom>
        </p:spPr>
      </p:pic>
      <p:sp>
        <p:nvSpPr>
          <p:cNvPr id="7" name="Google Shape;67;p14">
            <a:extLst>
              <a:ext uri="{FF2B5EF4-FFF2-40B4-BE49-F238E27FC236}">
                <a16:creationId xmlns:a16="http://schemas.microsoft.com/office/drawing/2014/main" id="{F2CFFD4D-7488-654B-A8F7-10D005DE7A41}"/>
              </a:ext>
            </a:extLst>
          </p:cNvPr>
          <p:cNvSpPr txBox="1"/>
          <p:nvPr/>
        </p:nvSpPr>
        <p:spPr>
          <a:xfrm>
            <a:off x="4679249" y="4288339"/>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100" dirty="0">
                <a:solidFill>
                  <a:srgbClr val="B7B7B7"/>
                </a:solidFill>
                <a:latin typeface="Open Sans"/>
                <a:ea typeface="Open Sans"/>
                <a:cs typeface="Open Sans"/>
                <a:sym typeface="Open Sans"/>
              </a:rPr>
              <a:t>The cycle of the Engineering Design Process</a:t>
            </a:r>
            <a:endParaRPr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126931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Raise your hand if…</a:t>
            </a: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US" sz="1800" dirty="0">
                <a:solidFill>
                  <a:schemeClr val="tx1"/>
                </a:solidFill>
                <a:latin typeface="Arial" panose="020B0604020202020204" pitchFamily="34" charset="0"/>
                <a:ea typeface="Cambria" panose="02040503050406030204" pitchFamily="18" charset="0"/>
                <a:cs typeface="Open Sans"/>
                <a:sym typeface="Open Sans"/>
              </a:rPr>
              <a:t>…y</a:t>
            </a:r>
            <a:r>
              <a:rPr lang="en-US" sz="1800" dirty="0">
                <a:effectLst/>
                <a:latin typeface="Arial" panose="020B0604020202020204" pitchFamily="34" charset="0"/>
                <a:ea typeface="Cambria" panose="02040503050406030204" pitchFamily="18" charset="0"/>
              </a:rPr>
              <a:t>ou have ever had trouble focusing during class.</a:t>
            </a:r>
            <a:br>
              <a:rPr lang="en-US" sz="1800" dirty="0">
                <a:effectLst/>
                <a:latin typeface="Arial" panose="020B0604020202020204" pitchFamily="34" charset="0"/>
                <a:ea typeface="Cambria" panose="02040503050406030204" pitchFamily="18" charset="0"/>
              </a:rPr>
            </a:br>
            <a:br>
              <a:rPr lang="en-US" sz="1800" dirty="0">
                <a:effectLst/>
                <a:latin typeface="Arial" panose="020B0604020202020204" pitchFamily="34" charset="0"/>
                <a:ea typeface="Cambria" panose="02040503050406030204" pitchFamily="18" charset="0"/>
              </a:rPr>
            </a:br>
            <a:r>
              <a:rPr lang="en-US" sz="1800" dirty="0">
                <a:effectLst/>
                <a:latin typeface="Arial" panose="020B0604020202020204" pitchFamily="34" charset="0"/>
                <a:ea typeface="Cambria" panose="02040503050406030204" pitchFamily="18" charset="0"/>
              </a:rPr>
              <a:t>…you have zoned out and realized you had not idea what the teacher was just saying about the lesson. </a:t>
            </a:r>
            <a:br>
              <a:rPr lang="en-US" sz="1800" dirty="0">
                <a:effectLst/>
                <a:latin typeface="Arial" panose="020B0604020202020204" pitchFamily="34" charset="0"/>
                <a:ea typeface="Cambria" panose="02040503050406030204" pitchFamily="18" charset="0"/>
              </a:rPr>
            </a:br>
            <a:br>
              <a:rPr lang="en-US" sz="1800" dirty="0">
                <a:effectLst/>
                <a:latin typeface="Arial" panose="020B0604020202020204" pitchFamily="34" charset="0"/>
                <a:ea typeface="Cambria" panose="02040503050406030204" pitchFamily="18" charset="0"/>
              </a:rPr>
            </a:br>
            <a:r>
              <a:rPr lang="en-US" sz="1800" dirty="0">
                <a:effectLst/>
                <a:latin typeface="Arial" panose="020B0604020202020204" pitchFamily="34" charset="0"/>
                <a:ea typeface="Cambria" panose="02040503050406030204" pitchFamily="18" charset="0"/>
              </a:rPr>
              <a:t>…you have ever been distracted in the classroom.</a:t>
            </a:r>
            <a:br>
              <a:rPr lang="en-US" sz="2000" dirty="0">
                <a:solidFill>
                  <a:srgbClr val="000000"/>
                </a:solidFill>
                <a:latin typeface="Open Sans"/>
                <a:ea typeface="Open Sans"/>
                <a:cs typeface="Open Sans"/>
                <a:sym typeface="Open Sans"/>
              </a:rPr>
            </a:br>
            <a:endParaRPr sz="2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85834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Phenomena Observation</a:t>
            </a: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US" sz="1800" dirty="0">
                <a:effectLst/>
                <a:latin typeface="Arial" panose="020B0604020202020204" pitchFamily="34" charset="0"/>
                <a:ea typeface="Cambria" panose="02040503050406030204" pitchFamily="18" charset="0"/>
              </a:rPr>
              <a:t>Jordyn is sitting in class, doodling on the side of her notebook page. She realizes she has not been listening to what the teacher has been saying. She looks around the classroom. She sees Daniel, with his eyes on the teacher, only looking away to write down notes in his journal. She sees Izzy, bouncing his knee, flipping through his textbook. Durward is tapping his shoes with his pencil, like he is playing the drum. Kymani is picking at his fingernails, while looking at the teacher. Collette is twirling her ponytail around her fingers while looking out the window. After looking around the classroom, she finally looks back at her teacher and begins taking notes again. </a:t>
            </a:r>
            <a:br>
              <a:rPr lang="en-US" sz="2000" dirty="0">
                <a:solidFill>
                  <a:srgbClr val="000000"/>
                </a:solidFill>
                <a:latin typeface="Open Sans"/>
                <a:ea typeface="Open Sans"/>
                <a:cs typeface="Open Sans"/>
                <a:sym typeface="Open Sans"/>
              </a:rPr>
            </a:br>
            <a:endParaRPr sz="2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1372289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How many of you have ever had trouble focusing during class?</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C644E784-02DF-97B9-F196-56DE37E65954}"/>
              </a:ext>
            </a:extLst>
          </p:cNvPr>
          <p:cNvSpPr txBox="1"/>
          <p:nvPr/>
        </p:nvSpPr>
        <p:spPr>
          <a:xfrm>
            <a:off x="311700" y="2048530"/>
            <a:ext cx="8520600" cy="707886"/>
          </a:xfrm>
          <a:prstGeom prst="rect">
            <a:avLst/>
          </a:prstGeom>
          <a:noFill/>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What kind of tool can you create that would help you focus while at your seat?</a:t>
            </a:r>
          </a:p>
        </p:txBody>
      </p:sp>
    </p:spTree>
    <p:extLst>
      <p:ext uri="{BB962C8B-B14F-4D97-AF65-F5344CB8AC3E}">
        <p14:creationId xmlns:p14="http://schemas.microsoft.com/office/powerpoint/2010/main" val="29851437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entr" presetSubtype="4"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2"/>
                  </p:tgtEl>
                </p:cond>
              </p:nextCondLst>
            </p:seq>
          </p:childTnLst>
        </p:cTn>
      </p:par>
    </p:tnLst>
    <p:bldLst>
      <p:bldP spid="63"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Research Time!</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pPr>
            <a:r>
              <a:rPr lang="en-US" sz="2000" dirty="0">
                <a:solidFill>
                  <a:srgbClr val="000000"/>
                </a:solidFill>
                <a:latin typeface="Open Sans"/>
                <a:ea typeface="Open Sans"/>
                <a:cs typeface="Open Sans"/>
                <a:sym typeface="Open Sans"/>
              </a:rPr>
              <a:t>What do these tools have in common?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aspects of these tools do you WANT to incorporate?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aspects of these tools do you want to make sure NOT to incorporate?</a:t>
            </a:r>
          </a:p>
        </p:txBody>
      </p:sp>
    </p:spTree>
    <p:extLst>
      <p:ext uri="{BB962C8B-B14F-4D97-AF65-F5344CB8AC3E}">
        <p14:creationId xmlns:p14="http://schemas.microsoft.com/office/powerpoint/2010/main" val="3888772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Turn and Talk</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br>
              <a:rPr lang="en" sz="14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What did you notice while you were looking through these tools?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Did they have anything in common?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Were there any aspects you thought you did not want to include in your own design?</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3222009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Constraints</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pPr>
            <a:r>
              <a:rPr lang="en-US" sz="2000" dirty="0">
                <a:solidFill>
                  <a:srgbClr val="000000"/>
                </a:solidFill>
                <a:latin typeface="Open Sans"/>
                <a:ea typeface="Open Sans"/>
                <a:cs typeface="Open Sans"/>
                <a:sym typeface="Open Sans"/>
              </a:rPr>
              <a:t>It can’t create noise!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It must be able to be used, without looking at it.</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It must fit at your seat, no bigger than a pencil box. </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r>
              <a:rPr lang="en-US" sz="2000" dirty="0">
                <a:solidFill>
                  <a:srgbClr val="000000"/>
                </a:solidFill>
                <a:latin typeface="Open Sans"/>
                <a:ea typeface="Open Sans"/>
                <a:cs typeface="Open Sans"/>
                <a:sym typeface="Open Sans"/>
              </a:rPr>
              <a:t>It must be created with the provided materials the teacher will share.</a:t>
            </a:r>
            <a:br>
              <a:rPr lang="en-US" sz="2000" dirty="0">
                <a:solidFill>
                  <a:srgbClr val="000000"/>
                </a:solidFill>
                <a:latin typeface="Open Sans"/>
                <a:ea typeface="Open Sans"/>
                <a:cs typeface="Open Sans"/>
                <a:sym typeface="Open Sans"/>
              </a:rPr>
            </a:br>
            <a:br>
              <a:rPr lang="en-US" sz="2000" dirty="0">
                <a:solidFill>
                  <a:srgbClr val="000000"/>
                </a:solidFill>
                <a:latin typeface="Open Sans"/>
                <a:ea typeface="Open Sans"/>
                <a:cs typeface="Open Sans"/>
                <a:sym typeface="Open Sans"/>
              </a:rPr>
            </a:br>
            <a:endParaRPr lang="en-US" sz="20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334313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Materials</a:t>
            </a:r>
            <a:endParaRPr sz="2400" b="1" dirty="0">
              <a:solidFill>
                <a:srgbClr val="6091BA"/>
              </a:solidFill>
              <a:latin typeface="Open Sans"/>
              <a:ea typeface="Open Sans"/>
              <a:cs typeface="Open Sans"/>
              <a:sym typeface="Open Sans"/>
            </a:endParaRPr>
          </a:p>
        </p:txBody>
      </p:sp>
      <p:sp>
        <p:nvSpPr>
          <p:cNvPr id="67" name="Google Shape;67;p14"/>
          <p:cNvSpPr txBox="1"/>
          <p:nvPr/>
        </p:nvSpPr>
        <p:spPr>
          <a:xfrm>
            <a:off x="2200589" y="3973961"/>
            <a:ext cx="4466492"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You will get to work with a variety of materials today. Make sure to use them SAFELY!</a:t>
            </a:r>
            <a:endParaRPr sz="1100" dirty="0">
              <a:solidFill>
                <a:srgbClr val="B7B7B7"/>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DF4D84A3-7BBC-3D46-A18A-D51F20C943A8}"/>
              </a:ext>
            </a:extLst>
          </p:cNvPr>
          <p:cNvPicPr>
            <a:picLocks noChangeAspect="1"/>
          </p:cNvPicPr>
          <p:nvPr/>
        </p:nvPicPr>
        <p:blipFill>
          <a:blip r:embed="rId3"/>
          <a:stretch>
            <a:fillRect/>
          </a:stretch>
        </p:blipFill>
        <p:spPr>
          <a:xfrm>
            <a:off x="2144457" y="997799"/>
            <a:ext cx="4162183" cy="2780730"/>
          </a:xfrm>
          <a:prstGeom prst="rect">
            <a:avLst/>
          </a:prstGeom>
        </p:spPr>
      </p:pic>
    </p:spTree>
    <p:extLst>
      <p:ext uri="{BB962C8B-B14F-4D97-AF65-F5344CB8AC3E}">
        <p14:creationId xmlns:p14="http://schemas.microsoft.com/office/powerpoint/2010/main" val="3024028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lvl="0" algn="l" rtl="0">
              <a:lnSpc>
                <a:spcPct val="115000"/>
              </a:lnSpc>
              <a:spcBef>
                <a:spcPts val="0"/>
              </a:spcBef>
              <a:spcAft>
                <a:spcPts val="0"/>
              </a:spcAft>
            </a:pPr>
            <a:r>
              <a:rPr lang="en" sz="2400" b="1" dirty="0">
                <a:solidFill>
                  <a:srgbClr val="6091BA"/>
                </a:solidFill>
                <a:latin typeface="Open Sans"/>
                <a:ea typeface="Open Sans"/>
                <a:cs typeface="Open Sans"/>
                <a:sym typeface="Open Sans"/>
              </a:rPr>
              <a:t>Design, Design, Design</a:t>
            </a: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 sz="2000" dirty="0">
                <a:solidFill>
                  <a:schemeClr val="tx1"/>
                </a:solidFill>
                <a:latin typeface="Open Sans"/>
                <a:ea typeface="Open Sans"/>
                <a:cs typeface="Open Sans"/>
                <a:sym typeface="Open Sans"/>
              </a:rPr>
              <a:t>1. </a:t>
            </a:r>
            <a:r>
              <a:rPr lang="en-US" sz="2000" dirty="0">
                <a:solidFill>
                  <a:schemeClr val="tx1"/>
                </a:solidFill>
                <a:latin typeface="Open Sans"/>
                <a:ea typeface="Open Sans"/>
                <a:cs typeface="Open Sans"/>
                <a:sym typeface="Open Sans"/>
              </a:rPr>
              <a:t>You will draw out a few different designs of possible focus tools. </a:t>
            </a:r>
            <a:br>
              <a:rPr lang="en-US" sz="2000" dirty="0">
                <a:solidFill>
                  <a:schemeClr val="tx1"/>
                </a:solidFill>
                <a:latin typeface="Open Sans"/>
                <a:ea typeface="Open Sans"/>
                <a:cs typeface="Open Sans"/>
                <a:sym typeface="Open Sans"/>
              </a:rPr>
            </a:br>
            <a:br>
              <a:rPr lang="en-US" sz="2000" dirty="0">
                <a:solidFill>
                  <a:schemeClr val="tx1"/>
                </a:solidFill>
                <a:latin typeface="Open Sans"/>
                <a:ea typeface="Open Sans"/>
                <a:cs typeface="Open Sans"/>
                <a:sym typeface="Open Sans"/>
              </a:rPr>
            </a:br>
            <a:r>
              <a:rPr lang="en-US" sz="2000" dirty="0">
                <a:solidFill>
                  <a:schemeClr val="tx1"/>
                </a:solidFill>
                <a:latin typeface="Open Sans"/>
                <a:ea typeface="Open Sans"/>
                <a:cs typeface="Open Sans"/>
                <a:sym typeface="Open Sans"/>
              </a:rPr>
              <a:t>2. Choose the best one.</a:t>
            </a:r>
            <a:br>
              <a:rPr lang="en-US" sz="2000" dirty="0">
                <a:solidFill>
                  <a:schemeClr val="tx1"/>
                </a:solidFill>
                <a:latin typeface="Open Sans"/>
                <a:ea typeface="Open Sans"/>
                <a:cs typeface="Open Sans"/>
                <a:sym typeface="Open Sans"/>
              </a:rPr>
            </a:br>
            <a:br>
              <a:rPr lang="en-US" sz="2000" dirty="0">
                <a:solidFill>
                  <a:schemeClr val="tx1"/>
                </a:solidFill>
                <a:latin typeface="Open Sans"/>
                <a:ea typeface="Open Sans"/>
                <a:cs typeface="Open Sans"/>
                <a:sym typeface="Open Sans"/>
              </a:rPr>
            </a:br>
            <a:r>
              <a:rPr lang="en-US" sz="2000" dirty="0">
                <a:solidFill>
                  <a:schemeClr val="tx1"/>
                </a:solidFill>
                <a:latin typeface="Open Sans"/>
                <a:ea typeface="Open Sans"/>
                <a:cs typeface="Open Sans"/>
                <a:sym typeface="Open Sans"/>
              </a:rPr>
              <a:t>3. Write out a list of materials you will need from the materials you were shown earlier.</a:t>
            </a:r>
            <a:br>
              <a:rPr lang="en-US" sz="2000" dirty="0">
                <a:solidFill>
                  <a:schemeClr val="tx1"/>
                </a:solidFill>
                <a:latin typeface="Open Sans"/>
                <a:ea typeface="Open Sans"/>
                <a:cs typeface="Open Sans"/>
                <a:sym typeface="Open Sans"/>
              </a:rPr>
            </a:br>
            <a:br>
              <a:rPr lang="en-US" sz="2000" dirty="0">
                <a:solidFill>
                  <a:schemeClr val="tx1"/>
                </a:solidFill>
                <a:latin typeface="Open Sans"/>
                <a:ea typeface="Open Sans"/>
                <a:cs typeface="Open Sans"/>
                <a:sym typeface="Open Sans"/>
              </a:rPr>
            </a:br>
            <a:r>
              <a:rPr lang="en-US" sz="2000" dirty="0">
                <a:solidFill>
                  <a:schemeClr val="tx1"/>
                </a:solidFill>
                <a:latin typeface="Open Sans"/>
                <a:ea typeface="Open Sans"/>
                <a:cs typeface="Open Sans"/>
                <a:sym typeface="Open Sans"/>
              </a:rPr>
              <a:t>4. Show the teacher your design and material list before you can begin.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Tree>
    <p:extLst>
      <p:ext uri="{BB962C8B-B14F-4D97-AF65-F5344CB8AC3E}">
        <p14:creationId xmlns:p14="http://schemas.microsoft.com/office/powerpoint/2010/main" val="220427614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1551</TotalTime>
  <Words>606</Words>
  <Application>Microsoft Office PowerPoint</Application>
  <PresentationFormat>On-screen Show (16:9)</PresentationFormat>
  <Paragraphs>26</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Open Sans</vt:lpstr>
      <vt:lpstr>Arial</vt:lpstr>
      <vt:lpstr>Simple Light</vt:lpstr>
      <vt:lpstr>PowerPoint Presentation</vt:lpstr>
      <vt:lpstr>Raise your hand if…  …you have ever had trouble focusing during class.  …you have zoned out and realized you had not idea what the teacher was just saying about the lesson.   …you have ever been distracted in the classroom.  </vt:lpstr>
      <vt:lpstr>Phenomena Observation  Jordyn is sitting in class, doodling on the side of her notebook page. She realizes she has not been listening to what the teacher has been saying. She looks around the classroom. She sees Daniel, with his eyes on the teacher, only looking away to write down notes in his journal. She sees Izzy, bouncing his knee, flipping through his textbook. Durward is tapping his shoes with his pencil, like he is playing the drum. Kymani is picking at his fingernails, while looking at the teacher. Collette is twirling her ponytail around her fingers while looking out the window. After looking around the classroom, she finally looks back at her teacher and begins taking notes again.   </vt:lpstr>
      <vt:lpstr>How many of you have ever had trouble focusing during class?   </vt:lpstr>
      <vt:lpstr>Research Time!  What do these tools have in common?   What aspects of these tools do you WANT to incorporate?   What aspects of these tools do you want to make sure NOT to incorporate?</vt:lpstr>
      <vt:lpstr>Turn and Talk  What did you notice while you were looking through these tools?   Did they have anything in common?   Were there any aspects you thought you did not want to include in your own design? </vt:lpstr>
      <vt:lpstr>Constraints  It can’t create noise!   It must be able to be used, without looking at it.  It must fit at your seat, no bigger than a pencil box.   It must be created with the provided materials the teacher will share.  </vt:lpstr>
      <vt:lpstr>Materials</vt:lpstr>
      <vt:lpstr>Design, Design, Design  1. You will draw out a few different designs of possible focus tools.   2. Choose the best one.  3. Write out a list of materials you will need from the materials you were shown earlier.  4. Show the teacher your design and material list before you can begin. </vt:lpstr>
      <vt:lpstr>Reflection (Make sure to answer all 3!)  What went well with your focus tool prototype design?   What would you do differently, if given more time and materials to make the adjustments?   What were the steps you took in designing your focus tool?</vt:lpstr>
      <vt:lpstr>Presentation  1. Share! Prototype presentation with reflection  2. Appropriate Feedback – Comments and Suggestions   3. Repeat with the next person</vt:lpstr>
      <vt:lpstr>What steps did you take to create your design?</vt:lpstr>
      <vt:lpstr>Civil Engineers</vt:lpstr>
      <vt:lpstr>Engineering Design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Zain Alexander Iqbal</cp:lastModifiedBy>
  <cp:revision>9</cp:revision>
  <dcterms:modified xsi:type="dcterms:W3CDTF">2023-01-13T20:35:29Z</dcterms:modified>
</cp:coreProperties>
</file>