
<file path=[Content_Types].xml><?xml version="1.0" encoding="utf-8"?>
<Types xmlns="http://schemas.openxmlformats.org/package/2006/content-types">
  <Default Extension="emf" ContentType="image/x-emf"/>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1" r:id="rId2"/>
  </p:sldMasterIdLst>
  <p:notesMasterIdLst>
    <p:notesMasterId r:id="rId19"/>
  </p:notesMasterIdLst>
  <p:sldIdLst>
    <p:sldId id="312" r:id="rId3"/>
    <p:sldId id="257" r:id="rId4"/>
    <p:sldId id="258" r:id="rId5"/>
    <p:sldId id="259" r:id="rId6"/>
    <p:sldId id="260" r:id="rId7"/>
    <p:sldId id="261" r:id="rId8"/>
    <p:sldId id="262" r:id="rId9"/>
    <p:sldId id="264" r:id="rId10"/>
    <p:sldId id="267" r:id="rId11"/>
    <p:sldId id="268" r:id="rId12"/>
    <p:sldId id="263" r:id="rId13"/>
    <p:sldId id="265" r:id="rId14"/>
    <p:sldId id="269" r:id="rId15"/>
    <p:sldId id="270" r:id="rId16"/>
    <p:sldId id="271" r:id="rId17"/>
    <p:sldId id="272" r:id="rId18"/>
  </p:sldIdLst>
  <p:sldSz cx="9144000" cy="5143500" type="screen16x9"/>
  <p:notesSz cx="6858000" cy="9144000"/>
  <p:embeddedFontLst>
    <p:embeddedFont>
      <p:font typeface="Open Sans" pitchFamily="2" charset="0"/>
      <p:regular r:id="rId20"/>
      <p:italic r:id="rId21"/>
    </p:embeddedFont>
    <p:embeddedFont>
      <p:font typeface="Roboto" panose="02000000000000000000" pitchFamily="2" charset="0"/>
      <p:regular r:id="rId22"/>
      <p:bold r:id="rId23"/>
      <p:italic r:id="rId24"/>
      <p:boldItalic r:id="rId25"/>
    </p:embeddedFont>
    <p:embeddedFont>
      <p:font typeface="Roboto Slab" pitchFamily="2" charset="0"/>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72708F-F048-413F-A313-9FDDE617E2F1}" v="52" dt="2026-07-26T19:34:18.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1127" autoAdjust="0"/>
  </p:normalViewPr>
  <p:slideViewPr>
    <p:cSldViewPr snapToGrid="0">
      <p:cViewPr>
        <p:scale>
          <a:sx n="100" d="100"/>
          <a:sy n="100" d="100"/>
        </p:scale>
        <p:origin x="1888" y="1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 Sukovich" userId="ebe32115-d9af-4b6a-a2e1-726554337d4f" providerId="ADAL" clId="{25469C93-6662-4A70-B08D-55C47E83C467}"/>
    <pc:docChg chg="custSel delSld modSld sldOrd">
      <pc:chgData name="Ellen Sukovich" userId="ebe32115-d9af-4b6a-a2e1-726554337d4f" providerId="ADAL" clId="{25469C93-6662-4A70-B08D-55C47E83C467}" dt="2026-07-26T19:34:18.829" v="105" actId="6549"/>
      <pc:docMkLst>
        <pc:docMk/>
      </pc:docMkLst>
      <pc:sldChg chg="modSp mod">
        <pc:chgData name="Ellen Sukovich" userId="ebe32115-d9af-4b6a-a2e1-726554337d4f" providerId="ADAL" clId="{25469C93-6662-4A70-B08D-55C47E83C467}" dt="2026-07-26T15:24:26.965" v="10" actId="20577"/>
        <pc:sldMkLst>
          <pc:docMk/>
          <pc:sldMk cId="0" sldId="257"/>
        </pc:sldMkLst>
        <pc:spChg chg="mod">
          <ac:chgData name="Ellen Sukovich" userId="ebe32115-d9af-4b6a-a2e1-726554337d4f" providerId="ADAL" clId="{25469C93-6662-4A70-B08D-55C47E83C467}" dt="2026-07-26T15:24:26.965" v="10" actId="20577"/>
          <ac:spMkLst>
            <pc:docMk/>
            <pc:sldMk cId="0" sldId="257"/>
            <ac:spMk id="70" creationId="{00000000-0000-0000-0000-000000000000}"/>
          </ac:spMkLst>
        </pc:spChg>
      </pc:sldChg>
      <pc:sldChg chg="modSp mod modAnim">
        <pc:chgData name="Ellen Sukovich" userId="ebe32115-d9af-4b6a-a2e1-726554337d4f" providerId="ADAL" clId="{25469C93-6662-4A70-B08D-55C47E83C467}" dt="2026-07-26T15:24:46.455" v="14" actId="12"/>
        <pc:sldMkLst>
          <pc:docMk/>
          <pc:sldMk cId="0" sldId="258"/>
        </pc:sldMkLst>
        <pc:spChg chg="mod">
          <ac:chgData name="Ellen Sukovich" userId="ebe32115-d9af-4b6a-a2e1-726554337d4f" providerId="ADAL" clId="{25469C93-6662-4A70-B08D-55C47E83C467}" dt="2026-07-26T15:24:46.455" v="14" actId="12"/>
          <ac:spMkLst>
            <pc:docMk/>
            <pc:sldMk cId="0" sldId="258"/>
            <ac:spMk id="76" creationId="{00000000-0000-0000-0000-000000000000}"/>
          </ac:spMkLst>
        </pc:spChg>
      </pc:sldChg>
      <pc:sldChg chg="modSp modAnim">
        <pc:chgData name="Ellen Sukovich" userId="ebe32115-d9af-4b6a-a2e1-726554337d4f" providerId="ADAL" clId="{25469C93-6662-4A70-B08D-55C47E83C467}" dt="2026-07-26T15:25:25.067" v="16" actId="20577"/>
        <pc:sldMkLst>
          <pc:docMk/>
          <pc:sldMk cId="0" sldId="261"/>
        </pc:sldMkLst>
        <pc:spChg chg="mod">
          <ac:chgData name="Ellen Sukovich" userId="ebe32115-d9af-4b6a-a2e1-726554337d4f" providerId="ADAL" clId="{25469C93-6662-4A70-B08D-55C47E83C467}" dt="2026-07-26T15:25:25.067" v="16" actId="20577"/>
          <ac:spMkLst>
            <pc:docMk/>
            <pc:sldMk cId="0" sldId="261"/>
            <ac:spMk id="94" creationId="{00000000-0000-0000-0000-000000000000}"/>
          </ac:spMkLst>
        </pc:spChg>
      </pc:sldChg>
      <pc:sldChg chg="modSp mod">
        <pc:chgData name="Ellen Sukovich" userId="ebe32115-d9af-4b6a-a2e1-726554337d4f" providerId="ADAL" clId="{25469C93-6662-4A70-B08D-55C47E83C467}" dt="2026-07-26T15:25:43.749" v="20" actId="27636"/>
        <pc:sldMkLst>
          <pc:docMk/>
          <pc:sldMk cId="0" sldId="262"/>
        </pc:sldMkLst>
        <pc:spChg chg="mod">
          <ac:chgData name="Ellen Sukovich" userId="ebe32115-d9af-4b6a-a2e1-726554337d4f" providerId="ADAL" clId="{25469C93-6662-4A70-B08D-55C47E83C467}" dt="2026-07-26T15:25:43.749" v="20" actId="27636"/>
          <ac:spMkLst>
            <pc:docMk/>
            <pc:sldMk cId="0" sldId="262"/>
            <ac:spMk id="102" creationId="{00000000-0000-0000-0000-000000000000}"/>
          </ac:spMkLst>
        </pc:spChg>
      </pc:sldChg>
      <pc:sldChg chg="modSp mod ord modAnim">
        <pc:chgData name="Ellen Sukovich" userId="ebe32115-d9af-4b6a-a2e1-726554337d4f" providerId="ADAL" clId="{25469C93-6662-4A70-B08D-55C47E83C467}" dt="2026-07-26T18:20:17.532" v="79"/>
        <pc:sldMkLst>
          <pc:docMk/>
          <pc:sldMk cId="0" sldId="263"/>
        </pc:sldMkLst>
        <pc:spChg chg="mod">
          <ac:chgData name="Ellen Sukovich" userId="ebe32115-d9af-4b6a-a2e1-726554337d4f" providerId="ADAL" clId="{25469C93-6662-4A70-B08D-55C47E83C467}" dt="2026-07-26T18:01:54.779" v="73" actId="20577"/>
          <ac:spMkLst>
            <pc:docMk/>
            <pc:sldMk cId="0" sldId="263"/>
            <ac:spMk id="108" creationId="{00000000-0000-0000-0000-000000000000}"/>
          </ac:spMkLst>
        </pc:spChg>
      </pc:sldChg>
      <pc:sldChg chg="modSp mod ord">
        <pc:chgData name="Ellen Sukovich" userId="ebe32115-d9af-4b6a-a2e1-726554337d4f" providerId="ADAL" clId="{25469C93-6662-4A70-B08D-55C47E83C467}" dt="2026-07-26T17:41:41.417" v="31"/>
        <pc:sldMkLst>
          <pc:docMk/>
          <pc:sldMk cId="0" sldId="264"/>
        </pc:sldMkLst>
        <pc:spChg chg="mod">
          <ac:chgData name="Ellen Sukovich" userId="ebe32115-d9af-4b6a-a2e1-726554337d4f" providerId="ADAL" clId="{25469C93-6662-4A70-B08D-55C47E83C467}" dt="2026-07-26T15:26:13.130" v="23" actId="20577"/>
          <ac:spMkLst>
            <pc:docMk/>
            <pc:sldMk cId="0" sldId="264"/>
            <ac:spMk id="116" creationId="{00000000-0000-0000-0000-000000000000}"/>
          </ac:spMkLst>
        </pc:spChg>
      </pc:sldChg>
      <pc:sldChg chg="modSp ord modAnim modNotesTx">
        <pc:chgData name="Ellen Sukovich" userId="ebe32115-d9af-4b6a-a2e1-726554337d4f" providerId="ADAL" clId="{25469C93-6662-4A70-B08D-55C47E83C467}" dt="2026-07-26T19:33:56.669" v="102" actId="20577"/>
        <pc:sldMkLst>
          <pc:docMk/>
          <pc:sldMk cId="0" sldId="265"/>
        </pc:sldMkLst>
        <pc:spChg chg="mod">
          <ac:chgData name="Ellen Sukovich" userId="ebe32115-d9af-4b6a-a2e1-726554337d4f" providerId="ADAL" clId="{25469C93-6662-4A70-B08D-55C47E83C467}" dt="2026-07-26T15:26:24.572" v="25" actId="20577"/>
          <ac:spMkLst>
            <pc:docMk/>
            <pc:sldMk cId="0" sldId="265"/>
            <ac:spMk id="124" creationId="{00000000-0000-0000-0000-000000000000}"/>
          </ac:spMkLst>
        </pc:spChg>
      </pc:sldChg>
      <pc:sldChg chg="del">
        <pc:chgData name="Ellen Sukovich" userId="ebe32115-d9af-4b6a-a2e1-726554337d4f" providerId="ADAL" clId="{25469C93-6662-4A70-B08D-55C47E83C467}" dt="2026-07-26T18:20:24.593" v="80" actId="47"/>
        <pc:sldMkLst>
          <pc:docMk/>
          <pc:sldMk cId="0" sldId="266"/>
        </pc:sldMkLst>
      </pc:sldChg>
      <pc:sldChg chg="modSp modAnim">
        <pc:chgData name="Ellen Sukovich" userId="ebe32115-d9af-4b6a-a2e1-726554337d4f" providerId="ADAL" clId="{25469C93-6662-4A70-B08D-55C47E83C467}" dt="2026-07-26T19:34:18.829" v="105" actId="6549"/>
        <pc:sldMkLst>
          <pc:docMk/>
          <pc:sldMk cId="0" sldId="269"/>
        </pc:sldMkLst>
        <pc:spChg chg="mod">
          <ac:chgData name="Ellen Sukovich" userId="ebe32115-d9af-4b6a-a2e1-726554337d4f" providerId="ADAL" clId="{25469C93-6662-4A70-B08D-55C47E83C467}" dt="2026-07-26T19:34:18.829" v="105" actId="6549"/>
          <ac:spMkLst>
            <pc:docMk/>
            <pc:sldMk cId="0" sldId="269"/>
            <ac:spMk id="152" creationId="{00000000-0000-0000-0000-000000000000}"/>
          </ac:spMkLst>
        </pc:spChg>
      </pc:sldChg>
      <pc:sldChg chg="modSp mod">
        <pc:chgData name="Ellen Sukovich" userId="ebe32115-d9af-4b6a-a2e1-726554337d4f" providerId="ADAL" clId="{25469C93-6662-4A70-B08D-55C47E83C467}" dt="2026-07-26T15:26:51.299" v="28" actId="20577"/>
        <pc:sldMkLst>
          <pc:docMk/>
          <pc:sldMk cId="0" sldId="270"/>
        </pc:sldMkLst>
        <pc:spChg chg="mod">
          <ac:chgData name="Ellen Sukovich" userId="ebe32115-d9af-4b6a-a2e1-726554337d4f" providerId="ADAL" clId="{25469C93-6662-4A70-B08D-55C47E83C467}" dt="2026-07-26T15:26:51.299" v="28" actId="20577"/>
          <ac:spMkLst>
            <pc:docMk/>
            <pc:sldMk cId="0" sldId="270"/>
            <ac:spMk id="158" creationId="{00000000-0000-0000-0000-000000000000}"/>
          </ac:spMkLst>
        </pc:spChg>
      </pc:sldChg>
      <pc:sldChg chg="delSp modSp">
        <pc:chgData name="Ellen Sukovich" userId="ebe32115-d9af-4b6a-a2e1-726554337d4f" providerId="ADAL" clId="{25469C93-6662-4A70-B08D-55C47E83C467}" dt="2026-07-26T15:39:46.015" v="29" actId="165"/>
        <pc:sldMkLst>
          <pc:docMk/>
          <pc:sldMk cId="2878524096" sldId="312"/>
        </pc:sldMkLst>
        <pc:spChg chg="mod topLvl">
          <ac:chgData name="Ellen Sukovich" userId="ebe32115-d9af-4b6a-a2e1-726554337d4f" providerId="ADAL" clId="{25469C93-6662-4A70-B08D-55C47E83C467}" dt="2026-07-26T15:39:46.015" v="29" actId="165"/>
          <ac:spMkLst>
            <pc:docMk/>
            <pc:sldMk cId="2878524096" sldId="312"/>
            <ac:spMk id="13" creationId="{5118F9C5-5FB0-042B-503A-DBD1C7A2848C}"/>
          </ac:spMkLst>
        </pc:spChg>
        <pc:spChg chg="mod topLvl">
          <ac:chgData name="Ellen Sukovich" userId="ebe32115-d9af-4b6a-a2e1-726554337d4f" providerId="ADAL" clId="{25469C93-6662-4A70-B08D-55C47E83C467}" dt="2026-07-26T15:39:46.015" v="29" actId="165"/>
          <ac:spMkLst>
            <pc:docMk/>
            <pc:sldMk cId="2878524096" sldId="312"/>
            <ac:spMk id="14" creationId="{7BF788FA-039F-1E21-331A-669D4420341D}"/>
          </ac:spMkLst>
        </pc:spChg>
        <pc:grpChg chg="del">
          <ac:chgData name="Ellen Sukovich" userId="ebe32115-d9af-4b6a-a2e1-726554337d4f" providerId="ADAL" clId="{25469C93-6662-4A70-B08D-55C47E83C467}" dt="2026-07-26T15:39:46.015" v="29" actId="165"/>
          <ac:grpSpMkLst>
            <pc:docMk/>
            <pc:sldMk cId="2878524096" sldId="312"/>
            <ac:grpSpMk id="15" creationId="{8EC1D617-0A0F-62CC-079A-5013813ED31B}"/>
          </ac:grpSpMkLst>
        </pc:grpChg>
      </pc:sldChg>
      <pc:sldMasterChg chg="delSldLayout">
        <pc:chgData name="Ellen Sukovich" userId="ebe32115-d9af-4b6a-a2e1-726554337d4f" providerId="ADAL" clId="{25469C93-6662-4A70-B08D-55C47E83C467}" dt="2026-07-26T18:20:24.593" v="80" actId="47"/>
        <pc:sldMasterMkLst>
          <pc:docMk/>
          <pc:sldMasterMk cId="0" sldId="2147483659"/>
        </pc:sldMasterMkLst>
        <pc:sldLayoutChg chg="del">
          <pc:chgData name="Ellen Sukovich" userId="ebe32115-d9af-4b6a-a2e1-726554337d4f" providerId="ADAL" clId="{25469C93-6662-4A70-B08D-55C47E83C467}" dt="2026-07-26T18:20:24.593" v="80" actId="47"/>
          <pc:sldLayoutMkLst>
            <pc:docMk/>
            <pc:sldMasterMk cId="0" sldId="2147483659"/>
            <pc:sldLayoutMk cId="0" sldId="214748365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7045fb93a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7045fb93a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Asymmetric encryption uses two keys, a public key and a private key. The public key gets shared with the computer that wants to send information. The sender then sends the message to the receiver computer. The receiver computer then uses the private key to decrypt the message. The private key is never shared. This allows for better encryption and more secure data sharing.</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6ef20677a9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6ef20677a9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6ef20677a9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6ef20677a9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Take a few minutes to discuss how this relates to cybersecurity. Some possible discussion starters include: How do we keep credit card information, login information, bank account information safe? </a:t>
            </a:r>
            <a:endParaRPr dirty="0"/>
          </a:p>
          <a:p>
            <a:pPr marL="0" lvl="0" indent="0" algn="l" rtl="0">
              <a:spcBef>
                <a:spcPts val="0"/>
              </a:spcBef>
              <a:spcAft>
                <a:spcPts val="0"/>
              </a:spcAft>
              <a:buNone/>
            </a:pPr>
            <a:r>
              <a:rPr lang="en" dirty="0"/>
              <a:t>You could also talk about possible data breaches by companies.</a:t>
            </a:r>
          </a:p>
          <a:p>
            <a:pPr marL="0" lvl="0" indent="0" algn="l" rtl="0">
              <a:spcBef>
                <a:spcPts val="0"/>
              </a:spcBef>
              <a:spcAft>
                <a:spcPts val="0"/>
              </a:spcAft>
              <a:buNone/>
            </a:pPr>
            <a:endParaRPr lang="en" sz="1100" b="0" i="1"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1" u="none" strike="noStrike" cap="none" dirty="0">
                <a:solidFill>
                  <a:srgbClr val="000000"/>
                </a:solidFill>
                <a:effectLst/>
                <a:latin typeface="Arial"/>
                <a:ea typeface="Arial"/>
                <a:cs typeface="Arial"/>
                <a:sym typeface="Arial"/>
              </a:rPr>
              <a:t>Why is encryption important today?</a:t>
            </a:r>
            <a:br>
              <a:rPr lang="en-US" sz="1100" b="0" i="0" u="none" strike="noStrike" cap="none" dirty="0">
                <a:solidFill>
                  <a:srgbClr val="000000"/>
                </a:solidFill>
                <a:effectLst/>
                <a:latin typeface="Arial"/>
                <a:ea typeface="Arial"/>
                <a:cs typeface="Arial"/>
                <a:sym typeface="Arial"/>
              </a:rPr>
            </a:br>
            <a:r>
              <a:rPr lang="en-US" sz="1100" b="0" i="0" u="none" strike="noStrike" cap="none" dirty="0">
                <a:solidFill>
                  <a:srgbClr val="000000"/>
                </a:solidFill>
                <a:effectLst/>
                <a:latin typeface="Arial"/>
                <a:ea typeface="Arial"/>
                <a:cs typeface="Arial"/>
                <a:sym typeface="Arial"/>
              </a:rPr>
              <a:t>Potential answers: To protect personal information and privacy; to secure passwords; to protect online banking and credit card information; to secure text messages, emails, and online communications; to prevent identity theft and fraud; to protect medical records and other sensitive data; to secure online shopping and digital payments; to ensure only authorized users can access information.</a:t>
            </a: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1" u="none" strike="noStrike" cap="none" dirty="0">
                <a:solidFill>
                  <a:srgbClr val="000000"/>
                </a:solidFill>
                <a:effectLst/>
                <a:latin typeface="Arial"/>
                <a:ea typeface="Arial"/>
                <a:cs typeface="Arial"/>
                <a:sym typeface="Arial"/>
              </a:rPr>
              <a:t>How is Julius Caesar's idea still used in modern cybersecurity?</a:t>
            </a:r>
            <a:br>
              <a:rPr lang="en-US" sz="1100" b="0" i="0" u="none" strike="noStrike" cap="none" dirty="0">
                <a:solidFill>
                  <a:srgbClr val="000000"/>
                </a:solidFill>
                <a:effectLst/>
                <a:latin typeface="Arial"/>
                <a:ea typeface="Arial"/>
                <a:cs typeface="Arial"/>
                <a:sym typeface="Arial"/>
              </a:rPr>
            </a:br>
            <a:r>
              <a:rPr lang="en-US" sz="1100" b="0" i="0" u="none" strike="noStrike" cap="none" dirty="0">
                <a:solidFill>
                  <a:srgbClr val="000000"/>
                </a:solidFill>
                <a:effectLst/>
                <a:latin typeface="Arial"/>
                <a:ea typeface="Arial"/>
                <a:cs typeface="Arial"/>
                <a:sym typeface="Arial"/>
              </a:rPr>
              <a:t>Potential answers: Modern encryption still converts readable information into coded information; encryption uses keys to encode and decode data; advanced mathematical algorithms have replaced simple letter shifts; secure websites (HTTPS), messaging apps, online banking, and password protection all rely on encryption; Caesar's cipher introduced the basic concept of protecting information by encoding it.</a:t>
            </a: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1" u="none" strike="noStrike" cap="none" dirty="0">
                <a:solidFill>
                  <a:srgbClr val="000000"/>
                </a:solidFill>
                <a:effectLst/>
                <a:latin typeface="Arial"/>
                <a:ea typeface="Arial"/>
                <a:cs typeface="Arial"/>
                <a:sym typeface="Arial"/>
              </a:rPr>
              <a:t>Why are simple ciphers no longer considered secure?</a:t>
            </a:r>
            <a:br>
              <a:rPr lang="en-US" sz="1100" b="0" i="0" u="none" strike="noStrike" cap="none" dirty="0">
                <a:solidFill>
                  <a:srgbClr val="000000"/>
                </a:solidFill>
                <a:effectLst/>
                <a:latin typeface="Arial"/>
                <a:ea typeface="Arial"/>
                <a:cs typeface="Arial"/>
                <a:sym typeface="Arial"/>
              </a:rPr>
            </a:br>
            <a:r>
              <a:rPr lang="en-US" sz="1100" b="0" i="0" u="none" strike="noStrike" cap="none" dirty="0">
                <a:solidFill>
                  <a:srgbClr val="000000"/>
                </a:solidFill>
                <a:effectLst/>
                <a:latin typeface="Arial"/>
                <a:ea typeface="Arial"/>
                <a:cs typeface="Arial"/>
                <a:sym typeface="Arial"/>
              </a:rPr>
              <a:t>Potential answers: They are easy for computers to break; they use predictable patterns; they have too few possible keys; hackers can use brute-force attacks to try every possible key; modern computers can decode simple ciphers in seconds; they do not provide enough protection for sensitive information.</a:t>
            </a: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1" u="none" strike="noStrike" cap="none" dirty="0">
                <a:solidFill>
                  <a:srgbClr val="000000"/>
                </a:solidFill>
                <a:effectLst/>
                <a:latin typeface="Arial"/>
                <a:ea typeface="Arial"/>
                <a:cs typeface="Arial"/>
                <a:sym typeface="Arial"/>
              </a:rPr>
              <a:t>How do stronger encryption methods help protect personal and sensitive information?</a:t>
            </a:r>
            <a:br>
              <a:rPr lang="en-US" sz="1100" b="0" i="0" u="none" strike="noStrike" cap="none" dirty="0">
                <a:solidFill>
                  <a:srgbClr val="000000"/>
                </a:solidFill>
                <a:effectLst/>
                <a:latin typeface="Arial"/>
                <a:ea typeface="Arial"/>
                <a:cs typeface="Arial"/>
                <a:sym typeface="Arial"/>
              </a:rPr>
            </a:br>
            <a:r>
              <a:rPr lang="en-US" sz="1100" b="0" i="0" u="none" strike="noStrike" cap="none" dirty="0">
                <a:solidFill>
                  <a:srgbClr val="000000"/>
                </a:solidFill>
                <a:effectLst/>
                <a:latin typeface="Arial"/>
                <a:ea typeface="Arial"/>
                <a:cs typeface="Arial"/>
                <a:sym typeface="Arial"/>
              </a:rPr>
              <a:t>Potential answers: They use longer, more complex keys; they are much harder for hackers to crack; they protect data while it is stored and transmitted; they help prevent unauthorized access, identity theft, and fraud; they keep online communications, financial transactions, and personal information secure.</a:t>
            </a:r>
            <a:endParaRPr lang="en-US" sz="14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6ef20677a9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6ef20677a9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Here are some links to digital resources:</a:t>
            </a:r>
            <a:endParaRPr dirty="0"/>
          </a:p>
          <a:p>
            <a:pPr marL="0" lvl="0" indent="0" algn="l" rtl="0">
              <a:spcBef>
                <a:spcPts val="0"/>
              </a:spcBef>
              <a:spcAft>
                <a:spcPts val="0"/>
              </a:spcAft>
              <a:buNone/>
            </a:pPr>
            <a:r>
              <a:rPr lang="en" dirty="0"/>
              <a:t>The first is a Caesar cipher website.</a:t>
            </a:r>
            <a:endParaRPr dirty="0"/>
          </a:p>
          <a:p>
            <a:pPr marL="0" lvl="0" indent="0" algn="l" rtl="0">
              <a:spcBef>
                <a:spcPts val="0"/>
              </a:spcBef>
              <a:spcAft>
                <a:spcPts val="0"/>
              </a:spcAft>
              <a:buNone/>
            </a:pPr>
            <a:r>
              <a:rPr lang="en" dirty="0"/>
              <a:t>The second is a website that can show students the difference between symmetric and asymmetric encryption.</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bcb788644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bcb788644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6ef20677a9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6ef20677a9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7045fb93aa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7045fb93aa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bcb788644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bcb78864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6ef20677a9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6ef20677a9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Give student 5-10  minutes to decipher and answer question in class discussion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6ef20677a9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6ef20677a9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encryption? Encryption is the encoding of information to make it unreadable. Computers do this everyday. Encryption allows us to keep data safe such as credit card information, our login information, etc.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6ef20677a9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6ef20677a9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is cryptography? Cryptography is a technique that transforms data and prevents it from being easily read. It uses algorithms to encode information. Some examples include digital signatures, block ciphers, random bit generation, and Caesar ciphers. We will explore one of these methods today with a hands-on activity.</a:t>
            </a: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6ef20677a9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6ef20677a9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Is a Caesar Cipher?</a:t>
            </a:r>
            <a:endParaRPr dirty="0"/>
          </a:p>
          <a:p>
            <a:pPr marL="0" lvl="0" indent="0" algn="l" rtl="0">
              <a:spcBef>
                <a:spcPts val="0"/>
              </a:spcBef>
              <a:spcAft>
                <a:spcPts val="0"/>
              </a:spcAft>
              <a:buNone/>
            </a:pPr>
            <a:r>
              <a:rPr lang="en" dirty="0"/>
              <a:t>A Caesar cipher is a substitution cipher where each letter is shifted a fixed number of spaces. It is also called a shift cipher.</a:t>
            </a:r>
            <a:endParaRP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6f5ee791f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f5ee791f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Fun Fact! Caesar Ciphers were used  2,000 years ago as a way to protect information throughout the Roman Empire from enemy spies. The Roman Empire controlled most of Europe, parts of Northern Africa, and parts of the Middle East.</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d22279df3c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d22279df3c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encrypted message: When you wish upon a star makes no difference who you are anything your heart desires will come to you.</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7045fb93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7045fb93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Symmetric encryption is an encryption method that uses a single key to encrypt and decrypt data. Though less secure than asymmetric encryption, it’s often considered more efficient because it requires less processing power.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txBody>
          <a:bodyPr/>
          <a:lstStyle/>
          <a:p>
            <a:endParaRPr lang="en-US"/>
          </a:p>
        </p:txBody>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txBody>
          <a:bodyPr/>
          <a:lstStyle/>
          <a:p>
            <a:endParaRPr lang="en-US"/>
          </a:p>
        </p:txBody>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5C9E7-E805-97E2-0CEB-2FC381A3C0D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6D0CAB4-E533-6798-44BB-4F8741287C8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E7C61E7-D4F8-FFAE-4333-10A6D42BF480}"/>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5" name="Footer Placeholder 4">
            <a:extLst>
              <a:ext uri="{FF2B5EF4-FFF2-40B4-BE49-F238E27FC236}">
                <a16:creationId xmlns:a16="http://schemas.microsoft.com/office/drawing/2014/main" id="{9220A5A3-FC72-93C7-17EE-33AF9C7F3F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002D5-75F5-911E-BFE3-E3D695BF9EE5}"/>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2094726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96365-4DFB-125A-16C2-E570E80499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A8FD70-F568-1F40-D6F7-6567C8A30A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137334-EA4F-71E4-B065-A109B3458180}"/>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5" name="Footer Placeholder 4">
            <a:extLst>
              <a:ext uri="{FF2B5EF4-FFF2-40B4-BE49-F238E27FC236}">
                <a16:creationId xmlns:a16="http://schemas.microsoft.com/office/drawing/2014/main" id="{7DBE9855-41FC-2358-2AFB-A56F4A5B2E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36A28F-4478-282D-CB59-4A15B961946B}"/>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1257062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F8D6A-4DAB-7223-2C96-C817203109BA}"/>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2988F03-D79D-8F87-C9BC-88C91DB7F066}"/>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E5BB0B-1298-034F-2CCB-9C1FAFAECB68}"/>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5" name="Footer Placeholder 4">
            <a:extLst>
              <a:ext uri="{FF2B5EF4-FFF2-40B4-BE49-F238E27FC236}">
                <a16:creationId xmlns:a16="http://schemas.microsoft.com/office/drawing/2014/main" id="{1C77B185-1318-A518-910F-297C5FBB61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72BC3A-9805-07C4-B06F-B88ADA13D5F6}"/>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201497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9235-5626-505D-CDA2-9C73357075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58DA85-04D2-3607-51AB-47C9D2D49D6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8A30F4-1A4E-F366-AEA5-3FEB9B0654B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97AB50-9B0C-F9E3-9938-F5F0C6730320}"/>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6" name="Footer Placeholder 5">
            <a:extLst>
              <a:ext uri="{FF2B5EF4-FFF2-40B4-BE49-F238E27FC236}">
                <a16:creationId xmlns:a16="http://schemas.microsoft.com/office/drawing/2014/main" id="{E4C3EEC3-6874-6FA3-588A-C468BE5D9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544822-C2C2-C11A-DC6D-DEF463AC3962}"/>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616014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9B410-AD34-F51E-3B04-5A584B2A4D0C}"/>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A6DF41-F471-88B9-124D-B2CD35C7EF1B}"/>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C1B7BBA-9CCC-8530-17C1-B1F166428F6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10F032-2880-AA51-FD99-E0EB35547A0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81F4C0F-B0CB-DD76-BB5A-583613160812}"/>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484BB2-1120-D2E7-CCE4-28B30421AE30}"/>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8" name="Footer Placeholder 7">
            <a:extLst>
              <a:ext uri="{FF2B5EF4-FFF2-40B4-BE49-F238E27FC236}">
                <a16:creationId xmlns:a16="http://schemas.microsoft.com/office/drawing/2014/main" id="{511FD82D-B3CF-8945-CAD9-2EB21BCECE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8A78EA-62F1-97CC-7B04-6EF5C33C23C6}"/>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322911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FFD-08FF-635A-C1F6-847430A463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19139F-A257-DACD-528A-503610BD9867}"/>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4" name="Footer Placeholder 3">
            <a:extLst>
              <a:ext uri="{FF2B5EF4-FFF2-40B4-BE49-F238E27FC236}">
                <a16:creationId xmlns:a16="http://schemas.microsoft.com/office/drawing/2014/main" id="{03754B42-F6B5-342C-95C8-F236900078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46B879-006E-06DF-B7F3-032812C4C09E}"/>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4005367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91EAC8-7DC6-E8C6-86D4-2041F57FB308}"/>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3" name="Footer Placeholder 2">
            <a:extLst>
              <a:ext uri="{FF2B5EF4-FFF2-40B4-BE49-F238E27FC236}">
                <a16:creationId xmlns:a16="http://schemas.microsoft.com/office/drawing/2014/main" id="{14F71F2A-02D1-26F8-0482-341C9483F4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944277-9389-9212-4EF3-D4BF0FFC40A5}"/>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38143878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08F27-E6AF-8637-E883-76C9E819DDD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7C69F2F-0556-4A17-1633-0BBFB24EDB9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7219EC-7611-7664-0F02-960122D29C2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3C2DE34-A5FB-0224-A5D5-B2927B9161A5}"/>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6" name="Footer Placeholder 5">
            <a:extLst>
              <a:ext uri="{FF2B5EF4-FFF2-40B4-BE49-F238E27FC236}">
                <a16:creationId xmlns:a16="http://schemas.microsoft.com/office/drawing/2014/main" id="{51CF7079-2F27-67E0-DC1C-965C3889BC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00728B-583A-E042-7506-B1DF1E55BDB3}"/>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331061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0296F-959A-CF65-69D3-85D7F03CA58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FBD6072-2C41-55A7-5A8E-5B4BD9C009F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B40C66F-FB7D-9434-B335-55CC68C81D1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343EC10-84C7-80AE-F01C-66EB3F2E72BE}"/>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6" name="Footer Placeholder 5">
            <a:extLst>
              <a:ext uri="{FF2B5EF4-FFF2-40B4-BE49-F238E27FC236}">
                <a16:creationId xmlns:a16="http://schemas.microsoft.com/office/drawing/2014/main" id="{1DC740F5-4967-232C-067B-F35D010AF8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2754E8-2F18-3CC7-6400-0761D8742234}"/>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190031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660D-1D08-0970-4637-E135594B28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D55E6C-9881-5CEE-EE89-36E16CD1AB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58796-A8D0-D72D-73BF-B66860C1683B}"/>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5" name="Footer Placeholder 4">
            <a:extLst>
              <a:ext uri="{FF2B5EF4-FFF2-40B4-BE49-F238E27FC236}">
                <a16:creationId xmlns:a16="http://schemas.microsoft.com/office/drawing/2014/main" id="{0ECE4EDF-E418-ACED-8F5E-AD5ECB330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F32174-42A4-77C5-01B0-6DB3C531869A}"/>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2264437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EDA890-58B3-D751-6FBD-57652E3F7BBE}"/>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117B04-1773-4D74-351D-CD17B7096E98}"/>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F8E77D-D518-A045-B532-0D5CB38B7A01}"/>
              </a:ext>
            </a:extLst>
          </p:cNvPr>
          <p:cNvSpPr>
            <a:spLocks noGrp="1"/>
          </p:cNvSpPr>
          <p:nvPr>
            <p:ph type="dt" sz="half" idx="10"/>
          </p:nvPr>
        </p:nvSpPr>
        <p:spPr/>
        <p:txBody>
          <a:bodyPr/>
          <a:lstStyle/>
          <a:p>
            <a:fld id="{69A09E76-965C-4572-B73B-8A5063DDFE66}" type="datetimeFigureOut">
              <a:rPr lang="en-US" smtClean="0"/>
              <a:t>8/21/26</a:t>
            </a:fld>
            <a:endParaRPr lang="en-US"/>
          </a:p>
        </p:txBody>
      </p:sp>
      <p:sp>
        <p:nvSpPr>
          <p:cNvPr id="5" name="Footer Placeholder 4">
            <a:extLst>
              <a:ext uri="{FF2B5EF4-FFF2-40B4-BE49-F238E27FC236}">
                <a16:creationId xmlns:a16="http://schemas.microsoft.com/office/drawing/2014/main" id="{3505EFF3-A405-9662-476A-A96D70D03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8C2F8B-917F-6487-6AF2-F0DB135A8ED9}"/>
              </a:ext>
            </a:extLst>
          </p:cNvPr>
          <p:cNvSpPr>
            <a:spLocks noGrp="1"/>
          </p:cNvSpPr>
          <p:nvPr>
            <p:ph type="sldNum" sz="quarter" idx="12"/>
          </p:nvPr>
        </p:nvSpPr>
        <p:spPr/>
        <p:txBody>
          <a:bodyPr/>
          <a:lstStyle/>
          <a:p>
            <a:fld id="{BE8C3102-1DB3-4535-B80C-15270A40FE61}" type="slidenum">
              <a:rPr lang="en-US" smtClean="0"/>
              <a:t>‹#›</a:t>
            </a:fld>
            <a:endParaRPr lang="en-US"/>
          </a:p>
        </p:txBody>
      </p:sp>
    </p:spTree>
    <p:extLst>
      <p:ext uri="{BB962C8B-B14F-4D97-AF65-F5344CB8AC3E}">
        <p14:creationId xmlns:p14="http://schemas.microsoft.com/office/powerpoint/2010/main" val="1636012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09401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8" r:id="rId10"/>
  </p:sldLayoutIdLst>
  <mc:AlternateContent xmlns:mc="http://schemas.openxmlformats.org/markup-compatibility/2006" xmlns:p14="http://schemas.microsoft.com/office/powerpoint/2010/main">
    <mc:Choice Requires="p14">
      <p:transition spd="slow" p14:dur="15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7D2C38-2672-E589-6ABA-83B43602EC8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95529C-2F8F-884E-E402-F446F65448D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0D5E8-A7D8-B77F-4D77-5C852AED13E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9A09E76-965C-4572-B73B-8A5063DDFE66}" type="datetimeFigureOut">
              <a:rPr lang="en-US" smtClean="0"/>
              <a:t>8/21/26</a:t>
            </a:fld>
            <a:endParaRPr lang="en-US"/>
          </a:p>
        </p:txBody>
      </p:sp>
      <p:sp>
        <p:nvSpPr>
          <p:cNvPr id="5" name="Footer Placeholder 4">
            <a:extLst>
              <a:ext uri="{FF2B5EF4-FFF2-40B4-BE49-F238E27FC236}">
                <a16:creationId xmlns:a16="http://schemas.microsoft.com/office/drawing/2014/main" id="{3E20762A-5C76-C8E6-5835-DB82CE7EF8F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EBE3325-77DB-BDF5-7AA8-97CBDE67E72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BE8C3102-1DB3-4535-B80C-15270A40FE61}" type="slidenum">
              <a:rPr lang="en-US" smtClean="0"/>
              <a:t>‹#›</a:t>
            </a:fld>
            <a:endParaRPr lang="en-US"/>
          </a:p>
        </p:txBody>
      </p:sp>
    </p:spTree>
    <p:extLst>
      <p:ext uri="{BB962C8B-B14F-4D97-AF65-F5344CB8AC3E}">
        <p14:creationId xmlns:p14="http://schemas.microsoft.com/office/powerpoint/2010/main" val="197204127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2.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www.dcode.fr/caesar-cipher"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s://www.kerryveenstra.com/cryptosystem.htm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www.ibm.com/think/topics/cryptography"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ibm.com/docs/en/sia?topic=osdc-private-keys-public-keys-digital-certificates-27" TargetMode="External"/><Relationship Id="rId5" Type="http://schemas.openxmlformats.org/officeDocument/2006/relationships/hyperlink" Target="https://www.ibm.com/think/topics/symmetric-encryption" TargetMode="External"/><Relationship Id="rId4" Type="http://schemas.openxmlformats.org/officeDocument/2006/relationships/hyperlink" Target="https://www.ibm.com/think/topics/asymmetric-encryp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7"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1"/>
            <a:ext cx="2887362" cy="234945"/>
          </a:xfrm>
          <a:prstGeom prst="rect">
            <a:avLst/>
          </a:prstGeom>
        </p:spPr>
      </p:pic>
      <p:sp>
        <p:nvSpPr>
          <p:cNvPr id="13" name="TextBox 25">
            <a:extLst>
              <a:ext uri="{FF2B5EF4-FFF2-40B4-BE49-F238E27FC236}">
                <a16:creationId xmlns:a16="http://schemas.microsoft.com/office/drawing/2014/main" id="{5118F9C5-5FB0-042B-503A-DBD1C7A2848C}"/>
              </a:ext>
            </a:extLst>
          </p:cNvPr>
          <p:cNvSpPr txBox="1"/>
          <p:nvPr/>
        </p:nvSpPr>
        <p:spPr>
          <a:xfrm>
            <a:off x="562848" y="1587499"/>
            <a:ext cx="7658101" cy="1477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algn="ctr" defTabSz="342892" hangingPunct="0">
              <a:lnSpc>
                <a:spcPct val="100000"/>
              </a:lnSpc>
              <a:buClrTx/>
              <a:defRPr/>
            </a:pPr>
            <a:r>
              <a:rPr lang="en-US" sz="3000" b="1" kern="1200" cap="none" spc="0" dirty="0">
                <a:solidFill>
                  <a:srgbClr val="D5137B"/>
                </a:solidFill>
                <a:latin typeface="Arial" panose="020B0604020202020204" pitchFamily="34" charset="0"/>
                <a:cs typeface="Arial" panose="020B0604020202020204" pitchFamily="34" charset="0"/>
              </a:rPr>
              <a:t>Cybersecurity</a:t>
            </a:r>
          </a:p>
          <a:p>
            <a:pPr algn="ctr" defTabSz="342892" hangingPunct="0">
              <a:lnSpc>
                <a:spcPct val="100000"/>
              </a:lnSpc>
              <a:buClrTx/>
              <a:defRPr/>
            </a:pPr>
            <a:endParaRPr lang="en-US" sz="3000" b="1" kern="1200" cap="none" spc="0" dirty="0">
              <a:solidFill>
                <a:srgbClr val="D5137B"/>
              </a:solidFill>
              <a:latin typeface="Arial" panose="020B0604020202020204" pitchFamily="34" charset="0"/>
              <a:cs typeface="Arial" panose="020B0604020202020204" pitchFamily="34" charset="0"/>
            </a:endParaRPr>
          </a:p>
          <a:p>
            <a:pPr algn="ctr" defTabSz="342892" hangingPunct="0">
              <a:lnSpc>
                <a:spcPct val="100000"/>
              </a:lnSpc>
              <a:buClrTx/>
              <a:defRPr/>
            </a:pPr>
            <a:r>
              <a:rPr lang="en-US" sz="3000" b="1" kern="1200" cap="none" spc="0" dirty="0">
                <a:solidFill>
                  <a:srgbClr val="D5137B"/>
                </a:solidFill>
                <a:latin typeface="Arial" panose="020B0604020202020204" pitchFamily="34" charset="0"/>
                <a:cs typeface="Arial" panose="020B0604020202020204" pitchFamily="34" charset="0"/>
              </a:rPr>
              <a:t>Encryption Using Shift Ciphers</a:t>
            </a:r>
          </a:p>
        </p:txBody>
      </p:sp>
      <p:sp>
        <p:nvSpPr>
          <p:cNvPr id="14" name="TextBox 13">
            <a:extLst>
              <a:ext uri="{FF2B5EF4-FFF2-40B4-BE49-F238E27FC236}">
                <a16:creationId xmlns:a16="http://schemas.microsoft.com/office/drawing/2014/main" id="{7BF788FA-039F-1E21-331A-669D4420341D}"/>
              </a:ext>
            </a:extLst>
          </p:cNvPr>
          <p:cNvSpPr txBox="1"/>
          <p:nvPr/>
        </p:nvSpPr>
        <p:spPr>
          <a:xfrm>
            <a:off x="2973392" y="1835427"/>
            <a:ext cx="69312" cy="1962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892" hangingPunct="0">
              <a:buClrTx/>
              <a:defRPr/>
            </a:pPr>
            <a:endParaRPr lang="en-US" sz="825" b="1" kern="1200" dirty="0">
              <a:solidFill>
                <a:srgbClr val="F9F9F9">
                  <a:lumMod val="50000"/>
                </a:srgbClr>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7852409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387900" y="3056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Asymmetric Encryption</a:t>
            </a:r>
            <a:endParaRPr/>
          </a:p>
        </p:txBody>
      </p:sp>
      <p:sp>
        <p:nvSpPr>
          <p:cNvPr id="144" name="Google Shape;144;p25"/>
          <p:cNvSpPr txBox="1">
            <a:spLocks noGrp="1"/>
          </p:cNvSpPr>
          <p:nvPr>
            <p:ph type="body" idx="1"/>
          </p:nvPr>
        </p:nvSpPr>
        <p:spPr>
          <a:xfrm>
            <a:off x="387900" y="2312975"/>
            <a:ext cx="3409800" cy="2033400"/>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0"/>
              </a:spcAft>
              <a:buNone/>
            </a:pPr>
            <a:r>
              <a:rPr lang="en" sz="1800" u="sng"/>
              <a:t>Public Key</a:t>
            </a:r>
            <a:endParaRPr sz="1600"/>
          </a:p>
          <a:p>
            <a:pPr marL="0" lvl="0" indent="0" algn="l" rtl="0">
              <a:lnSpc>
                <a:spcPct val="200000"/>
              </a:lnSpc>
              <a:spcBef>
                <a:spcPts val="1200"/>
              </a:spcBef>
              <a:spcAft>
                <a:spcPts val="0"/>
              </a:spcAft>
              <a:buNone/>
            </a:pPr>
            <a:r>
              <a:rPr lang="en"/>
              <a:t>Shared openly</a:t>
            </a:r>
            <a:endParaRPr/>
          </a:p>
          <a:p>
            <a:pPr marL="0" lvl="0" indent="0" algn="l" rtl="0">
              <a:lnSpc>
                <a:spcPct val="200000"/>
              </a:lnSpc>
              <a:spcBef>
                <a:spcPts val="800"/>
              </a:spcBef>
              <a:spcAft>
                <a:spcPts val="0"/>
              </a:spcAft>
              <a:buNone/>
            </a:pPr>
            <a:r>
              <a:rPr lang="en"/>
              <a:t>Encrypts data</a:t>
            </a:r>
            <a:endParaRPr/>
          </a:p>
          <a:p>
            <a:pPr marL="0" lvl="0" indent="0" algn="l" rtl="0">
              <a:lnSpc>
                <a:spcPct val="200000"/>
              </a:lnSpc>
              <a:spcBef>
                <a:spcPts val="800"/>
              </a:spcBef>
              <a:spcAft>
                <a:spcPts val="800"/>
              </a:spcAft>
              <a:buNone/>
            </a:pPr>
            <a:r>
              <a:rPr lang="en"/>
              <a:t>Verifies digital signatures</a:t>
            </a:r>
            <a:endParaRPr/>
          </a:p>
        </p:txBody>
      </p:sp>
      <p:sp>
        <p:nvSpPr>
          <p:cNvPr id="145" name="Google Shape;145;p25"/>
          <p:cNvSpPr txBox="1">
            <a:spLocks noGrp="1"/>
          </p:cNvSpPr>
          <p:nvPr>
            <p:ph type="body" idx="2"/>
          </p:nvPr>
        </p:nvSpPr>
        <p:spPr>
          <a:xfrm>
            <a:off x="5248175" y="2312975"/>
            <a:ext cx="3507900" cy="2070900"/>
          </a:xfrm>
          <a:prstGeom prst="rect">
            <a:avLst/>
          </a:prstGeom>
        </p:spPr>
        <p:txBody>
          <a:bodyPr spcFirstLastPara="1" wrap="square" lIns="91425" tIns="91425" rIns="91425" bIns="91425" anchor="t" anchorCtr="0">
            <a:normAutofit fontScale="92500" lnSpcReduction="10000"/>
          </a:bodyPr>
          <a:lstStyle/>
          <a:p>
            <a:pPr marL="0" lvl="0" indent="0" algn="r" rtl="0">
              <a:lnSpc>
                <a:spcPct val="100000"/>
              </a:lnSpc>
              <a:spcBef>
                <a:spcPts val="0"/>
              </a:spcBef>
              <a:spcAft>
                <a:spcPts val="0"/>
              </a:spcAft>
              <a:buNone/>
            </a:pPr>
            <a:r>
              <a:rPr lang="en" sz="1800" u="sng"/>
              <a:t>Private Key</a:t>
            </a:r>
            <a:endParaRPr sz="1800" u="sng"/>
          </a:p>
          <a:p>
            <a:pPr marL="0" lvl="0" indent="0" algn="r" rtl="0">
              <a:lnSpc>
                <a:spcPct val="200000"/>
              </a:lnSpc>
              <a:spcBef>
                <a:spcPts val="1200"/>
              </a:spcBef>
              <a:spcAft>
                <a:spcPts val="0"/>
              </a:spcAft>
              <a:buNone/>
            </a:pPr>
            <a:r>
              <a:rPr lang="en"/>
              <a:t>Never shared</a:t>
            </a:r>
            <a:endParaRPr/>
          </a:p>
          <a:p>
            <a:pPr marL="0" lvl="0" indent="0" algn="r" rtl="0">
              <a:lnSpc>
                <a:spcPct val="200000"/>
              </a:lnSpc>
              <a:spcBef>
                <a:spcPts val="800"/>
              </a:spcBef>
              <a:spcAft>
                <a:spcPts val="0"/>
              </a:spcAft>
              <a:buNone/>
            </a:pPr>
            <a:r>
              <a:rPr lang="en"/>
              <a:t>Decrypts data</a:t>
            </a:r>
            <a:endParaRPr/>
          </a:p>
          <a:p>
            <a:pPr marL="0" lvl="0" indent="0" algn="r" rtl="0">
              <a:lnSpc>
                <a:spcPct val="200000"/>
              </a:lnSpc>
              <a:spcBef>
                <a:spcPts val="800"/>
              </a:spcBef>
              <a:spcAft>
                <a:spcPts val="800"/>
              </a:spcAft>
              <a:buNone/>
            </a:pPr>
            <a:r>
              <a:rPr lang="en"/>
              <a:t>Creates digital signatures</a:t>
            </a:r>
            <a:endParaRPr/>
          </a:p>
        </p:txBody>
      </p:sp>
      <p:sp>
        <p:nvSpPr>
          <p:cNvPr id="146" name="Google Shape;146;p25"/>
          <p:cNvSpPr txBox="1"/>
          <p:nvPr/>
        </p:nvSpPr>
        <p:spPr>
          <a:xfrm>
            <a:off x="387325" y="866050"/>
            <a:ext cx="8231100" cy="6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Roboto"/>
                <a:ea typeface="Roboto"/>
                <a:cs typeface="Roboto"/>
                <a:sym typeface="Roboto"/>
              </a:rPr>
              <a:t>Asymmetric encryption uses two keys—a public key and a private key—to encrypt and decrypt data</a:t>
            </a:r>
            <a:endParaRPr>
              <a:solidFill>
                <a:schemeClr val="dk1"/>
              </a:solidFill>
              <a:latin typeface="Roboto"/>
              <a:ea typeface="Roboto"/>
              <a:cs typeface="Roboto"/>
              <a:sym typeface="Roboto"/>
            </a:endParaRPr>
          </a:p>
        </p:txBody>
      </p:sp>
      <p:pic>
        <p:nvPicPr>
          <p:cNvPr id="147" name="Google Shape;147;p25" descr="File:Public key encryption.svg - Wikipedia"/>
          <p:cNvPicPr preferRelativeResize="0"/>
          <p:nvPr/>
        </p:nvPicPr>
        <p:blipFill>
          <a:blip r:embed="rId3">
            <a:alphaModFix/>
          </a:blip>
          <a:stretch>
            <a:fillRect/>
          </a:stretch>
        </p:blipFill>
        <p:spPr>
          <a:xfrm>
            <a:off x="2996875" y="1475951"/>
            <a:ext cx="3077075" cy="3009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5">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txBox="1"/>
          <p:nvPr/>
        </p:nvSpPr>
        <p:spPr>
          <a:xfrm>
            <a:off x="423300" y="379287"/>
            <a:ext cx="8297400" cy="424728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dk1"/>
                </a:solidFill>
                <a:latin typeface="Roboto Slab"/>
                <a:ea typeface="Roboto Slab"/>
                <a:cs typeface="Roboto Slab"/>
                <a:sym typeface="Roboto Slab"/>
              </a:rPr>
              <a:t>Hands-On Activities</a:t>
            </a: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Activity 1: Create Your own decoder wheel or shift chart using blank handouts. </a:t>
            </a: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1085850" lvl="0" indent="-1085850" algn="l" rtl="0">
              <a:spcBef>
                <a:spcPts val="0"/>
              </a:spcBef>
              <a:spcAft>
                <a:spcPts val="0"/>
              </a:spcAft>
              <a:buNone/>
            </a:pPr>
            <a:r>
              <a:rPr lang="en" sz="1800" dirty="0">
                <a:solidFill>
                  <a:schemeClr val="dk1"/>
                </a:solidFill>
                <a:latin typeface="Roboto"/>
                <a:ea typeface="Roboto"/>
                <a:cs typeface="Roboto"/>
                <a:sym typeface="Roboto"/>
              </a:rPr>
              <a:t>Activity 2: Encode your name or a short phrase using a Caesar shift of your choice. Exchange encrypted messages with a classmate and decode each other's messages.</a:t>
            </a: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lvl="0"/>
            <a:r>
              <a:rPr lang="en" sz="1800" dirty="0">
                <a:solidFill>
                  <a:schemeClr val="dk1"/>
                </a:solidFill>
                <a:latin typeface="Roboto"/>
                <a:ea typeface="Roboto"/>
                <a:cs typeface="Roboto"/>
                <a:sym typeface="Roboto"/>
              </a:rPr>
              <a:t>Activity 3: Decrypt encoded messages in the </a:t>
            </a:r>
            <a:r>
              <a:rPr lang="en-US" sz="1800" dirty="0">
                <a:solidFill>
                  <a:schemeClr val="dk1"/>
                </a:solidFill>
                <a:latin typeface="Roboto"/>
                <a:ea typeface="Roboto"/>
                <a:cs typeface="Roboto"/>
              </a:rPr>
              <a:t>Encoding/Decoding Practice 	Sheet</a:t>
            </a:r>
            <a:r>
              <a:rPr lang="en" sz="1800" dirty="0">
                <a:solidFill>
                  <a:schemeClr val="dk1"/>
                </a:solidFill>
                <a:latin typeface="Roboto"/>
                <a:ea typeface="Roboto"/>
                <a:cs typeface="Roboto"/>
                <a:sym typeface="Roboto"/>
              </a:rPr>
              <a:t>.</a:t>
            </a:r>
            <a:endParaRPr sz="1800" dirty="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2"/>
          <p:cNvSpPr txBox="1"/>
          <p:nvPr/>
        </p:nvSpPr>
        <p:spPr>
          <a:xfrm>
            <a:off x="213150" y="593775"/>
            <a:ext cx="87177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dk1"/>
                </a:solidFill>
                <a:latin typeface="Roboto Slab"/>
                <a:ea typeface="Roboto Slab"/>
                <a:cs typeface="Roboto Slab"/>
                <a:sym typeface="Roboto Slab"/>
              </a:rPr>
              <a:t>How Does This Relate to Cybersecurity </a:t>
            </a:r>
            <a:endParaRPr sz="3000" dirty="0">
              <a:solidFill>
                <a:schemeClr val="dk1"/>
              </a:solidFill>
              <a:latin typeface="Roboto Slab"/>
              <a:ea typeface="Roboto Slab"/>
              <a:cs typeface="Roboto Slab"/>
              <a:sym typeface="Roboto Slab"/>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Discussion Questions:</a:t>
            </a: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Why is encryption important today?</a:t>
            </a: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How is Caesar’s idea still used in modern technology?</a:t>
            </a: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&lt;Think-Pair-Share&gt; - Discuss ideas (10 mins)</a:t>
            </a: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Simple ciphers are not very secure.</a:t>
            </a: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They lay the foundation for stronger algorithms.</a:t>
            </a: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Modern encryption: HTTPS, end-to-end encryption, etc.</a:t>
            </a:r>
            <a:endParaRPr sz="1800" dirty="0">
              <a:solidFill>
                <a:schemeClr val="dk1"/>
              </a:solidFill>
              <a:latin typeface="Roboto"/>
              <a:ea typeface="Roboto"/>
              <a:cs typeface="Roboto"/>
              <a:sym typeface="Roboto"/>
            </a:endParaRPr>
          </a:p>
        </p:txBody>
      </p:sp>
      <p:pic>
        <p:nvPicPr>
          <p:cNvPr id="125" name="Google Shape;125;p22" descr="a red question mark with a red dot below it (Provided by Tenor)"/>
          <p:cNvPicPr preferRelativeResize="0"/>
          <p:nvPr/>
        </p:nvPicPr>
        <p:blipFill>
          <a:blip r:embed="rId3">
            <a:alphaModFix/>
          </a:blip>
          <a:stretch>
            <a:fillRect/>
          </a:stretch>
        </p:blipFill>
        <p:spPr>
          <a:xfrm rot="711435">
            <a:off x="7293703" y="100503"/>
            <a:ext cx="1800594" cy="18005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4">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4">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6"/>
          <p:cNvSpPr txBox="1"/>
          <p:nvPr/>
        </p:nvSpPr>
        <p:spPr>
          <a:xfrm>
            <a:off x="412450" y="347750"/>
            <a:ext cx="8070900" cy="35086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dk1"/>
                </a:solidFill>
                <a:latin typeface="Roboto Slab"/>
                <a:ea typeface="Roboto Slab"/>
                <a:cs typeface="Roboto Slab"/>
                <a:sym typeface="Roboto Slab"/>
              </a:rPr>
              <a:t>Digital Extension</a:t>
            </a:r>
            <a:endParaRPr sz="3000" dirty="0">
              <a:solidFill>
                <a:schemeClr val="dk1"/>
              </a:solidFill>
              <a:latin typeface="Roboto Slab"/>
              <a:ea typeface="Roboto Slab"/>
              <a:cs typeface="Roboto Slab"/>
              <a:sym typeface="Roboto Slab"/>
            </a:endParaRPr>
          </a:p>
          <a:p>
            <a:pPr marL="0" lvl="0" indent="0" algn="l" rtl="0">
              <a:spcBef>
                <a:spcPts val="0"/>
              </a:spcBef>
              <a:spcAft>
                <a:spcPts val="0"/>
              </a:spcAft>
              <a:buNone/>
            </a:pPr>
            <a:r>
              <a:rPr lang="en" sz="2000" dirty="0">
                <a:solidFill>
                  <a:schemeClr val="dk1"/>
                </a:solidFill>
                <a:latin typeface="Roboto Slab"/>
                <a:ea typeface="Roboto Slab"/>
                <a:cs typeface="Roboto Slab"/>
                <a:sym typeface="Roboto Slab"/>
              </a:rPr>
              <a:t>Caesar Cipher</a:t>
            </a:r>
            <a:endParaRPr sz="2000" dirty="0">
              <a:solidFill>
                <a:schemeClr val="dk1"/>
              </a:solidFill>
              <a:latin typeface="Roboto Slab"/>
              <a:ea typeface="Roboto Slab"/>
              <a:cs typeface="Roboto Slab"/>
              <a:sym typeface="Roboto Slab"/>
            </a:endParaRPr>
          </a:p>
          <a:p>
            <a:pPr marL="0" lvl="0" indent="0" algn="l" rtl="0">
              <a:spcBef>
                <a:spcPts val="0"/>
              </a:spcBef>
              <a:spcAft>
                <a:spcPts val="0"/>
              </a:spcAft>
              <a:buNone/>
            </a:pPr>
            <a:r>
              <a:rPr lang="en" sz="1600" dirty="0">
                <a:solidFill>
                  <a:schemeClr val="dk1"/>
                </a:solidFill>
                <a:latin typeface="Roboto"/>
                <a:ea typeface="Roboto"/>
                <a:cs typeface="Roboto"/>
                <a:sym typeface="Roboto"/>
              </a:rPr>
              <a:t>Use an online Caesar cipher tool to try encrypting and decrypting messages faster.</a:t>
            </a:r>
            <a:endParaRPr sz="1600" dirty="0">
              <a:solidFill>
                <a:schemeClr val="dk1"/>
              </a:solidFill>
              <a:latin typeface="Roboto"/>
              <a:ea typeface="Roboto"/>
              <a:cs typeface="Roboto"/>
              <a:sym typeface="Roboto"/>
            </a:endParaRPr>
          </a:p>
          <a:p>
            <a:pPr marL="0" lvl="0" indent="0" algn="l" rtl="0">
              <a:spcBef>
                <a:spcPts val="0"/>
              </a:spcBef>
              <a:spcAft>
                <a:spcPts val="0"/>
              </a:spcAft>
              <a:buNone/>
            </a:pPr>
            <a:r>
              <a:rPr lang="en" sz="1600" u="sng" dirty="0">
                <a:solidFill>
                  <a:schemeClr val="hlink"/>
                </a:solidFill>
                <a:latin typeface="Roboto"/>
                <a:ea typeface="Roboto"/>
                <a:cs typeface="Roboto"/>
                <a:sym typeface="Roboto"/>
                <a:hlinkClick r:id="rId3"/>
              </a:rPr>
              <a:t>https://www.dcode.fr/caesar-cipher</a:t>
            </a:r>
            <a:endParaRPr sz="1600" dirty="0">
              <a:solidFill>
                <a:schemeClr val="dk1"/>
              </a:solidFill>
              <a:latin typeface="Roboto"/>
              <a:ea typeface="Roboto"/>
              <a:cs typeface="Roboto"/>
              <a:sym typeface="Roboto"/>
            </a:endParaRPr>
          </a:p>
          <a:p>
            <a:pPr marL="0" lvl="0" indent="0" algn="l" rtl="0">
              <a:spcBef>
                <a:spcPts val="0"/>
              </a:spcBef>
              <a:spcAft>
                <a:spcPts val="0"/>
              </a:spcAft>
              <a:buNone/>
            </a:pPr>
            <a:endParaRPr sz="1600" i="1" dirty="0">
              <a:solidFill>
                <a:schemeClr val="dk1"/>
              </a:solidFill>
              <a:latin typeface="Roboto"/>
              <a:ea typeface="Roboto"/>
              <a:cs typeface="Roboto"/>
              <a:sym typeface="Roboto"/>
            </a:endParaRPr>
          </a:p>
          <a:p>
            <a:pPr marL="0" lvl="0" indent="0" algn="l" rtl="0">
              <a:spcBef>
                <a:spcPts val="0"/>
              </a:spcBef>
              <a:spcAft>
                <a:spcPts val="0"/>
              </a:spcAft>
              <a:buNone/>
            </a:pPr>
            <a:r>
              <a:rPr lang="en" sz="1600" i="1" dirty="0">
                <a:solidFill>
                  <a:schemeClr val="dk1"/>
                </a:solidFill>
                <a:latin typeface="Roboto"/>
                <a:ea typeface="Roboto"/>
                <a:cs typeface="Roboto"/>
                <a:sym typeface="Roboto"/>
              </a:rPr>
              <a:t>Challenge: Try brute-forcing a Caesar cipher by checking all 25 possible shifts.</a:t>
            </a:r>
            <a:endParaRPr sz="1600" i="1" dirty="0">
              <a:solidFill>
                <a:schemeClr val="dk1"/>
              </a:solidFill>
              <a:latin typeface="Roboto"/>
              <a:ea typeface="Roboto"/>
              <a:cs typeface="Roboto"/>
              <a:sym typeface="Roboto"/>
            </a:endParaRPr>
          </a:p>
          <a:p>
            <a:pPr marL="0" lvl="0" indent="0" algn="l" rtl="0">
              <a:spcBef>
                <a:spcPts val="0"/>
              </a:spcBef>
              <a:spcAft>
                <a:spcPts val="0"/>
              </a:spcAft>
              <a:buNone/>
            </a:pPr>
            <a:endParaRPr sz="1600" i="1" dirty="0">
              <a:solidFill>
                <a:schemeClr val="dk1"/>
              </a:solidFill>
              <a:latin typeface="Roboto"/>
              <a:ea typeface="Roboto"/>
              <a:cs typeface="Roboto"/>
              <a:sym typeface="Roboto"/>
            </a:endParaRPr>
          </a:p>
          <a:p>
            <a:pPr marL="0" lvl="0" indent="0" algn="l" rtl="0">
              <a:spcBef>
                <a:spcPts val="0"/>
              </a:spcBef>
              <a:spcAft>
                <a:spcPts val="0"/>
              </a:spcAft>
              <a:buNone/>
            </a:pPr>
            <a:endParaRPr sz="1600" i="1" dirty="0">
              <a:solidFill>
                <a:schemeClr val="dk1"/>
              </a:solidFill>
              <a:latin typeface="Roboto"/>
              <a:ea typeface="Roboto"/>
              <a:cs typeface="Roboto"/>
              <a:sym typeface="Roboto"/>
            </a:endParaRPr>
          </a:p>
          <a:p>
            <a:pPr marL="0" lvl="0" indent="0" algn="l" rtl="0">
              <a:spcBef>
                <a:spcPts val="0"/>
              </a:spcBef>
              <a:spcAft>
                <a:spcPts val="0"/>
              </a:spcAft>
              <a:buNone/>
            </a:pPr>
            <a:r>
              <a:rPr lang="en" sz="2000" dirty="0">
                <a:solidFill>
                  <a:schemeClr val="dk1"/>
                </a:solidFill>
                <a:latin typeface="Roboto Slab"/>
                <a:ea typeface="Roboto Slab"/>
                <a:cs typeface="Roboto Slab"/>
                <a:sym typeface="Roboto Slab"/>
              </a:rPr>
              <a:t>Symmetric and Asymmetric Keys</a:t>
            </a:r>
            <a:endParaRPr sz="1600" i="1" dirty="0">
              <a:solidFill>
                <a:schemeClr val="dk1"/>
              </a:solidFill>
              <a:latin typeface="Roboto"/>
              <a:ea typeface="Roboto"/>
              <a:cs typeface="Roboto"/>
              <a:sym typeface="Roboto"/>
            </a:endParaRPr>
          </a:p>
          <a:p>
            <a:pPr marL="0" lvl="0" indent="0" algn="l" rtl="0">
              <a:spcBef>
                <a:spcPts val="0"/>
              </a:spcBef>
              <a:spcAft>
                <a:spcPts val="0"/>
              </a:spcAft>
              <a:buNone/>
            </a:pPr>
            <a:endParaRPr sz="1600" dirty="0">
              <a:solidFill>
                <a:schemeClr val="dk1"/>
              </a:solidFill>
              <a:latin typeface="Roboto"/>
              <a:ea typeface="Roboto"/>
              <a:cs typeface="Roboto"/>
              <a:sym typeface="Roboto"/>
            </a:endParaRPr>
          </a:p>
          <a:p>
            <a:pPr marL="0" lvl="0" indent="0" algn="l" rtl="0">
              <a:spcBef>
                <a:spcPts val="0"/>
              </a:spcBef>
              <a:spcAft>
                <a:spcPts val="0"/>
              </a:spcAft>
              <a:buNone/>
            </a:pPr>
            <a:r>
              <a:rPr lang="en" sz="1600" dirty="0">
                <a:solidFill>
                  <a:schemeClr val="dk1"/>
                </a:solidFill>
                <a:latin typeface="Roboto"/>
                <a:ea typeface="Roboto"/>
                <a:cs typeface="Roboto"/>
                <a:sym typeface="Roboto"/>
              </a:rPr>
              <a:t>Go to: </a:t>
            </a:r>
            <a:r>
              <a:rPr lang="en" sz="1600" u="sng" dirty="0">
                <a:solidFill>
                  <a:schemeClr val="hlink"/>
                </a:solidFill>
                <a:latin typeface="Roboto"/>
                <a:ea typeface="Roboto"/>
                <a:cs typeface="Roboto"/>
                <a:sym typeface="Roboto"/>
                <a:hlinkClick r:id="rId4"/>
              </a:rPr>
              <a:t>https://www.kerryveenstra.com/cryptosystem.html</a:t>
            </a:r>
            <a:endParaRPr sz="16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7"/>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Post-Assessment</a:t>
            </a:r>
            <a:endParaRPr/>
          </a:p>
        </p:txBody>
      </p:sp>
      <p:sp>
        <p:nvSpPr>
          <p:cNvPr id="158" name="Google Shape;158;p27"/>
          <p:cNvSpPr txBox="1">
            <a:spLocks noGrp="1"/>
          </p:cNvSpPr>
          <p:nvPr>
            <p:ph type="subTitle" idx="1"/>
          </p:nvPr>
        </p:nvSpPr>
        <p:spPr>
          <a:xfrm>
            <a:off x="185226" y="2822400"/>
            <a:ext cx="8512500" cy="11580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Please complete the post-assessment.</a:t>
            </a:r>
            <a:endParaRPr dirty="0"/>
          </a:p>
          <a:p>
            <a:pPr marL="0" lvl="0" indent="0" algn="ctr" rtl="0">
              <a:spcBef>
                <a:spcPts val="0"/>
              </a:spcBef>
              <a:spcAft>
                <a:spcPts val="0"/>
              </a:spcAft>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p:nvPr/>
        </p:nvSpPr>
        <p:spPr>
          <a:xfrm>
            <a:off x="403050" y="1520400"/>
            <a:ext cx="8337900" cy="232317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en" sz="3000" dirty="0">
                <a:solidFill>
                  <a:schemeClr val="dk1"/>
                </a:solidFill>
                <a:latin typeface="Roboto Slab"/>
                <a:ea typeface="Roboto Slab"/>
                <a:cs typeface="Roboto Slab"/>
                <a:sym typeface="Roboto Slab"/>
              </a:rPr>
              <a:t>📝 Assessment / Exit Ticket:</a:t>
            </a:r>
            <a:endParaRPr sz="3000" dirty="0">
              <a:solidFill>
                <a:schemeClr val="dk1"/>
              </a:solidFill>
              <a:latin typeface="Roboto Slab"/>
              <a:ea typeface="Roboto Slab"/>
              <a:cs typeface="Roboto Slab"/>
              <a:sym typeface="Roboto Slab"/>
            </a:endParaRPr>
          </a:p>
          <a:p>
            <a:pPr marL="457200" lvl="0" indent="-342900" algn="l" rtl="0">
              <a:lnSpc>
                <a:spcPct val="115000"/>
              </a:lnSpc>
              <a:spcBef>
                <a:spcPts val="1200"/>
              </a:spcBef>
              <a:spcAft>
                <a:spcPts val="0"/>
              </a:spcAft>
              <a:buClr>
                <a:schemeClr val="dk1"/>
              </a:buClr>
              <a:buSzPts val="1800"/>
              <a:buFont typeface="Roboto"/>
              <a:buChar char="●"/>
            </a:pPr>
            <a:r>
              <a:rPr lang="en" sz="1800" dirty="0">
                <a:solidFill>
                  <a:schemeClr val="dk1"/>
                </a:solidFill>
                <a:latin typeface="Roboto"/>
                <a:ea typeface="Roboto"/>
                <a:cs typeface="Roboto"/>
                <a:sym typeface="Roboto"/>
              </a:rPr>
              <a:t>Encode this sentence with a Caesar cipher using shift 5:</a:t>
            </a:r>
            <a:br>
              <a:rPr lang="en" sz="1800" dirty="0">
                <a:solidFill>
                  <a:schemeClr val="dk1"/>
                </a:solidFill>
                <a:latin typeface="Roboto"/>
                <a:ea typeface="Roboto"/>
                <a:cs typeface="Roboto"/>
                <a:sym typeface="Roboto"/>
              </a:rPr>
            </a:br>
            <a:r>
              <a:rPr lang="en" sz="1800" dirty="0">
                <a:solidFill>
                  <a:schemeClr val="dk1"/>
                </a:solidFill>
                <a:latin typeface="Roboto"/>
                <a:ea typeface="Roboto"/>
                <a:cs typeface="Roboto"/>
                <a:sym typeface="Roboto"/>
              </a:rPr>
              <a:t> “Cybersecurity is important.”</a:t>
            </a:r>
            <a:br>
              <a:rPr lang="en" sz="1800" dirty="0">
                <a:solidFill>
                  <a:schemeClr val="dk1"/>
                </a:solidFill>
                <a:latin typeface="Roboto"/>
                <a:ea typeface="Roboto"/>
                <a:cs typeface="Roboto"/>
                <a:sym typeface="Roboto"/>
              </a:rPr>
            </a:br>
            <a:endParaRPr sz="1800" dirty="0">
              <a:solidFill>
                <a:schemeClr val="dk1"/>
              </a:solidFill>
              <a:latin typeface="Roboto"/>
              <a:ea typeface="Roboto"/>
              <a:cs typeface="Roboto"/>
              <a:sym typeface="Roboto"/>
            </a:endParaRPr>
          </a:p>
          <a:p>
            <a:pPr marL="457200" lvl="0" indent="-342900" algn="l" rtl="0">
              <a:lnSpc>
                <a:spcPct val="115000"/>
              </a:lnSpc>
              <a:spcBef>
                <a:spcPts val="0"/>
              </a:spcBef>
              <a:spcAft>
                <a:spcPts val="0"/>
              </a:spcAft>
              <a:buClr>
                <a:schemeClr val="dk1"/>
              </a:buClr>
              <a:buSzPts val="1800"/>
              <a:buFont typeface="Roboto"/>
              <a:buChar char="●"/>
            </a:pPr>
            <a:r>
              <a:rPr lang="en" sz="1800" dirty="0">
                <a:solidFill>
                  <a:schemeClr val="dk1"/>
                </a:solidFill>
                <a:latin typeface="Roboto"/>
                <a:ea typeface="Roboto"/>
                <a:cs typeface="Roboto"/>
                <a:sym typeface="Roboto"/>
              </a:rPr>
              <a:t>Write 1–2 sentences explaining why encryption matters in cybersecurity.</a:t>
            </a:r>
            <a:endParaRPr sz="1800" dirty="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References</a:t>
            </a:r>
            <a:endParaRPr/>
          </a:p>
        </p:txBody>
      </p:sp>
      <p:sp>
        <p:nvSpPr>
          <p:cNvPr id="169" name="Google Shape;169;p29"/>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u="sng">
                <a:solidFill>
                  <a:schemeClr val="hlink"/>
                </a:solidFill>
                <a:hlinkClick r:id="rId3"/>
              </a:rPr>
              <a:t>https://www.ibm.com/think/topics/cryptography</a:t>
            </a:r>
            <a:endParaRPr/>
          </a:p>
          <a:p>
            <a:pPr marL="0" lvl="0" indent="0" algn="l" rtl="0">
              <a:spcBef>
                <a:spcPts val="1200"/>
              </a:spcBef>
              <a:spcAft>
                <a:spcPts val="0"/>
              </a:spcAft>
              <a:buNone/>
            </a:pPr>
            <a:r>
              <a:rPr lang="en" u="sng">
                <a:solidFill>
                  <a:schemeClr val="hlink"/>
                </a:solidFill>
                <a:hlinkClick r:id="rId4"/>
              </a:rPr>
              <a:t>https://www.ibm.com/think/topics/asymmetric-encryption</a:t>
            </a:r>
            <a:endParaRPr/>
          </a:p>
          <a:p>
            <a:pPr marL="0" lvl="0" indent="0" algn="l" rtl="0">
              <a:spcBef>
                <a:spcPts val="1200"/>
              </a:spcBef>
              <a:spcAft>
                <a:spcPts val="0"/>
              </a:spcAft>
              <a:buNone/>
            </a:pPr>
            <a:r>
              <a:rPr lang="en" u="sng">
                <a:solidFill>
                  <a:schemeClr val="hlink"/>
                </a:solidFill>
                <a:hlinkClick r:id="rId5"/>
              </a:rPr>
              <a:t>https://www.ibm.com/think/topics/symmetric-encryption</a:t>
            </a:r>
            <a:endParaRPr/>
          </a:p>
          <a:p>
            <a:pPr marL="0" lvl="0" indent="0" algn="l" rtl="0">
              <a:spcBef>
                <a:spcPts val="1200"/>
              </a:spcBef>
              <a:spcAft>
                <a:spcPts val="0"/>
              </a:spcAft>
              <a:buNone/>
            </a:pPr>
            <a:r>
              <a:rPr lang="en" u="sng">
                <a:solidFill>
                  <a:schemeClr val="hlink"/>
                </a:solidFill>
                <a:hlinkClick r:id="rId6"/>
              </a:rPr>
              <a:t>https://www.ibm.com/docs/en/sia?topic=osdc-private-keys-public-keys-digital-certificates-27</a:t>
            </a:r>
            <a:endParaRPr/>
          </a:p>
          <a:p>
            <a:pPr marL="0" lvl="0" indent="0" algn="l" rtl="0">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Pre-Assessment</a:t>
            </a:r>
            <a:endParaRPr/>
          </a:p>
        </p:txBody>
      </p:sp>
      <p:sp>
        <p:nvSpPr>
          <p:cNvPr id="70" name="Google Shape;70;p14"/>
          <p:cNvSpPr txBox="1">
            <a:spLocks noGrp="1"/>
          </p:cNvSpPr>
          <p:nvPr>
            <p:ph type="subTitle" idx="1"/>
          </p:nvPr>
        </p:nvSpPr>
        <p:spPr>
          <a:xfrm>
            <a:off x="230601" y="2822400"/>
            <a:ext cx="8512500" cy="11580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Please complete the pre-assessment questions.</a:t>
            </a:r>
            <a:endParaRPr dirty="0"/>
          </a:p>
          <a:p>
            <a:pPr marL="0" lvl="0" indent="0" algn="ctr" rtl="0">
              <a:spcBef>
                <a:spcPts val="0"/>
              </a:spcBef>
              <a:spcAft>
                <a:spcPts val="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Warm-Up</a:t>
            </a:r>
            <a:endParaRPr dirty="0"/>
          </a:p>
        </p:txBody>
      </p:sp>
      <p:sp>
        <p:nvSpPr>
          <p:cNvPr id="76" name="Google Shape;76;p1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dirty="0"/>
              <a:t>🧩 Try it: Decode this message:</a:t>
            </a:r>
            <a:endParaRPr dirty="0"/>
          </a:p>
          <a:p>
            <a:pPr marL="0" lvl="0" indent="0" algn="l" rtl="0">
              <a:spcBef>
                <a:spcPts val="1200"/>
              </a:spcBef>
              <a:spcAft>
                <a:spcPts val="0"/>
              </a:spcAft>
              <a:buNone/>
            </a:pPr>
            <a:r>
              <a:rPr lang="en" dirty="0"/>
              <a:t> Wklv lv d whvw phvvdjh.</a:t>
            </a:r>
            <a:endParaRPr dirty="0"/>
          </a:p>
          <a:p>
            <a:pPr marL="0" lvl="0" indent="0" algn="l" rtl="0">
              <a:spcBef>
                <a:spcPts val="1200"/>
              </a:spcBef>
              <a:spcAft>
                <a:spcPts val="0"/>
              </a:spcAft>
              <a:buNone/>
            </a:pPr>
            <a:endParaRPr dirty="0"/>
          </a:p>
          <a:p>
            <a:pPr marL="0" lvl="0" indent="0" algn="l" rtl="0">
              <a:spcBef>
                <a:spcPts val="1200"/>
              </a:spcBef>
              <a:spcAft>
                <a:spcPts val="0"/>
              </a:spcAft>
              <a:buNone/>
            </a:pPr>
            <a:r>
              <a:rPr lang="en" dirty="0"/>
              <a:t>Discussion: </a:t>
            </a:r>
          </a:p>
          <a:p>
            <a:pPr marL="285750" indent="-285750">
              <a:spcBef>
                <a:spcPts val="1200"/>
              </a:spcBef>
            </a:pPr>
            <a:r>
              <a:rPr lang="en" dirty="0"/>
              <a:t>What do you think is happening here? </a:t>
            </a:r>
            <a:endParaRPr dirty="0"/>
          </a:p>
          <a:p>
            <a:pPr marL="285750" indent="-285750">
              <a:spcBef>
                <a:spcPts val="1200"/>
              </a:spcBef>
            </a:pPr>
            <a:r>
              <a:rPr lang="en" dirty="0"/>
              <a:t>Have you ever tried to keep a message secret?</a:t>
            </a:r>
            <a:endParaRPr dirty="0"/>
          </a:p>
          <a:p>
            <a:pPr marL="285750" indent="-285750">
              <a:spcBef>
                <a:spcPts val="1200"/>
              </a:spcBef>
              <a:spcAft>
                <a:spcPts val="1200"/>
              </a:spcAft>
            </a:pPr>
            <a:r>
              <a:rPr lang="en" dirty="0"/>
              <a:t>What does the word ‘encryption’  mean to you?</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p:nvPr/>
        </p:nvSpPr>
        <p:spPr>
          <a:xfrm>
            <a:off x="355850" y="776375"/>
            <a:ext cx="83541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dk1"/>
                </a:solidFill>
                <a:latin typeface="Roboto Slab"/>
                <a:ea typeface="Roboto Slab"/>
                <a:cs typeface="Roboto Slab"/>
                <a:sym typeface="Roboto Slab"/>
              </a:rPr>
              <a:t>What Is Encryption?</a:t>
            </a:r>
            <a:endParaRPr sz="3000" dirty="0">
              <a:solidFill>
                <a:schemeClr val="dk1"/>
              </a:solidFill>
              <a:latin typeface="Roboto Slab"/>
              <a:ea typeface="Roboto Slab"/>
              <a:cs typeface="Roboto Slab"/>
              <a:sym typeface="Roboto Slab"/>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The encoding of information to make it unreadable</a:t>
            </a:r>
            <a:endParaRPr sz="1800" dirty="0">
              <a:solidFill>
                <a:schemeClr val="dk1"/>
              </a:solidFill>
              <a:latin typeface="Roboto"/>
              <a:ea typeface="Roboto"/>
              <a:cs typeface="Roboto"/>
              <a:sym typeface="Roboto"/>
            </a:endParaRPr>
          </a:p>
        </p:txBody>
      </p:sp>
      <p:pic>
        <p:nvPicPr>
          <p:cNvPr id="82" name="Google Shape;82;p16" descr="symmetric-key cryptography | sombando | Flickr"/>
          <p:cNvPicPr preferRelativeResize="0"/>
          <p:nvPr/>
        </p:nvPicPr>
        <p:blipFill rotWithShape="1">
          <a:blip r:embed="rId3">
            <a:alphaModFix/>
          </a:blip>
          <a:srcRect t="8033" b="8033"/>
          <a:stretch/>
        </p:blipFill>
        <p:spPr>
          <a:xfrm>
            <a:off x="1978612" y="2410725"/>
            <a:ext cx="5108576" cy="24119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What Is Cryptography?</a:t>
            </a:r>
            <a:endParaRPr dirty="0"/>
          </a:p>
        </p:txBody>
      </p:sp>
      <p:sp>
        <p:nvSpPr>
          <p:cNvPr id="88" name="Google Shape;88;p17"/>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A technique that transforms data and prevents it from being read. </a:t>
            </a:r>
            <a:endParaRPr dirty="0"/>
          </a:p>
          <a:p>
            <a:pPr marL="0" lvl="0" indent="0" algn="l" rtl="0">
              <a:spcBef>
                <a:spcPts val="1200"/>
              </a:spcBef>
              <a:spcAft>
                <a:spcPts val="0"/>
              </a:spcAft>
              <a:buNone/>
            </a:pPr>
            <a:r>
              <a:rPr lang="en" dirty="0"/>
              <a:t>Uses algorithms to encode information. </a:t>
            </a:r>
            <a:endParaRPr dirty="0"/>
          </a:p>
          <a:p>
            <a:pPr marL="0" lvl="0" indent="0" algn="l" rtl="0">
              <a:spcBef>
                <a:spcPts val="1200"/>
              </a:spcBef>
              <a:spcAft>
                <a:spcPts val="0"/>
              </a:spcAft>
              <a:buNone/>
            </a:pPr>
            <a:r>
              <a:rPr lang="en" dirty="0"/>
              <a:t>Examples:</a:t>
            </a:r>
            <a:endParaRPr dirty="0"/>
          </a:p>
          <a:p>
            <a:pPr marL="457200" lvl="0" indent="-342900" algn="l" rtl="0">
              <a:spcBef>
                <a:spcPts val="1200"/>
              </a:spcBef>
              <a:spcAft>
                <a:spcPts val="0"/>
              </a:spcAft>
              <a:buSzPts val="1800"/>
              <a:buChar char="●"/>
            </a:pPr>
            <a:r>
              <a:rPr lang="en" dirty="0"/>
              <a:t>Digital signatures</a:t>
            </a:r>
            <a:endParaRPr dirty="0"/>
          </a:p>
          <a:p>
            <a:pPr marL="457200" lvl="0" indent="-342900" algn="l" rtl="0">
              <a:spcBef>
                <a:spcPts val="0"/>
              </a:spcBef>
              <a:spcAft>
                <a:spcPts val="0"/>
              </a:spcAft>
              <a:buSzPts val="1800"/>
              <a:buChar char="●"/>
            </a:pPr>
            <a:r>
              <a:rPr lang="en" dirty="0"/>
              <a:t>Block ciphers</a:t>
            </a:r>
            <a:endParaRPr dirty="0"/>
          </a:p>
          <a:p>
            <a:pPr marL="457200" lvl="0" indent="-342900" algn="l" rtl="0">
              <a:spcBef>
                <a:spcPts val="0"/>
              </a:spcBef>
              <a:spcAft>
                <a:spcPts val="0"/>
              </a:spcAft>
              <a:buSzPts val="1800"/>
              <a:buChar char="●"/>
            </a:pPr>
            <a:r>
              <a:rPr lang="en" dirty="0"/>
              <a:t>Random bit generation</a:t>
            </a:r>
            <a:endParaRPr dirty="0"/>
          </a:p>
          <a:p>
            <a:pPr marL="457200" lvl="0" indent="-342900" algn="l" rtl="0">
              <a:spcBef>
                <a:spcPts val="0"/>
              </a:spcBef>
              <a:spcAft>
                <a:spcPts val="0"/>
              </a:spcAft>
              <a:buSzPts val="1800"/>
              <a:buChar char="●"/>
            </a:pPr>
            <a:r>
              <a:rPr lang="en" dirty="0"/>
              <a:t>Caesar ciphers</a:t>
            </a:r>
            <a:endParaRPr dirty="0"/>
          </a:p>
        </p:txBody>
      </p:sp>
      <p:pic>
        <p:nvPicPr>
          <p:cNvPr id="89" name="Google Shape;89;p17" descr="Encryption, security, vpn, protection icon (Provided by Getty Images)"/>
          <p:cNvPicPr preferRelativeResize="0"/>
          <p:nvPr/>
        </p:nvPicPr>
        <p:blipFill rotWithShape="1">
          <a:blip r:embed="rId3">
            <a:alphaModFix/>
          </a:blip>
          <a:srcRect/>
          <a:stretch/>
        </p:blipFill>
        <p:spPr>
          <a:xfrm>
            <a:off x="5868675" y="1983200"/>
            <a:ext cx="2412698" cy="241269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p:nvPr/>
        </p:nvSpPr>
        <p:spPr>
          <a:xfrm>
            <a:off x="355850" y="776375"/>
            <a:ext cx="7917300" cy="2862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dk1"/>
                </a:solidFill>
                <a:latin typeface="Roboto Slab"/>
                <a:ea typeface="Roboto Slab"/>
                <a:cs typeface="Roboto Slab"/>
                <a:sym typeface="Roboto Slab"/>
              </a:rPr>
              <a:t>What Is a Caesar Cipher?</a:t>
            </a:r>
            <a:endParaRPr sz="3000" dirty="0">
              <a:solidFill>
                <a:schemeClr val="dk1"/>
              </a:solidFill>
              <a:latin typeface="Roboto Slab"/>
              <a:ea typeface="Roboto Slab"/>
              <a:cs typeface="Roboto Slab"/>
              <a:sym typeface="Roboto Slab"/>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Caesar cipher: a substitution cipher where each letter is shifted a fixed number of spaces.</a:t>
            </a: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A simple example:</a:t>
            </a:r>
            <a:endParaRPr sz="1800" dirty="0">
              <a:solidFill>
                <a:schemeClr val="dk1"/>
              </a:solidFill>
              <a:latin typeface="Roboto"/>
              <a:ea typeface="Roboto"/>
              <a:cs typeface="Roboto"/>
              <a:sym typeface="Roboto"/>
            </a:endParaRPr>
          </a:p>
          <a:p>
            <a:pPr marL="0" lvl="0" indent="0" algn="l" rtl="0">
              <a:spcBef>
                <a:spcPts val="0"/>
              </a:spcBef>
              <a:spcAft>
                <a:spcPts val="0"/>
              </a:spcAft>
              <a:buNone/>
            </a:pPr>
            <a:r>
              <a:rPr lang="en" sz="1800" dirty="0">
                <a:solidFill>
                  <a:schemeClr val="dk1"/>
                </a:solidFill>
                <a:latin typeface="Roboto"/>
                <a:ea typeface="Roboto"/>
                <a:cs typeface="Roboto"/>
                <a:sym typeface="Roboto"/>
              </a:rPr>
              <a:t> D→ A (shift of -3), E → B, etc.</a:t>
            </a:r>
            <a:endParaRPr sz="1800" dirty="0">
              <a:solidFill>
                <a:schemeClr val="dk1"/>
              </a:solidFill>
              <a:latin typeface="Roboto"/>
              <a:ea typeface="Roboto"/>
              <a:cs typeface="Roboto"/>
              <a:sym typeface="Roboto"/>
            </a:endParaRPr>
          </a:p>
        </p:txBody>
      </p:sp>
      <p:pic>
        <p:nvPicPr>
          <p:cNvPr id="95" name="Google Shape;95;p18" descr="File:Caesar cipher left shift of 3.svg - Wikimedia Commons"/>
          <p:cNvPicPr preferRelativeResize="0"/>
          <p:nvPr/>
        </p:nvPicPr>
        <p:blipFill rotWithShape="1">
          <a:blip r:embed="rId3">
            <a:alphaModFix/>
          </a:blip>
          <a:srcRect/>
          <a:stretch/>
        </p:blipFill>
        <p:spPr>
          <a:xfrm>
            <a:off x="4140875" y="2647950"/>
            <a:ext cx="4631026" cy="1953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258025" y="663050"/>
            <a:ext cx="4045200" cy="891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Fun Fact!</a:t>
            </a:r>
            <a:endParaRPr/>
          </a:p>
        </p:txBody>
      </p:sp>
      <p:sp>
        <p:nvSpPr>
          <p:cNvPr id="101" name="Google Shape;101;p19"/>
          <p:cNvSpPr txBox="1">
            <a:spLocks noGrp="1"/>
          </p:cNvSpPr>
          <p:nvPr>
            <p:ph type="subTitle" idx="1"/>
          </p:nvPr>
        </p:nvSpPr>
        <p:spPr>
          <a:xfrm>
            <a:off x="258025" y="1602476"/>
            <a:ext cx="4045200" cy="557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Caesar Cipher</a:t>
            </a:r>
            <a:endParaRPr/>
          </a:p>
        </p:txBody>
      </p:sp>
      <p:sp>
        <p:nvSpPr>
          <p:cNvPr id="102" name="Google Shape;102;p19"/>
          <p:cNvSpPr txBox="1">
            <a:spLocks noGrp="1"/>
          </p:cNvSpPr>
          <p:nvPr>
            <p:ph type="body" idx="2"/>
          </p:nvPr>
        </p:nvSpPr>
        <p:spPr>
          <a:xfrm>
            <a:off x="496525" y="2303700"/>
            <a:ext cx="3568200" cy="1506300"/>
          </a:xfrm>
          <a:prstGeom prst="rect">
            <a:avLst/>
          </a:prstGeom>
        </p:spPr>
        <p:txBody>
          <a:bodyPr spcFirstLastPara="1" wrap="square" lIns="91425" tIns="91425" rIns="91425" bIns="91425" anchor="ctr" anchorCtr="0">
            <a:normAutofit fontScale="92500" lnSpcReduction="10000"/>
          </a:bodyPr>
          <a:lstStyle/>
          <a:p>
            <a:pPr marL="0" lvl="0" indent="0" algn="l" rtl="0">
              <a:spcBef>
                <a:spcPts val="0"/>
              </a:spcBef>
              <a:spcAft>
                <a:spcPts val="1200"/>
              </a:spcAft>
              <a:buNone/>
            </a:pPr>
            <a:r>
              <a:rPr lang="en" dirty="0"/>
              <a:t>Caesar ciphers were used 2,000 years ago as a way to protect information throughout the Roman Empire from enemy spies. </a:t>
            </a:r>
            <a:endParaRPr dirty="0"/>
          </a:p>
        </p:txBody>
      </p:sp>
      <p:pic>
        <p:nvPicPr>
          <p:cNvPr id="103" name="Google Shape;103;p19" descr="Roman Empire Provinces (Provided by Getty Images)"/>
          <p:cNvPicPr preferRelativeResize="0"/>
          <p:nvPr/>
        </p:nvPicPr>
        <p:blipFill>
          <a:blip r:embed="rId3">
            <a:alphaModFix/>
          </a:blip>
          <a:stretch>
            <a:fillRect/>
          </a:stretch>
        </p:blipFill>
        <p:spPr>
          <a:xfrm>
            <a:off x="4167222" y="545775"/>
            <a:ext cx="4714250" cy="3353850"/>
          </a:xfrm>
          <a:prstGeom prst="rect">
            <a:avLst/>
          </a:prstGeom>
          <a:noFill/>
          <a:ln>
            <a:noFill/>
          </a:ln>
          <a:effectLst>
            <a:outerShdw blurRad="57150" dist="190500" dir="276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21"/>
          <p:cNvPicPr preferRelativeResize="0"/>
          <p:nvPr/>
        </p:nvPicPr>
        <p:blipFill>
          <a:blip r:embed="rId3">
            <a:alphaModFix/>
          </a:blip>
          <a:stretch>
            <a:fillRect/>
          </a:stretch>
        </p:blipFill>
        <p:spPr>
          <a:xfrm>
            <a:off x="0" y="0"/>
            <a:ext cx="1846124" cy="2284125"/>
          </a:xfrm>
          <a:prstGeom prst="rect">
            <a:avLst/>
          </a:prstGeom>
          <a:noFill/>
          <a:ln>
            <a:noFill/>
          </a:ln>
        </p:spPr>
      </p:pic>
      <p:pic>
        <p:nvPicPr>
          <p:cNvPr id="114" name="Google Shape;114;p21"/>
          <p:cNvPicPr preferRelativeResize="0"/>
          <p:nvPr/>
        </p:nvPicPr>
        <p:blipFill>
          <a:blip r:embed="rId4">
            <a:alphaModFix/>
          </a:blip>
          <a:stretch>
            <a:fillRect/>
          </a:stretch>
        </p:blipFill>
        <p:spPr>
          <a:xfrm>
            <a:off x="7613775" y="0"/>
            <a:ext cx="1530226" cy="1530226"/>
          </a:xfrm>
          <a:prstGeom prst="rect">
            <a:avLst/>
          </a:prstGeom>
          <a:noFill/>
          <a:ln>
            <a:noFill/>
          </a:ln>
        </p:spPr>
      </p:pic>
      <p:sp>
        <p:nvSpPr>
          <p:cNvPr id="115" name="Google Shape;115;p21"/>
          <p:cNvSpPr txBox="1">
            <a:spLocks noGrp="1"/>
          </p:cNvSpPr>
          <p:nvPr>
            <p:ph type="title"/>
          </p:nvPr>
        </p:nvSpPr>
        <p:spPr>
          <a:xfrm>
            <a:off x="300725" y="0"/>
            <a:ext cx="8520600" cy="707400"/>
          </a:xfrm>
          <a:prstGeom prst="rect">
            <a:avLst/>
          </a:prstGeom>
        </p:spPr>
        <p:txBody>
          <a:bodyPr spcFirstLastPara="1" wrap="square" lIns="91425" tIns="91425" rIns="91425" bIns="91425" anchor="b" anchorCtr="0">
            <a:normAutofit fontScale="90000"/>
          </a:bodyPr>
          <a:lstStyle/>
          <a:p>
            <a:pPr marL="0" lvl="0" indent="0" algn="ctr" rtl="0">
              <a:lnSpc>
                <a:spcPct val="115000"/>
              </a:lnSpc>
              <a:spcBef>
                <a:spcPts val="0"/>
              </a:spcBef>
              <a:spcAft>
                <a:spcPts val="0"/>
              </a:spcAft>
              <a:buNone/>
            </a:pPr>
            <a:r>
              <a:rPr lang="en" sz="3433" b="0" u="sng">
                <a:latin typeface="Times New Roman"/>
                <a:ea typeface="Times New Roman"/>
                <a:cs typeface="Times New Roman"/>
                <a:sym typeface="Times New Roman"/>
              </a:rPr>
              <a:t>Caesar Cipher!</a:t>
            </a:r>
            <a:endParaRPr sz="4933"/>
          </a:p>
        </p:txBody>
      </p:sp>
      <p:sp>
        <p:nvSpPr>
          <p:cNvPr id="116" name="Google Shape;116;p21"/>
          <p:cNvSpPr txBox="1">
            <a:spLocks noGrp="1"/>
          </p:cNvSpPr>
          <p:nvPr>
            <p:ph type="body" idx="1"/>
          </p:nvPr>
        </p:nvSpPr>
        <p:spPr>
          <a:xfrm>
            <a:off x="1846125" y="571650"/>
            <a:ext cx="5767800" cy="20001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1200"/>
              </a:spcAft>
              <a:buNone/>
            </a:pPr>
            <a:r>
              <a:rPr lang="en" sz="1400" b="1" dirty="0">
                <a:latin typeface="Courier New"/>
                <a:ea typeface="Courier New"/>
                <a:cs typeface="Courier New"/>
                <a:sym typeface="Courier New"/>
              </a:rPr>
              <a:t>At the peak of the Roman Empire’s power,the civilization was often at war with other empires. Spies, enemy soldiers, and thieves would often try to intercept messages from messengers. To keep anyone from discovering top secret information, it was often the practice of military leaders to encode messages using a cipher. This cipher was also known as a shift cipher. The person to whom the message was sent would use a special tool to decipher the message and read what it had to say. </a:t>
            </a:r>
            <a:endParaRPr sz="1400" b="1" dirty="0">
              <a:latin typeface="Courier New"/>
              <a:ea typeface="Courier New"/>
              <a:cs typeface="Courier New"/>
              <a:sym typeface="Courier New"/>
            </a:endParaRPr>
          </a:p>
        </p:txBody>
      </p:sp>
      <p:sp>
        <p:nvSpPr>
          <p:cNvPr id="117" name="Google Shape;117;p21"/>
          <p:cNvSpPr/>
          <p:nvPr/>
        </p:nvSpPr>
        <p:spPr>
          <a:xfrm>
            <a:off x="177700" y="2492150"/>
            <a:ext cx="8766650" cy="2477950"/>
          </a:xfrm>
          <a:prstGeom prst="flowChartPunchedTape">
            <a:avLst/>
          </a:prstGeom>
          <a:solidFill>
            <a:srgbClr val="F1C232"/>
          </a:solidFill>
          <a:ln w="9525" cap="flat" cmpd="sng">
            <a:solidFill>
              <a:schemeClr val="dk2"/>
            </a:solidFill>
            <a:prstDash val="solid"/>
            <a:round/>
            <a:headEnd type="none" w="sm" len="sm"/>
            <a:tailEnd type="none" w="sm" len="sm"/>
          </a:ln>
          <a:effectLst>
            <a:outerShdw blurRad="57150" dist="114300" dir="6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1"/>
          <p:cNvSpPr txBox="1"/>
          <p:nvPr/>
        </p:nvSpPr>
        <p:spPr>
          <a:xfrm>
            <a:off x="278075" y="3090050"/>
            <a:ext cx="85659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latin typeface="Open Sans"/>
                <a:ea typeface="Open Sans"/>
                <a:cs typeface="Open Sans"/>
                <a:sym typeface="Open Sans"/>
              </a:rPr>
              <a:t>Jura lbh jvfu hcba n fgne Znxrf ab qvssrerapr jub lbh ner</a:t>
            </a:r>
            <a:endParaRPr sz="2100">
              <a:latin typeface="Open Sans"/>
              <a:ea typeface="Open Sans"/>
              <a:cs typeface="Open Sans"/>
              <a:sym typeface="Open Sans"/>
            </a:endParaRPr>
          </a:p>
        </p:txBody>
      </p:sp>
      <p:sp>
        <p:nvSpPr>
          <p:cNvPr id="119" name="Google Shape;119;p21"/>
          <p:cNvSpPr txBox="1"/>
          <p:nvPr/>
        </p:nvSpPr>
        <p:spPr>
          <a:xfrm>
            <a:off x="464000" y="3813975"/>
            <a:ext cx="8016300" cy="50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dirty="0" err="1">
                <a:latin typeface="Open Sans"/>
                <a:ea typeface="Open Sans"/>
                <a:cs typeface="Open Sans"/>
                <a:sym typeface="Open Sans"/>
              </a:rPr>
              <a:t>Nalguvat</a:t>
            </a:r>
            <a:r>
              <a:rPr lang="en" sz="2100" dirty="0">
                <a:latin typeface="Open Sans"/>
                <a:ea typeface="Open Sans"/>
                <a:cs typeface="Open Sans"/>
                <a:sym typeface="Open Sans"/>
              </a:rPr>
              <a:t> </a:t>
            </a:r>
            <a:r>
              <a:rPr lang="en" sz="2100" dirty="0" err="1">
                <a:latin typeface="Open Sans"/>
                <a:ea typeface="Open Sans"/>
                <a:cs typeface="Open Sans"/>
                <a:sym typeface="Open Sans"/>
              </a:rPr>
              <a:t>lbhe</a:t>
            </a:r>
            <a:r>
              <a:rPr lang="en" sz="2100" dirty="0">
                <a:latin typeface="Open Sans"/>
                <a:ea typeface="Open Sans"/>
                <a:cs typeface="Open Sans"/>
                <a:sym typeface="Open Sans"/>
              </a:rPr>
              <a:t> </a:t>
            </a:r>
            <a:r>
              <a:rPr lang="en" sz="2100" dirty="0" err="1">
                <a:latin typeface="Open Sans"/>
                <a:ea typeface="Open Sans"/>
                <a:cs typeface="Open Sans"/>
                <a:sym typeface="Open Sans"/>
              </a:rPr>
              <a:t>urneg</a:t>
            </a:r>
            <a:r>
              <a:rPr lang="en" sz="2100" dirty="0">
                <a:latin typeface="Open Sans"/>
                <a:ea typeface="Open Sans"/>
                <a:cs typeface="Open Sans"/>
                <a:sym typeface="Open Sans"/>
              </a:rPr>
              <a:t> </a:t>
            </a:r>
            <a:r>
              <a:rPr lang="en" sz="2100" dirty="0" err="1">
                <a:latin typeface="Open Sans"/>
                <a:ea typeface="Open Sans"/>
                <a:cs typeface="Open Sans"/>
                <a:sym typeface="Open Sans"/>
              </a:rPr>
              <a:t>qrfverf</a:t>
            </a:r>
            <a:r>
              <a:rPr lang="en" sz="2100" dirty="0">
                <a:latin typeface="Open Sans"/>
                <a:ea typeface="Open Sans"/>
                <a:cs typeface="Open Sans"/>
                <a:sym typeface="Open Sans"/>
              </a:rPr>
              <a:t> </a:t>
            </a:r>
            <a:r>
              <a:rPr lang="en" sz="2100" dirty="0" err="1">
                <a:latin typeface="Open Sans"/>
                <a:ea typeface="Open Sans"/>
                <a:cs typeface="Open Sans"/>
                <a:sym typeface="Open Sans"/>
              </a:rPr>
              <a:t>Jvyy</a:t>
            </a:r>
            <a:r>
              <a:rPr lang="en" sz="2100" dirty="0">
                <a:latin typeface="Open Sans"/>
                <a:ea typeface="Open Sans"/>
                <a:cs typeface="Open Sans"/>
                <a:sym typeface="Open Sans"/>
              </a:rPr>
              <a:t> </a:t>
            </a:r>
            <a:r>
              <a:rPr lang="en" sz="2100">
                <a:latin typeface="Open Sans"/>
                <a:ea typeface="Open Sans"/>
                <a:cs typeface="Open Sans"/>
                <a:sym typeface="Open Sans"/>
              </a:rPr>
              <a:t>pbzr</a:t>
            </a:r>
            <a:r>
              <a:rPr lang="en" sz="2100" dirty="0">
                <a:latin typeface="Open Sans"/>
                <a:ea typeface="Open Sans"/>
                <a:cs typeface="Open Sans"/>
                <a:sym typeface="Open Sans"/>
              </a:rPr>
              <a:t> </a:t>
            </a:r>
            <a:r>
              <a:rPr lang="en" sz="2100" dirty="0" err="1">
                <a:latin typeface="Open Sans"/>
                <a:ea typeface="Open Sans"/>
                <a:cs typeface="Open Sans"/>
                <a:sym typeface="Open Sans"/>
              </a:rPr>
              <a:t>gb</a:t>
            </a:r>
            <a:r>
              <a:rPr lang="en" sz="2100" dirty="0">
                <a:latin typeface="Open Sans"/>
                <a:ea typeface="Open Sans"/>
                <a:cs typeface="Open Sans"/>
                <a:sym typeface="Open Sans"/>
              </a:rPr>
              <a:t> </a:t>
            </a:r>
            <a:r>
              <a:rPr lang="en" sz="2100" dirty="0" err="1">
                <a:latin typeface="Open Sans"/>
                <a:ea typeface="Open Sans"/>
                <a:cs typeface="Open Sans"/>
                <a:sym typeface="Open Sans"/>
              </a:rPr>
              <a:t>lbh</a:t>
            </a:r>
            <a:endParaRPr sz="2100" dirty="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Symmetric Encryption</a:t>
            </a:r>
            <a:endParaRPr/>
          </a:p>
        </p:txBody>
      </p:sp>
      <p:sp>
        <p:nvSpPr>
          <p:cNvPr id="137" name="Google Shape;137;p24"/>
          <p:cNvSpPr txBox="1"/>
          <p:nvPr/>
        </p:nvSpPr>
        <p:spPr>
          <a:xfrm>
            <a:off x="463525" y="1323250"/>
            <a:ext cx="6863100" cy="23025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Roboto"/>
              <a:buChar char="●"/>
            </a:pPr>
            <a:r>
              <a:rPr lang="en" sz="1800" dirty="0">
                <a:solidFill>
                  <a:schemeClr val="dk1"/>
                </a:solidFill>
                <a:latin typeface="Roboto"/>
                <a:ea typeface="Roboto"/>
                <a:cs typeface="Roboto"/>
                <a:sym typeface="Roboto"/>
              </a:rPr>
              <a:t>Symmetric encryption uses a single key.</a:t>
            </a:r>
            <a:endParaRPr sz="1800" dirty="0">
              <a:solidFill>
                <a:schemeClr val="dk1"/>
              </a:solidFill>
              <a:latin typeface="Roboto"/>
              <a:ea typeface="Roboto"/>
              <a:cs typeface="Roboto"/>
              <a:sym typeface="Roboto"/>
            </a:endParaRPr>
          </a:p>
          <a:p>
            <a:pPr marL="457200" lvl="0" indent="0" algn="l" rtl="0">
              <a:spcBef>
                <a:spcPts val="0"/>
              </a:spcBef>
              <a:spcAft>
                <a:spcPts val="0"/>
              </a:spcAft>
              <a:buNone/>
            </a:pPr>
            <a:endParaRPr sz="1800" dirty="0">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 sz="1800" dirty="0">
                <a:solidFill>
                  <a:schemeClr val="dk1"/>
                </a:solidFill>
                <a:latin typeface="Roboto"/>
                <a:ea typeface="Roboto"/>
                <a:cs typeface="Roboto"/>
                <a:sym typeface="Roboto"/>
              </a:rPr>
              <a:t>Less secure , but more efficient.</a:t>
            </a:r>
            <a:endParaRPr sz="1800" dirty="0">
              <a:solidFill>
                <a:schemeClr val="dk1"/>
              </a:solidFill>
              <a:latin typeface="Roboto"/>
              <a:ea typeface="Roboto"/>
              <a:cs typeface="Roboto"/>
              <a:sym typeface="Roboto"/>
            </a:endParaRPr>
          </a:p>
        </p:txBody>
      </p:sp>
      <p:pic>
        <p:nvPicPr>
          <p:cNvPr id="138" name="Google Shape;138;p24" descr="File:Simple symmetric encryption.png - Wikipedia"/>
          <p:cNvPicPr preferRelativeResize="0"/>
          <p:nvPr/>
        </p:nvPicPr>
        <p:blipFill>
          <a:blip r:embed="rId3">
            <a:alphaModFix/>
          </a:blip>
          <a:stretch>
            <a:fillRect/>
          </a:stretch>
        </p:blipFill>
        <p:spPr>
          <a:xfrm>
            <a:off x="1803788" y="2182850"/>
            <a:ext cx="5536426" cy="27601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286</TotalTime>
  <Words>1296</Words>
  <Application>Microsoft Macintosh PowerPoint</Application>
  <PresentationFormat>On-screen Show (16:9)</PresentationFormat>
  <Paragraphs>123</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Roboto Slab</vt:lpstr>
      <vt:lpstr>Times New Roman</vt:lpstr>
      <vt:lpstr>Courier New</vt:lpstr>
      <vt:lpstr>Aptos Display</vt:lpstr>
      <vt:lpstr>Roboto</vt:lpstr>
      <vt:lpstr>Arial</vt:lpstr>
      <vt:lpstr>Aptos</vt:lpstr>
      <vt:lpstr>Open Sans</vt:lpstr>
      <vt:lpstr>Marina</vt:lpstr>
      <vt:lpstr>Office Theme</vt:lpstr>
      <vt:lpstr>PowerPoint Presentation</vt:lpstr>
      <vt:lpstr>Pre-Assessment</vt:lpstr>
      <vt:lpstr>Warm-Up</vt:lpstr>
      <vt:lpstr>PowerPoint Presentation</vt:lpstr>
      <vt:lpstr>What Is Cryptography?</vt:lpstr>
      <vt:lpstr>PowerPoint Presentation</vt:lpstr>
      <vt:lpstr>Fun Fact!</vt:lpstr>
      <vt:lpstr>Caesar Cipher!</vt:lpstr>
      <vt:lpstr>Symmetric Encryption</vt:lpstr>
      <vt:lpstr>Asymmetric Encryption</vt:lpstr>
      <vt:lpstr>PowerPoint Presentation</vt:lpstr>
      <vt:lpstr>PowerPoint Presentation</vt:lpstr>
      <vt:lpstr>PowerPoint Presentation</vt:lpstr>
      <vt:lpstr>Post-Assessment</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8</cp:revision>
  <dcterms:modified xsi:type="dcterms:W3CDTF">2026-08-21T18:34:33Z</dcterms:modified>
</cp:coreProperties>
</file>