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1" r:id="rId4"/>
    <p:sldId id="263" r:id="rId5"/>
    <p:sldId id="260" r:id="rId6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hLsfDT5UdK3yjnghicx4rFlx3G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CC3B"/>
    <a:srgbClr val="F8A81B"/>
    <a:srgbClr val="8D64AA"/>
    <a:srgbClr val="6091BB"/>
    <a:srgbClr val="FFAB40"/>
    <a:srgbClr val="9BD344"/>
    <a:srgbClr val="82CB55"/>
    <a:srgbClr val="76DE3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8"/>
    <p:restoredTop sz="94577"/>
  </p:normalViewPr>
  <p:slideViewPr>
    <p:cSldViewPr snapToGrid="0">
      <p:cViewPr varScale="1">
        <p:scale>
          <a:sx n="150" d="100"/>
          <a:sy n="150" d="100"/>
        </p:scale>
        <p:origin x="120" y="3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177b09352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e177b09352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177b09352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e177b09352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742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177b0935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e177b0935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EZEPE9rdR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ALKANE RESOURCES ACTIVITY – Project Introduction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C5283-5532-34EB-2B5D-7D10F8F9F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768" y="1532380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e177b09352_1_5"/>
          <p:cNvSpPr txBox="1">
            <a:spLocks noGrp="1"/>
          </p:cNvSpPr>
          <p:nvPr>
            <p:ph type="title"/>
          </p:nvPr>
        </p:nvSpPr>
        <p:spPr>
          <a:xfrm>
            <a:off x="311699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Use of Oil in the U.S. </a:t>
            </a:r>
            <a:r>
              <a:rPr lang="en-US" sz="2200" i="1" u="sng" dirty="0">
                <a:solidFill>
                  <a:srgbClr val="F8A81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CISTAR</a:t>
            </a:r>
            <a:r>
              <a:rPr lang="en-US" sz="2400" u="sng" dirty="0">
                <a:solidFill>
                  <a:srgbClr val="F8A81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Intro Video</a:t>
            </a:r>
            <a:br>
              <a:rPr lang="en-US" sz="2400" dirty="0">
                <a:solidFill>
                  <a:srgbClr val="F8A81B"/>
                </a:solidFill>
              </a:rPr>
            </a:br>
            <a:endParaRPr sz="2400" b="1" dirty="0">
              <a:solidFill>
                <a:srgbClr val="9FCC3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br>
              <a:rPr lang="en-US" sz="1600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ge177b09352_1_5"/>
          <p:cNvSpPr/>
          <p:nvPr/>
        </p:nvSpPr>
        <p:spPr>
          <a:xfrm>
            <a:off x="4772977" y="1203490"/>
            <a:ext cx="3283861" cy="52322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10,000,000</a:t>
            </a:r>
            <a:endParaRPr sz="20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e177b09352_1_5"/>
          <p:cNvSpPr/>
          <p:nvPr/>
        </p:nvSpPr>
        <p:spPr>
          <a:xfrm>
            <a:off x="4772981" y="1979165"/>
            <a:ext cx="3283861" cy="52322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90%</a:t>
            </a:r>
          </a:p>
        </p:txBody>
      </p:sp>
      <p:sp>
        <p:nvSpPr>
          <p:cNvPr id="89" name="Google Shape;89;ge177b09352_1_5"/>
          <p:cNvSpPr/>
          <p:nvPr/>
        </p:nvSpPr>
        <p:spPr>
          <a:xfrm>
            <a:off x="4772979" y="2730629"/>
            <a:ext cx="3283861" cy="52035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&gt;80%</a:t>
            </a:r>
          </a:p>
        </p:txBody>
      </p:sp>
      <p:sp>
        <p:nvSpPr>
          <p:cNvPr id="91" name="Google Shape;91;ge177b09352_1_5"/>
          <p:cNvSpPr/>
          <p:nvPr/>
        </p:nvSpPr>
        <p:spPr>
          <a:xfrm>
            <a:off x="4772978" y="3521497"/>
            <a:ext cx="3283861" cy="496742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sz="20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CB3F3A-11C4-E144-841E-E9283C35F326}"/>
              </a:ext>
            </a:extLst>
          </p:cNvPr>
          <p:cNvSpPr txBox="1"/>
          <p:nvPr/>
        </p:nvSpPr>
        <p:spPr>
          <a:xfrm>
            <a:off x="915481" y="1208503"/>
            <a:ext cx="342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Number of barrels of oil used the the US each day.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B0A408-A942-814E-8EB0-E3676B925C89}"/>
              </a:ext>
            </a:extLst>
          </p:cNvPr>
          <p:cNvSpPr txBox="1"/>
          <p:nvPr/>
        </p:nvSpPr>
        <p:spPr>
          <a:xfrm>
            <a:off x="915480" y="1968131"/>
            <a:ext cx="342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Percent of transportation fuel that currently comes from oil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8042BC-5FB0-A043-A0F3-A35C41D89BF7}"/>
              </a:ext>
            </a:extLst>
          </p:cNvPr>
          <p:cNvSpPr txBox="1"/>
          <p:nvPr/>
        </p:nvSpPr>
        <p:spPr>
          <a:xfrm>
            <a:off x="915479" y="2724554"/>
            <a:ext cx="342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Percent of chemicals, including plastics, made from oil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D2C06D-EB4E-D04E-8CE9-D23BB1EAB46B}"/>
              </a:ext>
            </a:extLst>
          </p:cNvPr>
          <p:cNvSpPr txBox="1"/>
          <p:nvPr/>
        </p:nvSpPr>
        <p:spPr>
          <a:xfrm>
            <a:off x="915478" y="3521497"/>
            <a:ext cx="34257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Percent of transportation fuel and chemicals we want to replace with renewable sources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7" grpId="0" animBg="1"/>
      <p:bldP spid="89" grpId="0" animBg="1"/>
      <p:bldP spid="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C15D0-1512-4046-B816-CF8B5537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/>
          <a:lstStyle/>
          <a:p>
            <a:r>
              <a:rPr lang="en-US" sz="2400" b="1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Sources of Energy other than Oil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09139-01C9-3849-AE2C-93AE6BA47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 </a:t>
            </a:r>
          </a:p>
        </p:txBody>
      </p:sp>
      <p:sp>
        <p:nvSpPr>
          <p:cNvPr id="10" name="Google Shape;85;ge177b09352_1_5">
            <a:extLst>
              <a:ext uri="{FF2B5EF4-FFF2-40B4-BE49-F238E27FC236}">
                <a16:creationId xmlns:a16="http://schemas.microsoft.com/office/drawing/2014/main" id="{44C6EA20-323B-8147-8221-993CD4DEDDFF}"/>
              </a:ext>
            </a:extLst>
          </p:cNvPr>
          <p:cNvSpPr/>
          <p:nvPr/>
        </p:nvSpPr>
        <p:spPr>
          <a:xfrm>
            <a:off x="915478" y="1152475"/>
            <a:ext cx="3283861" cy="52322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2060</a:t>
            </a:r>
            <a:endParaRPr sz="20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87;ge177b09352_1_5">
            <a:extLst>
              <a:ext uri="{FF2B5EF4-FFF2-40B4-BE49-F238E27FC236}">
                <a16:creationId xmlns:a16="http://schemas.microsoft.com/office/drawing/2014/main" id="{F26FA233-9C95-2D4C-B1F8-CF4F2F315619}"/>
              </a:ext>
            </a:extLst>
          </p:cNvPr>
          <p:cNvSpPr/>
          <p:nvPr/>
        </p:nvSpPr>
        <p:spPr>
          <a:xfrm>
            <a:off x="915477" y="1994720"/>
            <a:ext cx="3283861" cy="52322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Shale</a:t>
            </a:r>
          </a:p>
        </p:txBody>
      </p:sp>
      <p:sp>
        <p:nvSpPr>
          <p:cNvPr id="12" name="Google Shape;89;ge177b09352_1_5">
            <a:extLst>
              <a:ext uri="{FF2B5EF4-FFF2-40B4-BE49-F238E27FC236}">
                <a16:creationId xmlns:a16="http://schemas.microsoft.com/office/drawing/2014/main" id="{500F8499-E749-AD42-A132-807D0158D4C6}"/>
              </a:ext>
            </a:extLst>
          </p:cNvPr>
          <p:cNvSpPr/>
          <p:nvPr/>
        </p:nvSpPr>
        <p:spPr>
          <a:xfrm>
            <a:off x="915476" y="2834483"/>
            <a:ext cx="3283861" cy="52035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100 years</a:t>
            </a:r>
          </a:p>
        </p:txBody>
      </p:sp>
      <p:sp>
        <p:nvSpPr>
          <p:cNvPr id="13" name="Google Shape;91;ge177b09352_1_5">
            <a:extLst>
              <a:ext uri="{FF2B5EF4-FFF2-40B4-BE49-F238E27FC236}">
                <a16:creationId xmlns:a16="http://schemas.microsoft.com/office/drawing/2014/main" id="{DAF2EB86-5AB3-2B46-B92D-1026A502C09B}"/>
              </a:ext>
            </a:extLst>
          </p:cNvPr>
          <p:cNvSpPr/>
          <p:nvPr/>
        </p:nvSpPr>
        <p:spPr>
          <a:xfrm>
            <a:off x="915475" y="3671376"/>
            <a:ext cx="3283861" cy="496742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CH</a:t>
            </a:r>
            <a:r>
              <a:rPr lang="en-US" sz="2000" b="1" baseline="-25000" dirty="0">
                <a:solidFill>
                  <a:schemeClr val="bg1"/>
                </a:solidFill>
              </a:rPr>
              <a:t>4</a:t>
            </a:r>
            <a:r>
              <a:rPr lang="en-US" sz="2000" b="1" dirty="0">
                <a:solidFill>
                  <a:schemeClr val="bg1"/>
                </a:solidFill>
              </a:rPr>
              <a:t>   C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H</a:t>
            </a:r>
            <a:r>
              <a:rPr lang="en-US" sz="2000" b="1" baseline="-25000" dirty="0">
                <a:solidFill>
                  <a:schemeClr val="bg1"/>
                </a:solidFill>
              </a:rPr>
              <a:t>6</a:t>
            </a:r>
            <a:r>
              <a:rPr lang="en-US" sz="2000" b="1" dirty="0">
                <a:solidFill>
                  <a:schemeClr val="bg1"/>
                </a:solidFill>
              </a:rPr>
              <a:t>   C</a:t>
            </a:r>
            <a:r>
              <a:rPr lang="en-US" sz="2000" b="1" baseline="-25000" dirty="0">
                <a:solidFill>
                  <a:schemeClr val="bg1"/>
                </a:solidFill>
              </a:rPr>
              <a:t>3</a:t>
            </a:r>
            <a:r>
              <a:rPr lang="en-US" sz="2000" b="1" dirty="0">
                <a:solidFill>
                  <a:schemeClr val="bg1"/>
                </a:solidFill>
              </a:rPr>
              <a:t>H</a:t>
            </a:r>
            <a:r>
              <a:rPr lang="en-US" sz="2000" b="1" baseline="-25000" dirty="0">
                <a:solidFill>
                  <a:schemeClr val="bg1"/>
                </a:solidFill>
              </a:rPr>
              <a:t>8</a:t>
            </a:r>
            <a:r>
              <a:rPr lang="en-US" sz="2000" b="1" dirty="0">
                <a:solidFill>
                  <a:schemeClr val="bg1"/>
                </a:solidFill>
              </a:rPr>
              <a:t>   C</a:t>
            </a:r>
            <a:r>
              <a:rPr lang="en-US" sz="2000" b="1" baseline="-25000" dirty="0">
                <a:solidFill>
                  <a:schemeClr val="bg1"/>
                </a:solidFill>
              </a:rPr>
              <a:t>4</a:t>
            </a:r>
            <a:r>
              <a:rPr lang="en-US" sz="2000" b="1" dirty="0">
                <a:solidFill>
                  <a:schemeClr val="bg1"/>
                </a:solidFill>
              </a:rPr>
              <a:t>H</a:t>
            </a:r>
            <a:r>
              <a:rPr lang="en-US" sz="2000" b="1" baseline="-25000" dirty="0">
                <a:solidFill>
                  <a:schemeClr val="bg1"/>
                </a:solidFill>
              </a:rPr>
              <a:t>10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2C2082-E439-BC46-BD29-D1D2D2850AD9}"/>
              </a:ext>
            </a:extLst>
          </p:cNvPr>
          <p:cNvSpPr txBox="1"/>
          <p:nvPr/>
        </p:nvSpPr>
        <p:spPr>
          <a:xfrm>
            <a:off x="4772977" y="1159561"/>
            <a:ext cx="342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Year we expect to be entirely reliant on renewable fuels 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8F1A61-DBAF-914B-901B-72DA3213CB2E}"/>
              </a:ext>
            </a:extLst>
          </p:cNvPr>
          <p:cNvSpPr txBox="1"/>
          <p:nvPr/>
        </p:nvSpPr>
        <p:spPr>
          <a:xfrm>
            <a:off x="4772976" y="1974688"/>
            <a:ext cx="342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Resource readily available in the USA to replace foreign oil</a:t>
            </a:r>
            <a:endParaRPr lang="en-US" dirty="0">
              <a:solidFill>
                <a:srgbClr val="F8A81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C86602-9965-9247-97E2-2D780A3EFD83}"/>
              </a:ext>
            </a:extLst>
          </p:cNvPr>
          <p:cNvSpPr txBox="1"/>
          <p:nvPr/>
        </p:nvSpPr>
        <p:spPr>
          <a:xfrm>
            <a:off x="4772976" y="2791387"/>
            <a:ext cx="34257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How long can that resource last?  Will that last until we reach reliance on renewable fuels?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8B0D1D-0306-DD4C-A202-D962E6E062D1}"/>
              </a:ext>
            </a:extLst>
          </p:cNvPr>
          <p:cNvSpPr txBox="1"/>
          <p:nvPr/>
        </p:nvSpPr>
        <p:spPr>
          <a:xfrm>
            <a:off x="4772975" y="3671376"/>
            <a:ext cx="34257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Light hydrocarbons that are plentiful in shale gas (methane, ethane, propane and butane)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e177b09352_1_5"/>
          <p:cNvSpPr txBox="1">
            <a:spLocks noGrp="1"/>
          </p:cNvSpPr>
          <p:nvPr>
            <p:ph type="title"/>
          </p:nvPr>
        </p:nvSpPr>
        <p:spPr>
          <a:xfrm>
            <a:off x="311699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Understanding Shale Gas</a:t>
            </a:r>
            <a:endParaRPr sz="2400" b="1" dirty="0">
              <a:solidFill>
                <a:srgbClr val="9FCC3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br>
              <a:rPr lang="en-US" sz="1600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chemeClr val="bg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ge177b09352_1_5"/>
          <p:cNvSpPr/>
          <p:nvPr/>
        </p:nvSpPr>
        <p:spPr>
          <a:xfrm>
            <a:off x="4772977" y="1203490"/>
            <a:ext cx="3283861" cy="52322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Shale Products</a:t>
            </a:r>
          </a:p>
        </p:txBody>
      </p:sp>
      <p:sp>
        <p:nvSpPr>
          <p:cNvPr id="87" name="Google Shape;87;ge177b09352_1_5"/>
          <p:cNvSpPr/>
          <p:nvPr/>
        </p:nvSpPr>
        <p:spPr>
          <a:xfrm>
            <a:off x="4772981" y="1979165"/>
            <a:ext cx="3283861" cy="52322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2000" b="1" dirty="0">
                <a:solidFill>
                  <a:schemeClr val="bg1"/>
                </a:solidFill>
              </a:rPr>
              <a:t>ethylene → butylene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B0A408-A942-814E-8EB0-E3676B925C89}"/>
              </a:ext>
            </a:extLst>
          </p:cNvPr>
          <p:cNvSpPr txBox="1"/>
          <p:nvPr/>
        </p:nvSpPr>
        <p:spPr>
          <a:xfrm>
            <a:off x="829481" y="1219448"/>
            <a:ext cx="3541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</a:rPr>
              <a:t>Shale gas processing produces fuel for transportation and petrochemicals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8042BC-5FB0-A043-A0F3-A35C41D89BF7}"/>
              </a:ext>
            </a:extLst>
          </p:cNvPr>
          <p:cNvSpPr txBox="1"/>
          <p:nvPr/>
        </p:nvSpPr>
        <p:spPr>
          <a:xfrm>
            <a:off x="829478" y="1980872"/>
            <a:ext cx="3601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Shale gas must be converted into heavier products for use as fuel. One reaction is converting ethylene into butylene.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628910-501E-484B-8C94-162BC8BE91C5}"/>
              </a:ext>
            </a:extLst>
          </p:cNvPr>
          <p:cNvSpPr txBox="1"/>
          <p:nvPr/>
        </p:nvSpPr>
        <p:spPr>
          <a:xfrm>
            <a:off x="2771495" y="3110400"/>
            <a:ext cx="3601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2C</a:t>
            </a:r>
            <a:r>
              <a:rPr lang="en-US" sz="3200" baseline="-25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3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3200" baseline="-25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en-US" sz="3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→ C</a:t>
            </a:r>
            <a:r>
              <a:rPr lang="en-US" sz="3200" baseline="-25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en-US" sz="3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3200" baseline="-25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endParaRPr lang="en-US" sz="32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43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177b09352_1_0"/>
          <p:cNvSpPr txBox="1">
            <a:spLocks noGrp="1"/>
          </p:cNvSpPr>
          <p:nvPr>
            <p:ph type="title"/>
          </p:nvPr>
        </p:nvSpPr>
        <p:spPr>
          <a:xfrm>
            <a:off x="311700" y="256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2"/>
                </a:solidFill>
              </a:rPr>
              <a:t>Project Glossary</a:t>
            </a:r>
            <a:endParaRPr sz="2400" dirty="0">
              <a:solidFill>
                <a:schemeClr val="bg2"/>
              </a:solidFill>
            </a:endParaRPr>
          </a:p>
        </p:txBody>
      </p:sp>
      <p:sp>
        <p:nvSpPr>
          <p:cNvPr id="115" name="Google Shape;115;ge177b09352_1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8A81B"/>
                </a:solidFill>
              </a:rPr>
              <a:t> </a:t>
            </a:r>
            <a:endParaRPr dirty="0">
              <a:solidFill>
                <a:srgbClr val="F8A81B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D04227-4BC9-CC4B-BA5C-D89BB75FC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399234"/>
              </p:ext>
            </p:extLst>
          </p:nvPr>
        </p:nvGraphicFramePr>
        <p:xfrm>
          <a:off x="311700" y="847725"/>
          <a:ext cx="8520600" cy="3827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7986">
                  <a:extLst>
                    <a:ext uri="{9D8B030D-6E8A-4147-A177-3AD203B41FA5}">
                      <a16:colId xmlns:a16="http://schemas.microsoft.com/office/drawing/2014/main" val="3946184172"/>
                    </a:ext>
                  </a:extLst>
                </a:gridCol>
                <a:gridCol w="6992614">
                  <a:extLst>
                    <a:ext uri="{9D8B030D-6E8A-4147-A177-3AD203B41FA5}">
                      <a16:colId xmlns:a16="http://schemas.microsoft.com/office/drawing/2014/main" val="3618478827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Vocabulary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Definitions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832748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element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Any one of the simplest chemical substances that cannot b broken down by chemical 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means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. Chemical elements consist of 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atoms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which all have the same number of protons.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3508296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compound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Any substance formed by the 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chemical bonding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of two or more chemical elements in a fixed ratio.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1833012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chemical reaction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 process of chemical change in which 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chemical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bonds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are broken and reformed, resulting in new substances.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7492751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hydrocarbon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3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</a:t>
                      </a:r>
                      <a:r>
                        <a:rPr lang="en-US" sz="13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 compound consisting only of carbon and hydrogen atoms.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6748143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alkane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 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hydrocarbon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with no double bonds and with no ring formations.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3004066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monomer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 relatively small 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molecule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which can be </a:t>
                      </a:r>
                      <a:r>
                        <a:rPr lang="en-US" sz="13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covalently</a:t>
                      </a: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bonded to other monomers to form a polymer.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9134400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oligomerization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The formation of an oligomer from a monomer.  An oligomer is 2-100 monomers joined together.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2288475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renewable resource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 natural resource that is replenished by natural processes at a rate comparable to its rate of consumption by humans or other users.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68987623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non-renewable resource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"/>
                        </a:spcAft>
                      </a:pPr>
                      <a:r>
                        <a:rPr lang="en-US" sz="13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 resource that will not return, or renew, or will only return after a long period of time.</a:t>
                      </a:r>
                      <a:endParaRPr lang="en-US" sz="1300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9941268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368</Words>
  <Application>Microsoft Office PowerPoint</Application>
  <PresentationFormat>On-screen Show (16:9)</PresentationFormat>
  <Paragraphs>50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Open Sans</vt:lpstr>
      <vt:lpstr>Times New Roman</vt:lpstr>
      <vt:lpstr>Arial</vt:lpstr>
      <vt:lpstr>Simple Light</vt:lpstr>
      <vt:lpstr>PowerPoint Presentation</vt:lpstr>
      <vt:lpstr>Use of Oil in the U.S. CISTAR Intro Video   </vt:lpstr>
      <vt:lpstr>Sources of Energy other than Oil</vt:lpstr>
      <vt:lpstr>Understanding Shale Gas  </vt:lpstr>
      <vt:lpstr>Project Glossary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23</cp:revision>
  <dcterms:modified xsi:type="dcterms:W3CDTF">2023-01-12T21:56:24Z</dcterms:modified>
</cp:coreProperties>
</file>