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Override1.xml" ContentType="application/vnd.openxmlformats-officedocument.themeOverride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4101" r:id="rId4"/>
  </p:sldMasterIdLst>
  <p:notesMasterIdLst>
    <p:notesMasterId r:id="rId20"/>
  </p:notesMasterIdLst>
  <p:handoutMasterIdLst>
    <p:handoutMasterId r:id="rId21"/>
  </p:handoutMasterIdLst>
  <p:sldIdLst>
    <p:sldId id="304" r:id="rId5"/>
    <p:sldId id="431" r:id="rId6"/>
    <p:sldId id="432" r:id="rId7"/>
    <p:sldId id="387" r:id="rId8"/>
    <p:sldId id="413" r:id="rId9"/>
    <p:sldId id="388" r:id="rId10"/>
    <p:sldId id="423" r:id="rId11"/>
    <p:sldId id="424" r:id="rId12"/>
    <p:sldId id="425" r:id="rId13"/>
    <p:sldId id="426" r:id="rId14"/>
    <p:sldId id="427" r:id="rId15"/>
    <p:sldId id="430" r:id="rId16"/>
    <p:sldId id="428" r:id="rId17"/>
    <p:sldId id="398" r:id="rId18"/>
    <p:sldId id="433" r:id="rId19"/>
  </p:sldIdLst>
  <p:sldSz cx="9144000" cy="6858000" type="screen4x3"/>
  <p:notesSz cx="6858000" cy="91440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06799F8-075E-4A3A-A7F6-7FBC6576F1A4}" styleName="Themed Style 2 - Accent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18603FDC-E32A-4AB5-989C-0864C3EAD2B8}" styleName="Themed Style 2 - Accent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D113A9D2-9D6B-4929-AA2D-F23B5EE8CBE7}" styleName="Themed Style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2043" autoAdjust="0"/>
    <p:restoredTop sz="90173" autoAdjust="0"/>
  </p:normalViewPr>
  <p:slideViewPr>
    <p:cSldViewPr snapToObjects="1">
      <p:cViewPr>
        <p:scale>
          <a:sx n="66" d="100"/>
          <a:sy n="66" d="100"/>
        </p:scale>
        <p:origin x="48" y="30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DB56C10-3779-4092-BE4A-597FAAAF506C}" type="datetimeFigureOut">
              <a:rPr lang="en-US" smtClean="0"/>
              <a:pPr/>
              <a:t>2/4/2014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en-US" smtClean="0"/>
              <a:t>Center for Computational Neurobiology, University of Missouri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DCE17D2-BF72-4ADD-AFEF-A9ED37CB2DE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0799180"/>
      </p:ext>
    </p:extLst>
  </p:cSld>
  <p:clrMap bg1="lt1" tx1="dk1" bg2="lt2" tx2="dk2" accent1="accent1" accent2="accent2" accent3="accent3" accent4="accent4" accent5="accent5" accent6="accent6" hlink="hlink" folHlink="folHlink"/>
  <p:hf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8E7C9832-5A26-409D-8DD4-09CEC9E89A5B}" type="datetimeFigureOut">
              <a:rPr lang="en-US"/>
              <a:pPr>
                <a:defRPr/>
              </a:pPr>
              <a:t>2/4/2014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r>
              <a:rPr lang="en-US" smtClean="0"/>
              <a:t>Center for Computational Neurobiology, University of Missouri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8065792A-8A58-4D2A-B538-948455C2B95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3434180"/>
      </p:ext>
    </p:extLst>
  </p:cSld>
  <p:clrMap bg1="lt1" tx1="dk1" bg2="lt2" tx2="dk2" accent1="accent1" accent2="accent2" accent3="accent3" accent4="accent4" accent5="accent5" accent6="accent6" hlink="hlink" folHlink="folHlink"/>
  <p:hf hdr="0" dt="0"/>
  <p:notesStyle>
    <a:lvl1pPr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4572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dirty="0" smtClean="0"/>
              <a:t>Control Using Sound</a:t>
            </a:r>
            <a:r>
              <a:rPr lang="en-US" altLang="en-US" baseline="0" dirty="0" smtClean="0"/>
              <a:t> Presentation &gt; TeachEngineering.org</a:t>
            </a:r>
            <a:endParaRPr lang="en-US" alt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FC4FB5-5D96-47D8-B863-ECDD0042F183}" type="slidenum">
              <a:rPr lang="en-US" smtClean="0"/>
              <a:pPr/>
              <a:t>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Center for Computational Neurobiology, University of Missouri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768526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758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67588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EBBF0A3-E913-4F28-9B96-DCC6D2A79C89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10</a:t>
            </a:fld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197806199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8611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67588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35F74C4-B04A-4B2F-9DC3-3747F2D50D82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11</a:t>
            </a:fld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47636308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608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85DD6500-AA9E-4156-A4A5-A5D01D825CAE}" type="slidenum">
              <a:rPr lang="en-US" smtClean="0"/>
              <a:pPr>
                <a:defRPr/>
              </a:pPr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496653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608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85DD6500-AA9E-4156-A4A5-A5D01D825CAE}" type="slidenum">
              <a:rPr lang="en-US" smtClean="0"/>
              <a:pPr>
                <a:defRPr/>
              </a:pPr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043820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9635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3872521D-C184-4DEC-A5D8-0F7403B3871F}" type="slidenum">
              <a:rPr lang="en-US" smtClean="0"/>
              <a:pPr>
                <a:defRPr/>
              </a:pPr>
              <a:t>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Center for Computational Neurobiology, University of Missouri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74571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608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85DD6500-AA9E-4156-A4A5-A5D01D825CAE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759945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608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85DD6500-AA9E-4156-A4A5-A5D01D825CAE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39416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8371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F7F89311-5EED-4534-9093-26D34DFBB3F7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982397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EA6613D-3758-49D1-9352-45B262DEEB32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Center for Computational Neurobiology, University of Missouri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685163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9395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527AF73D-0792-4C4B-8223-55A3AC12D44D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957603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4515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67588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4B191FE-1497-407C-96BB-6090CD8AFCAC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7</a:t>
            </a:fld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278059880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553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67588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D295D0D-4973-426B-8CEE-286F8E6230B2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8</a:t>
            </a:fld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2575925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656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67588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32FD875-7684-490E-B5F2-38950465AAEA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9</a:t>
            </a:fld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15877795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5" name="Rectangle 4"/>
          <p:cNvSpPr/>
          <p:nvPr/>
        </p:nvSpPr>
        <p:spPr bwMode="auto">
          <a:xfrm>
            <a:off x="276225" y="0"/>
            <a:ext cx="104775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6" name="Rectangle 5"/>
          <p:cNvSpPr/>
          <p:nvPr/>
        </p:nvSpPr>
        <p:spPr bwMode="auto">
          <a:xfrm>
            <a:off x="990600" y="0"/>
            <a:ext cx="182563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7" name="Rectangle 6"/>
          <p:cNvSpPr/>
          <p:nvPr/>
        </p:nvSpPr>
        <p:spPr bwMode="auto">
          <a:xfrm>
            <a:off x="1141413" y="0"/>
            <a:ext cx="230187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106363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854075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172720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4" name="Straight Connector 13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9113838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6" name="Rectangle 15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17" name="Oval 16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18" name="Oval 17"/>
          <p:cNvSpPr/>
          <p:nvPr/>
        </p:nvSpPr>
        <p:spPr bwMode="auto">
          <a:xfrm>
            <a:off x="1309688" y="4867275"/>
            <a:ext cx="641350" cy="64135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19" name="Oval 18"/>
          <p:cNvSpPr/>
          <p:nvPr/>
        </p:nvSpPr>
        <p:spPr bwMode="auto">
          <a:xfrm>
            <a:off x="1090613" y="5500688"/>
            <a:ext cx="138112" cy="136525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20" name="Oval 19"/>
          <p:cNvSpPr/>
          <p:nvPr/>
        </p:nvSpPr>
        <p:spPr bwMode="auto">
          <a:xfrm>
            <a:off x="1663700" y="5788025"/>
            <a:ext cx="274638" cy="274638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21" name="Oval 20"/>
          <p:cNvSpPr/>
          <p:nvPr/>
        </p:nvSpPr>
        <p:spPr>
          <a:xfrm>
            <a:off x="1905000" y="4495800"/>
            <a:ext cx="365125" cy="365125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>
            <a:noAutofit/>
          </a:bodyPr>
          <a:lstStyle>
            <a:lvl1pPr>
              <a:defRPr sz="6000" b="1" cap="none" baseline="0">
                <a:solidFill>
                  <a:srgbClr val="FF0000"/>
                </a:solidFill>
                <a:latin typeface="Calibri" panose="020F0502020204030204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6101269-887C-40D0-83D3-2BE8DE95FDD8}" type="datetime1">
              <a:rPr lang="en-US" smtClean="0"/>
              <a:pPr>
                <a:defRPr/>
              </a:pPr>
              <a:t>2/4/2014</a:t>
            </a:fld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7531504A-FE2E-4DC8-A2E5-65DB7F0C0BDF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400" b="1" cap="none" baseline="0">
                <a:solidFill>
                  <a:srgbClr val="FF0000"/>
                </a:solidFill>
                <a:latin typeface="Calibri" panose="020F0502020204030204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B1A2D3-853D-454F-A8FB-EA0F6F7F014C}" type="datetime1">
              <a:rPr lang="en-US" smtClean="0"/>
              <a:pPr>
                <a:defRPr/>
              </a:pPr>
              <a:t>2/4/2014</a:t>
            </a:fld>
            <a:endParaRPr lang="en-US"/>
          </a:p>
        </p:txBody>
      </p:sp>
      <p:sp>
        <p:nvSpPr>
          <p:cNvPr id="6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1DA480-3A93-4217-B079-B7BED28E02F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6490A1-A6E3-4A4A-BC42-A175CEB96176}" type="datetime1">
              <a:rPr lang="en-US" smtClean="0"/>
              <a:pPr>
                <a:defRPr/>
              </a:pPr>
              <a:t>2/4/2014</a:t>
            </a:fld>
            <a:endParaRPr lang="en-US"/>
          </a:p>
        </p:txBody>
      </p:sp>
      <p:sp>
        <p:nvSpPr>
          <p:cNvPr id="6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E3DF1B-424F-449E-9C83-87DB751EE3D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>
            <a:lvl1pPr>
              <a:defRPr sz="4400" b="1" cap="none" baseline="0">
                <a:solidFill>
                  <a:srgbClr val="FF0000"/>
                </a:solidFill>
                <a:latin typeface="Calibri" panose="020F0502020204030204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FEF0999E-F3FC-4872-8073-970FE445BBCB}" type="datetime1">
              <a:rPr lang="en-US" smtClean="0"/>
              <a:pPr>
                <a:defRPr/>
              </a:pPr>
              <a:t>2/4/2014</a:t>
            </a:fld>
            <a:endParaRPr lang="en-US"/>
          </a:p>
        </p:txBody>
      </p:sp>
      <p:sp>
        <p:nvSpPr>
          <p:cNvPr id="5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D6A7E213-6AC6-4909-922A-8AE9F439DB2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5" name="Rectangle 4"/>
          <p:cNvSpPr/>
          <p:nvPr/>
        </p:nvSpPr>
        <p:spPr bwMode="auto">
          <a:xfrm>
            <a:off x="276225" y="0"/>
            <a:ext cx="104775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6" name="Rectangle 5"/>
          <p:cNvSpPr/>
          <p:nvPr/>
        </p:nvSpPr>
        <p:spPr bwMode="auto">
          <a:xfrm>
            <a:off x="990600" y="0"/>
            <a:ext cx="182563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7" name="Rectangle 6"/>
          <p:cNvSpPr/>
          <p:nvPr/>
        </p:nvSpPr>
        <p:spPr bwMode="auto">
          <a:xfrm>
            <a:off x="1141413" y="0"/>
            <a:ext cx="230187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106363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54075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172720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3" name="Rectangle 12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14" name="Oval 13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15" name="Oval 14"/>
          <p:cNvSpPr/>
          <p:nvPr/>
        </p:nvSpPr>
        <p:spPr bwMode="auto">
          <a:xfrm>
            <a:off x="1323975" y="4867275"/>
            <a:ext cx="642938" cy="64135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16" name="Oval 15"/>
          <p:cNvSpPr/>
          <p:nvPr/>
        </p:nvSpPr>
        <p:spPr bwMode="auto">
          <a:xfrm>
            <a:off x="1090613" y="5500688"/>
            <a:ext cx="138112" cy="136525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17" name="Oval 16"/>
          <p:cNvSpPr/>
          <p:nvPr/>
        </p:nvSpPr>
        <p:spPr bwMode="auto">
          <a:xfrm>
            <a:off x="1663700" y="5791200"/>
            <a:ext cx="274638" cy="274638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18" name="Oval 17"/>
          <p:cNvSpPr/>
          <p:nvPr/>
        </p:nvSpPr>
        <p:spPr bwMode="auto">
          <a:xfrm>
            <a:off x="1879600" y="4479925"/>
            <a:ext cx="365125" cy="365125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19" name="Straight Connector 18"/>
          <p:cNvSpPr>
            <a:spLocks noChangeShapeType="1"/>
          </p:cNvSpPr>
          <p:nvPr/>
        </p:nvSpPr>
        <p:spPr bwMode="auto">
          <a:xfrm>
            <a:off x="9097963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>
            <a:normAutofit/>
          </a:bodyPr>
          <a:lstStyle>
            <a:lvl1pPr algn="l">
              <a:buNone/>
              <a:defRPr sz="6000" b="1" cap="none" baseline="0">
                <a:latin typeface="Calibri" panose="020F0502020204030204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Date Placeholder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2875" y="1169988"/>
            <a:ext cx="2286000" cy="3810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18A5306-51D4-46FF-91B2-908DBBB68568}" type="datetime1">
              <a:rPr lang="en-US" smtClean="0"/>
              <a:pPr>
                <a:defRPr/>
              </a:pPr>
              <a:t>2/4/2014</a:t>
            </a:fld>
            <a:endParaRPr lang="en-US"/>
          </a:p>
        </p:txBody>
      </p:sp>
      <p:sp>
        <p:nvSpPr>
          <p:cNvPr id="22" name="Slide Number Placeholder 5"/>
          <p:cNvSpPr>
            <a:spLocks noGrp="1"/>
          </p:cNvSpPr>
          <p:nvPr>
            <p:ph type="sldNum" sz="quarter" idx="12"/>
          </p:nvPr>
        </p:nvSpPr>
        <p:spPr bwMode="auto">
          <a:xfrm>
            <a:off x="1339850" y="4929188"/>
            <a:ext cx="609600" cy="5175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1A54AC8-B084-45FD-A1DB-1D9E77F81D7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400" b="1" cap="none" baseline="0">
                <a:solidFill>
                  <a:srgbClr val="FF0000"/>
                </a:solidFill>
                <a:latin typeface="Calibri" panose="020F0502020204030204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9734C0-87FE-45B1-873D-7C6802ADA015}" type="datetime1">
              <a:rPr lang="en-US" smtClean="0"/>
              <a:pPr>
                <a:defRPr/>
              </a:pPr>
              <a:t>2/4/2014</a:t>
            </a:fld>
            <a:endParaRPr lang="en-US"/>
          </a:p>
        </p:txBody>
      </p:sp>
      <p:sp>
        <p:nvSpPr>
          <p:cNvPr id="7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D1AC4C-0A1E-468C-9B8E-2AB6C0EAA9D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>
            <a:normAutofit/>
          </a:bodyPr>
          <a:lstStyle>
            <a:lvl1pPr>
              <a:defRPr sz="4400" b="1" cap="none" baseline="0">
                <a:solidFill>
                  <a:srgbClr val="FF0000"/>
                </a:solidFill>
                <a:latin typeface="Calibri" panose="020F0502020204030204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A99275-06C2-4EDA-BC6D-D84885A3821A}" type="datetime1">
              <a:rPr lang="en-US" smtClean="0"/>
              <a:pPr>
                <a:defRPr/>
              </a:pPr>
              <a:t>2/4/2014</a:t>
            </a:fld>
            <a:endParaRPr lang="en-US"/>
          </a:p>
        </p:txBody>
      </p:sp>
      <p:sp>
        <p:nvSpPr>
          <p:cNvPr id="9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2FB349-A0A4-4557-B778-A1E03DB9507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400" b="1" cap="none" baseline="0">
                <a:solidFill>
                  <a:srgbClr val="FF0000"/>
                </a:solidFill>
                <a:latin typeface="Calibri" panose="020F0502020204030204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Date Placeholder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BC5A21AE-70B1-41AA-BE9F-0DC1F3E2A498}" type="datetime1">
              <a:rPr lang="en-US" smtClean="0"/>
              <a:pPr>
                <a:defRPr/>
              </a:pPr>
              <a:t>2/4/2014</a:t>
            </a:fld>
            <a:endParaRPr lang="en-US"/>
          </a:p>
        </p:txBody>
      </p:sp>
      <p:sp>
        <p:nvSpPr>
          <p:cNvPr id="4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329AE867-7977-46F5-B47D-84BE0FB7BD1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FD0091-FC98-436B-ACD2-4D6C02CE6A14}" type="datetime1">
              <a:rPr lang="en-US" smtClean="0"/>
              <a:pPr>
                <a:defRPr/>
              </a:pPr>
              <a:t>2/4/2014</a:t>
            </a:fld>
            <a:endParaRPr lang="en-US"/>
          </a:p>
        </p:txBody>
      </p:sp>
      <p:sp>
        <p:nvSpPr>
          <p:cNvPr id="4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5CD0DD-2C34-45E0-AD33-5860BBC0AD7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traight Connector 4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6" name="Straight Connector 5"/>
          <p:cNvSpPr>
            <a:spLocks noChangeShapeType="1"/>
          </p:cNvSpPr>
          <p:nvPr userDrawn="1"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6192838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" name="Rectangle 8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8156575" y="5715000"/>
            <a:ext cx="549275" cy="549275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/>
          <a:lstStyle>
            <a:lvl1pPr algn="l">
              <a:buNone/>
              <a:defRPr sz="2000" b="1" cap="small" baseline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8" name="Content Placeholder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2" name="Date Placeholder 20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53E0BA6A-338B-431C-92F6-0382DD18C01E}" type="datetime1">
              <a:rPr lang="en-US" smtClean="0"/>
              <a:pPr>
                <a:defRPr/>
              </a:pPr>
              <a:t>2/4/2014</a:t>
            </a:fld>
            <a:endParaRPr lang="en-US"/>
          </a:p>
        </p:txBody>
      </p:sp>
      <p:sp>
        <p:nvSpPr>
          <p:cNvPr id="13" name="Slide Number Placeholder 21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CE8F33B3-DB7F-4362-8D48-A1D7BA9519F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traight Connector 4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8156575" y="5715000"/>
            <a:ext cx="549275" cy="549275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8" name="Rectangle 7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6192838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spcCol="274320" rtlCol="0" fromWordArt="0" forceAA="0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2" name="Date Placeholder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ED47C1A5-6727-4719-9574-569CEEBECFCD}" type="datetime1">
              <a:rPr lang="en-US" smtClean="0"/>
              <a:pPr>
                <a:defRPr/>
              </a:pPr>
              <a:t>2/4/2014</a:t>
            </a:fld>
            <a:endParaRPr lang="en-US"/>
          </a:p>
        </p:txBody>
      </p:sp>
      <p:sp>
        <p:nvSpPr>
          <p:cNvPr id="13" name="Slide Number Placeholder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076EE7AA-1483-42BB-BE25-5028373C706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028" name="Text Placeholder 1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7467600" cy="4873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 rot="5400000">
            <a:off x="7589045" y="1081881"/>
            <a:ext cx="2011362" cy="384175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F6101269-887C-40D0-83D3-2BE8DE95FDD8}" type="datetime1">
              <a:rPr lang="en-US" smtClean="0"/>
              <a:pPr>
                <a:defRPr/>
              </a:pPr>
              <a:t>2/4/2014</a:t>
            </a:fld>
            <a:endParaRPr lang="en-US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" name="Oval 11"/>
          <p:cNvSpPr/>
          <p:nvPr/>
        </p:nvSpPr>
        <p:spPr>
          <a:xfrm>
            <a:off x="8156575" y="5715000"/>
            <a:ext cx="549275" cy="549275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29588" y="5734050"/>
            <a:ext cx="609600" cy="520700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7531504A-FE2E-4DC8-A2E5-65DB7F0C0BD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243" r:id="rId1"/>
    <p:sldLayoutId id="2147484244" r:id="rId2"/>
    <p:sldLayoutId id="2147484245" r:id="rId3"/>
    <p:sldLayoutId id="2147484238" r:id="rId4"/>
    <p:sldLayoutId id="2147484239" r:id="rId5"/>
    <p:sldLayoutId id="2147484246" r:id="rId6"/>
    <p:sldLayoutId id="2147484240" r:id="rId7"/>
    <p:sldLayoutId id="2147484247" r:id="rId8"/>
    <p:sldLayoutId id="2147484248" r:id="rId9"/>
    <p:sldLayoutId id="2147484241" r:id="rId10"/>
    <p:sldLayoutId id="2147484242" r:id="rId11"/>
  </p:sldLayoutIdLst>
  <p:hf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b="1" kern="1200" cap="none" baseline="0">
          <a:solidFill>
            <a:srgbClr val="FF0000"/>
          </a:solidFill>
          <a:latin typeface="Calibri" panose="020F0502020204030204" pitchFamily="34" charset="0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9pPr>
    </p:titleStyle>
    <p:bodyStyle>
      <a:lvl1pPr marL="273050" indent="-273050" algn="l" rtl="0" eaLnBrk="0" fontAlgn="base" hangingPunct="0">
        <a:spcBef>
          <a:spcPts val="600"/>
        </a:spcBef>
        <a:spcAft>
          <a:spcPct val="0"/>
        </a:spcAft>
        <a:buClr>
          <a:schemeClr val="accent1"/>
        </a:buClr>
        <a:buSzPct val="70000"/>
        <a:buFont typeface="Wingdings" charset="2"/>
        <a:buChar char="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730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0000"/>
        <a:buFont typeface="Wingdings 2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563" algn="l" rtl="0" eaLnBrk="0" fontAlgn="base" hangingPunct="0">
        <a:spcBef>
          <a:spcPct val="20000"/>
        </a:spcBef>
        <a:spcAft>
          <a:spcPct val="0"/>
        </a:spcAft>
        <a:buClr>
          <a:srgbClr val="E0752F"/>
        </a:buClr>
        <a:buSzPct val="60000"/>
        <a:buFont typeface="Wingdings" charset="2"/>
        <a:buChar char=""/>
        <a:defRPr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182563" algn="l" rtl="0" eaLnBrk="0" fontAlgn="base" hangingPunct="0">
        <a:spcBef>
          <a:spcPct val="20000"/>
        </a:spcBef>
        <a:spcAft>
          <a:spcPct val="0"/>
        </a:spcAft>
        <a:buClr>
          <a:srgbClr val="FEC3AE"/>
        </a:buClr>
        <a:buSzPct val="60000"/>
        <a:buFont typeface="Wingdings" charset="2"/>
        <a:buChar char="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182563" algn="l" rtl="0" eaLnBrk="0" fontAlgn="base" hangingPunct="0">
        <a:spcBef>
          <a:spcPct val="20000"/>
        </a:spcBef>
        <a:spcAft>
          <a:spcPct val="0"/>
        </a:spcAft>
        <a:buClr>
          <a:srgbClr val="BDCAE9"/>
        </a:buClr>
        <a:buSzPct val="68000"/>
        <a:buFont typeface="Wingdings 2" pitchFamily="18" charset="2"/>
        <a:buChar char="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nlm.nih.gov/medlineplus/braindiseases.html" TargetMode="External"/><Relationship Id="rId2" Type="http://schemas.openxmlformats.org/officeDocument/2006/relationships/hyperlink" Target="http://commons.wikimedia.org/wiki/File:Hands-Clapping.jpg" TargetMode="External"/><Relationship Id="rId1" Type="http://schemas.openxmlformats.org/officeDocument/2006/relationships/slideLayout" Target="../slideLayouts/slideLayout4.xml"/><Relationship Id="rId5" Type="http://schemas.openxmlformats.org/officeDocument/2006/relationships/hyperlink" Target="http://office.microsoft.com/en-us/images/results.aspx?qu=pointing+finger&amp;ex=1#ai:MC900233154|" TargetMode="External"/><Relationship Id="rId4" Type="http://schemas.openxmlformats.org/officeDocument/2006/relationships/hyperlink" Target="http://commons.wikimedia.org/wiki/File:Ear.jpg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image" Target="../media/image3.jpe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091448" y="4800600"/>
            <a:ext cx="6747752" cy="1143000"/>
          </a:xfrm>
        </p:spPr>
        <p:txBody>
          <a:bodyPr>
            <a:noAutofit/>
          </a:bodyPr>
          <a:lstStyle/>
          <a:p>
            <a:pPr algn="ctr"/>
            <a:r>
              <a:rPr lang="en-US" dirty="0">
                <a:solidFill>
                  <a:schemeClr val="accent1"/>
                </a:solidFill>
                <a:ea typeface="+mn-ea"/>
                <a:cs typeface="Times New Roman" pitchFamily="18" charset="0"/>
              </a:rPr>
              <a:t>Control Using Sound</a:t>
            </a:r>
          </a:p>
        </p:txBody>
      </p:sp>
      <p:pic>
        <p:nvPicPr>
          <p:cNvPr id="10" name="Picture 9" descr="http://upload.wikimedia.org/wikipedia/commons/thumb/f/fc/Hands-Clapping.jpg/300px-Hands-Clapping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5200" y="838200"/>
            <a:ext cx="5162550" cy="4305300"/>
          </a:xfrm>
          <a:prstGeom prst="rect">
            <a:avLst/>
          </a:prstGeom>
          <a:noFill/>
          <a:ln>
            <a:noFill/>
          </a:ln>
          <a:effectLst>
            <a:softEdge rad="1270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Slide Number Placeholder 4"/>
          <p:cNvSpPr>
            <a:spLocks noGrp="1"/>
          </p:cNvSpPr>
          <p:nvPr>
            <p:ph type="sldNum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fld id="{5363165C-CDED-43FF-8F6A-255FCCB225D6}" type="slidenum">
              <a:rPr lang="en-US" smtClean="0"/>
              <a:pPr/>
              <a:t>10</a:t>
            </a:fld>
            <a:endParaRPr lang="en-US" smtClean="0"/>
          </a:p>
        </p:txBody>
      </p:sp>
      <p:pic>
        <p:nvPicPr>
          <p:cNvPr id="35844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95400" y="227487"/>
            <a:ext cx="5638800" cy="63716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itle 1"/>
          <p:cNvSpPr txBox="1">
            <a:spLocks/>
          </p:cNvSpPr>
          <p:nvPr/>
        </p:nvSpPr>
        <p:spPr>
          <a:xfrm rot="16200000">
            <a:off x="-2571389" y="3200950"/>
            <a:ext cx="6519261" cy="563562"/>
          </a:xfrm>
          <a:prstGeom prst="rect">
            <a:avLst/>
          </a:prstGeom>
        </p:spPr>
        <p:txBody>
          <a:bodyPr>
            <a:no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 kern="1200" cap="none" baseline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9pPr>
          </a:lstStyle>
          <a:p>
            <a:pPr algn="ctr" defTabSz="914400" eaLnBrk="1" fontAlgn="auto" hangingPunct="1">
              <a:spcAft>
                <a:spcPts val="0"/>
              </a:spcAft>
              <a:defRPr/>
            </a:pPr>
            <a:r>
              <a:rPr lang="en-US" sz="2200" dirty="0" smtClean="0">
                <a:solidFill>
                  <a:srgbClr val="FF0000"/>
                </a:solidFill>
              </a:rPr>
              <a:t>Answer: </a:t>
            </a:r>
            <a:r>
              <a:rPr lang="en-US" sz="2200" dirty="0" smtClean="0"/>
              <a:t>Programming the NXT </a:t>
            </a:r>
            <a:r>
              <a:rPr lang="en-US" sz="2200" dirty="0"/>
              <a:t>Sound Sensor</a:t>
            </a:r>
            <a:endParaRPr lang="en-US" sz="2200" dirty="0"/>
          </a:p>
        </p:txBody>
      </p:sp>
      <p:sp>
        <p:nvSpPr>
          <p:cNvPr id="6" name="Title 3"/>
          <p:cNvSpPr>
            <a:spLocks noGrp="1"/>
          </p:cNvSpPr>
          <p:nvPr>
            <p:ph type="title"/>
          </p:nvPr>
        </p:nvSpPr>
        <p:spPr>
          <a:xfrm>
            <a:off x="7287759" y="6324600"/>
            <a:ext cx="762000" cy="381000"/>
          </a:xfrm>
        </p:spPr>
        <p:txBody>
          <a:bodyPr/>
          <a:lstStyle/>
          <a:p>
            <a:pPr algn="ctr"/>
            <a:r>
              <a:rPr lang="en-US" sz="1600" b="0" dirty="0">
                <a:solidFill>
                  <a:schemeClr val="tx1"/>
                </a:solidFill>
              </a:rPr>
              <a:t>4</a:t>
            </a:r>
            <a:r>
              <a:rPr lang="en-US" sz="1600" b="0" dirty="0" smtClean="0">
                <a:solidFill>
                  <a:schemeClr val="tx1"/>
                </a:solidFill>
              </a:rPr>
              <a:t> </a:t>
            </a:r>
            <a:r>
              <a:rPr lang="en-US" sz="1600" b="0" dirty="0" smtClean="0">
                <a:solidFill>
                  <a:schemeClr val="tx1"/>
                </a:solidFill>
              </a:rPr>
              <a:t>of 5</a:t>
            </a:r>
            <a:endParaRPr lang="en-US" sz="1600" b="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Slide Number Placeholder 4"/>
          <p:cNvSpPr>
            <a:spLocks noGrp="1"/>
          </p:cNvSpPr>
          <p:nvPr>
            <p:ph type="sldNum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fld id="{82CC0B29-9A0F-4829-9A66-53ACBBB538FD}" type="slidenum">
              <a:rPr lang="en-US" smtClean="0"/>
              <a:pPr/>
              <a:t>11</a:t>
            </a:fld>
            <a:endParaRPr lang="en-US" smtClean="0"/>
          </a:p>
        </p:txBody>
      </p:sp>
      <p:pic>
        <p:nvPicPr>
          <p:cNvPr id="36868" name="Picture 2"/>
          <p:cNvPicPr>
            <a:picLocks noChangeAspect="1" noChangeArrowheads="1"/>
          </p:cNvPicPr>
          <p:nvPr/>
        </p:nvPicPr>
        <p:blipFill rotWithShape="1">
          <a:blip r:embed="rId3"/>
          <a:srcRect b="4067"/>
          <a:stretch/>
        </p:blipFill>
        <p:spPr bwMode="auto">
          <a:xfrm>
            <a:off x="1219200" y="447089"/>
            <a:ext cx="6719888" cy="60712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itle 3"/>
          <p:cNvSpPr>
            <a:spLocks noGrp="1"/>
          </p:cNvSpPr>
          <p:nvPr>
            <p:ph type="title"/>
          </p:nvPr>
        </p:nvSpPr>
        <p:spPr>
          <a:xfrm>
            <a:off x="7837428" y="6421437"/>
            <a:ext cx="762000" cy="381000"/>
          </a:xfrm>
        </p:spPr>
        <p:txBody>
          <a:bodyPr/>
          <a:lstStyle/>
          <a:p>
            <a:pPr algn="ctr"/>
            <a:r>
              <a:rPr lang="en-US" sz="1600" b="0" dirty="0" smtClean="0">
                <a:solidFill>
                  <a:schemeClr val="tx1"/>
                </a:solidFill>
              </a:rPr>
              <a:t>5 </a:t>
            </a:r>
            <a:r>
              <a:rPr lang="en-US" sz="1600" b="0" dirty="0" smtClean="0">
                <a:solidFill>
                  <a:schemeClr val="tx1"/>
                </a:solidFill>
              </a:rPr>
              <a:t>of 5</a:t>
            </a:r>
            <a:endParaRPr lang="en-US" sz="1600" b="0" dirty="0">
              <a:solidFill>
                <a:schemeClr val="tx1"/>
              </a:solidFill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 rot="16200000">
            <a:off x="-2571389" y="3200950"/>
            <a:ext cx="6519261" cy="563562"/>
          </a:xfrm>
          <a:prstGeom prst="rect">
            <a:avLst/>
          </a:prstGeom>
        </p:spPr>
        <p:txBody>
          <a:bodyPr>
            <a:no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 kern="1200" cap="none" baseline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9pPr>
          </a:lstStyle>
          <a:p>
            <a:pPr algn="ctr" defTabSz="914400" eaLnBrk="1" fontAlgn="auto" hangingPunct="1">
              <a:spcAft>
                <a:spcPts val="0"/>
              </a:spcAft>
              <a:defRPr/>
            </a:pPr>
            <a:r>
              <a:rPr lang="en-US" sz="2200" dirty="0" smtClean="0">
                <a:solidFill>
                  <a:srgbClr val="FF0000"/>
                </a:solidFill>
              </a:rPr>
              <a:t>Answer: </a:t>
            </a:r>
            <a:r>
              <a:rPr lang="en-US" sz="2200" dirty="0" smtClean="0"/>
              <a:t>Programming the NXT </a:t>
            </a:r>
            <a:r>
              <a:rPr lang="en-US" sz="2200" dirty="0" smtClean="0"/>
              <a:t>Sound Sensor</a:t>
            </a:r>
            <a:endParaRPr lang="en-US" sz="2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Content Placeholder 2"/>
          <p:cNvSpPr>
            <a:spLocks noGrp="1"/>
          </p:cNvSpPr>
          <p:nvPr>
            <p:ph sz="quarter" idx="1"/>
          </p:nvPr>
        </p:nvSpPr>
        <p:spPr>
          <a:xfrm>
            <a:off x="304800" y="1828800"/>
            <a:ext cx="8153400" cy="4572000"/>
          </a:xfrm>
        </p:spPr>
        <p:txBody>
          <a:bodyPr/>
          <a:lstStyle/>
          <a:p>
            <a:pPr marL="514350" indent="-514350" eaLnBrk="1" hangingPunct="1">
              <a:buFont typeface="+mj-lt"/>
              <a:buAutoNum type="arabicPeriod"/>
            </a:pPr>
            <a:r>
              <a:rPr lang="en-US" sz="3200" b="1" dirty="0" smtClean="0">
                <a:latin typeface="Calibri" panose="020F0502020204030204" pitchFamily="34" charset="0"/>
              </a:rPr>
              <a:t>Sketch </a:t>
            </a:r>
            <a:r>
              <a:rPr lang="en-US" sz="3200" b="1" dirty="0">
                <a:latin typeface="Calibri" panose="020F0502020204030204" pitchFamily="34" charset="0"/>
              </a:rPr>
              <a:t>clearly </a:t>
            </a:r>
            <a:r>
              <a:rPr lang="en-US" sz="3200" b="1" dirty="0" smtClean="0">
                <a:latin typeface="Calibri" panose="020F0502020204030204" pitchFamily="34" charset="0"/>
              </a:rPr>
              <a:t>a “stimulus-sensor-coordinator-effector-response</a:t>
            </a:r>
            <a:r>
              <a:rPr lang="en-US" sz="3200" b="1" dirty="0">
                <a:latin typeface="Calibri" panose="020F0502020204030204" pitchFamily="34" charset="0"/>
              </a:rPr>
              <a:t>” framework using the sound sensor on the LEGO </a:t>
            </a:r>
            <a:r>
              <a:rPr lang="en-US" sz="3200" b="1" dirty="0" err="1">
                <a:latin typeface="Calibri" panose="020F0502020204030204" pitchFamily="34" charset="0"/>
              </a:rPr>
              <a:t>taskbot</a:t>
            </a:r>
            <a:r>
              <a:rPr lang="en-US" sz="3200" b="1" dirty="0">
                <a:latin typeface="Calibri" panose="020F0502020204030204" pitchFamily="34" charset="0"/>
              </a:rPr>
              <a:t> and compare it with </a:t>
            </a:r>
            <a:r>
              <a:rPr lang="en-US" sz="3200" b="1" dirty="0" smtClean="0">
                <a:latin typeface="Calibri" panose="020F0502020204030204" pitchFamily="34" charset="0"/>
              </a:rPr>
              <a:t>a stimulus-to-response </a:t>
            </a:r>
            <a:r>
              <a:rPr lang="en-US" sz="3200" b="1" dirty="0">
                <a:latin typeface="Calibri" panose="020F0502020204030204" pitchFamily="34" charset="0"/>
              </a:rPr>
              <a:t>framework using the human ear</a:t>
            </a:r>
            <a:r>
              <a:rPr lang="en-US" sz="3200" b="1" dirty="0" smtClean="0">
                <a:latin typeface="Calibri" panose="020F0502020204030204" pitchFamily="34" charset="0"/>
              </a:rPr>
              <a:t>.</a:t>
            </a:r>
          </a:p>
          <a:p>
            <a:pPr marL="514350" indent="-514350" eaLnBrk="1" hangingPunct="1">
              <a:buFont typeface="+mj-lt"/>
              <a:buAutoNum type="arabicPeriod"/>
            </a:pPr>
            <a:endParaRPr lang="en-US" sz="3200" b="1" dirty="0" smtClean="0">
              <a:latin typeface="Calibri" panose="020F0502020204030204" pitchFamily="34" charset="0"/>
            </a:endParaRPr>
          </a:p>
          <a:p>
            <a:pPr marL="514350" indent="-514350" eaLnBrk="1" hangingPunct="1">
              <a:buFont typeface="+mj-lt"/>
              <a:buAutoNum type="arabicPeriod"/>
            </a:pPr>
            <a:r>
              <a:rPr lang="en-US" sz="3200" b="1" dirty="0" smtClean="0">
                <a:latin typeface="Calibri" panose="020F0502020204030204" pitchFamily="34" charset="0"/>
                <a:cs typeface="Times New Roman" pitchFamily="18" charset="0"/>
              </a:rPr>
              <a:t>Give examples of sensors in engineering systems that are similar to the human sound sensor.</a:t>
            </a:r>
          </a:p>
          <a:p>
            <a:pPr marL="514350" indent="-514350" eaLnBrk="1" hangingPunct="1">
              <a:buFont typeface="+mj-lt"/>
              <a:buAutoNum type="arabicPeriod"/>
            </a:pPr>
            <a:endParaRPr lang="en-US" sz="3200" b="1" dirty="0" smtClean="0">
              <a:solidFill>
                <a:srgbClr val="FF0000"/>
              </a:solidFill>
              <a:latin typeface="Calibri" panose="020F0502020204030204" pitchFamily="34" charset="0"/>
              <a:cs typeface="Times New Roman" pitchFamily="18" charset="0"/>
            </a:endParaRPr>
          </a:p>
        </p:txBody>
      </p:sp>
      <p:sp>
        <p:nvSpPr>
          <p:cNvPr id="10244" name="Slide Number Placeholder 3"/>
          <p:cNvSpPr>
            <a:spLocks noGrp="1"/>
          </p:cNvSpPr>
          <p:nvPr>
            <p:ph type="sldNum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fld id="{A1A1F29A-D73E-437A-83EA-54521818A99A}" type="slidenum">
              <a:rPr lang="en-US" smtClean="0"/>
              <a:pPr/>
              <a:t>12</a:t>
            </a:fld>
            <a:endParaRPr lang="en-US" smtClean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52400" y="274638"/>
            <a:ext cx="8586788" cy="1020762"/>
          </a:xfrm>
        </p:spPr>
        <p:txBody>
          <a:bodyPr/>
          <a:lstStyle/>
          <a:p>
            <a:pPr algn="ctr"/>
            <a:r>
              <a:rPr lang="en-US" dirty="0" smtClean="0">
                <a:solidFill>
                  <a:schemeClr val="accent1"/>
                </a:solidFill>
              </a:rPr>
              <a:t>Control Using Sound Post-Quiz</a:t>
            </a:r>
            <a:endParaRPr lang="en-US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14418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Content Placeholder 2"/>
          <p:cNvSpPr>
            <a:spLocks noGrp="1"/>
          </p:cNvSpPr>
          <p:nvPr>
            <p:ph sz="quarter" idx="1"/>
          </p:nvPr>
        </p:nvSpPr>
        <p:spPr>
          <a:xfrm>
            <a:off x="304800" y="1143001"/>
            <a:ext cx="8077200" cy="5462588"/>
          </a:xfrm>
        </p:spPr>
        <p:txBody>
          <a:bodyPr/>
          <a:lstStyle/>
          <a:p>
            <a:pPr marL="457200" indent="-457200" eaLnBrk="1" hangingPunct="1">
              <a:buFont typeface="+mj-lt"/>
              <a:buAutoNum type="arabicPeriod"/>
            </a:pPr>
            <a:r>
              <a:rPr lang="en-US" b="1" dirty="0" smtClean="0">
                <a:latin typeface="Calibri" panose="020F0502020204030204" pitchFamily="34" charset="0"/>
              </a:rPr>
              <a:t>Sketch </a:t>
            </a:r>
            <a:r>
              <a:rPr lang="en-US" b="1" dirty="0">
                <a:latin typeface="Calibri" panose="020F0502020204030204" pitchFamily="34" charset="0"/>
              </a:rPr>
              <a:t>clearly </a:t>
            </a:r>
            <a:r>
              <a:rPr lang="en-US" b="1" dirty="0" smtClean="0">
                <a:latin typeface="Calibri" panose="020F0502020204030204" pitchFamily="34" charset="0"/>
              </a:rPr>
              <a:t>a “stimulus-sensor-coordinator-effector-response</a:t>
            </a:r>
            <a:r>
              <a:rPr lang="en-US" b="1" dirty="0">
                <a:latin typeface="Calibri" panose="020F0502020204030204" pitchFamily="34" charset="0"/>
              </a:rPr>
              <a:t>” framework using the sound sensor on the LEGO </a:t>
            </a:r>
            <a:r>
              <a:rPr lang="en-US" b="1" dirty="0" err="1">
                <a:latin typeface="Calibri" panose="020F0502020204030204" pitchFamily="34" charset="0"/>
              </a:rPr>
              <a:t>taskbot</a:t>
            </a:r>
            <a:r>
              <a:rPr lang="en-US" b="1" dirty="0">
                <a:latin typeface="Calibri" panose="020F0502020204030204" pitchFamily="34" charset="0"/>
              </a:rPr>
              <a:t> and compare it with </a:t>
            </a:r>
            <a:r>
              <a:rPr lang="en-US" b="1" dirty="0" smtClean="0">
                <a:latin typeface="Calibri" panose="020F0502020204030204" pitchFamily="34" charset="0"/>
              </a:rPr>
              <a:t>a stimulus-to-response </a:t>
            </a:r>
            <a:r>
              <a:rPr lang="en-US" b="1" dirty="0">
                <a:latin typeface="Calibri" panose="020F0502020204030204" pitchFamily="34" charset="0"/>
              </a:rPr>
              <a:t>framework using the human ear.</a:t>
            </a:r>
            <a:endParaRPr lang="en-US" b="1" dirty="0" smtClean="0">
              <a:latin typeface="Calibri" panose="020F0502020204030204" pitchFamily="34" charset="0"/>
            </a:endParaRPr>
          </a:p>
          <a:p>
            <a:pPr marL="457200" lvl="1" indent="0" eaLnBrk="1" hangingPunct="1">
              <a:buNone/>
            </a:pPr>
            <a:r>
              <a:rPr lang="en-US" sz="2400" b="1" i="1" dirty="0">
                <a:solidFill>
                  <a:srgbClr val="FF0000"/>
                </a:solidFill>
                <a:latin typeface="Calibri" panose="020F0502020204030204" pitchFamily="34" charset="0"/>
              </a:rPr>
              <a:t>LEGO </a:t>
            </a:r>
            <a:r>
              <a:rPr lang="en-US" sz="2400" b="1" i="1" dirty="0" err="1">
                <a:solidFill>
                  <a:srgbClr val="FF0000"/>
                </a:solidFill>
                <a:latin typeface="Calibri" panose="020F0502020204030204" pitchFamily="34" charset="0"/>
              </a:rPr>
              <a:t>taskbot</a:t>
            </a:r>
            <a:r>
              <a:rPr lang="en-US" sz="2400" b="1" dirty="0">
                <a:solidFill>
                  <a:srgbClr val="FF0000"/>
                </a:solidFill>
                <a:latin typeface="Calibri" panose="020F0502020204030204" pitchFamily="34" charset="0"/>
              </a:rPr>
              <a:t>: s</a:t>
            </a:r>
            <a:r>
              <a:rPr lang="en-US" sz="2400" b="1" dirty="0" smtClean="0">
                <a:solidFill>
                  <a:srgbClr val="FF0000"/>
                </a:solidFill>
                <a:latin typeface="Calibri" panose="020F0502020204030204" pitchFamily="34" charset="0"/>
              </a:rPr>
              <a:t>ound </a:t>
            </a:r>
            <a:r>
              <a:rPr lang="en-US" sz="2400" b="1" dirty="0">
                <a:solidFill>
                  <a:srgbClr val="FF0000"/>
                </a:solidFill>
                <a:latin typeface="Calibri" panose="020F0502020204030204" pitchFamily="34" charset="0"/>
              </a:rPr>
              <a:t>of clap </a:t>
            </a:r>
            <a:r>
              <a:rPr lang="en-US" sz="2400" b="1" dirty="0" smtClean="0">
                <a:solidFill>
                  <a:srgbClr val="FF0000"/>
                </a:solidFill>
                <a:latin typeface="Calibri" panose="020F0502020204030204" pitchFamily="34" charset="0"/>
              </a:rPr>
              <a:t>&gt; </a:t>
            </a:r>
            <a:r>
              <a:rPr lang="en-US" sz="2400" b="1" dirty="0">
                <a:solidFill>
                  <a:srgbClr val="FF0000"/>
                </a:solidFill>
                <a:latin typeface="Calibri" panose="020F0502020204030204" pitchFamily="34" charset="0"/>
              </a:rPr>
              <a:t>LEGO sound sensor </a:t>
            </a:r>
            <a:r>
              <a:rPr lang="en-US" sz="2400" b="1" dirty="0" smtClean="0">
                <a:solidFill>
                  <a:srgbClr val="FF0000"/>
                </a:solidFill>
                <a:latin typeface="Calibri" panose="020F0502020204030204" pitchFamily="34" charset="0"/>
              </a:rPr>
              <a:t>&gt; signal </a:t>
            </a:r>
            <a:r>
              <a:rPr lang="en-US" sz="2400" b="1" dirty="0">
                <a:solidFill>
                  <a:srgbClr val="FF0000"/>
                </a:solidFill>
                <a:latin typeface="Calibri" panose="020F0502020204030204" pitchFamily="34" charset="0"/>
              </a:rPr>
              <a:t>to LEGO </a:t>
            </a:r>
            <a:r>
              <a:rPr lang="en-US" sz="2400" b="1" dirty="0" smtClean="0">
                <a:solidFill>
                  <a:srgbClr val="FF0000"/>
                </a:solidFill>
                <a:latin typeface="Calibri" panose="020F0502020204030204" pitchFamily="34" charset="0"/>
              </a:rPr>
              <a:t>brick </a:t>
            </a:r>
            <a:r>
              <a:rPr lang="en-US" sz="2400" b="1" dirty="0">
                <a:solidFill>
                  <a:srgbClr val="FF0000"/>
                </a:solidFill>
                <a:latin typeface="Calibri" panose="020F0502020204030204" pitchFamily="34" charset="0"/>
              </a:rPr>
              <a:t>via wire &gt; </a:t>
            </a:r>
            <a:r>
              <a:rPr lang="en-US" sz="2400" b="1" dirty="0" smtClean="0">
                <a:solidFill>
                  <a:srgbClr val="FF0000"/>
                </a:solidFill>
                <a:latin typeface="Calibri" panose="020F0502020204030204" pitchFamily="34" charset="0"/>
              </a:rPr>
              <a:t>brick </a:t>
            </a:r>
            <a:r>
              <a:rPr lang="en-US" sz="2400" b="1" dirty="0">
                <a:solidFill>
                  <a:srgbClr val="FF0000"/>
                </a:solidFill>
                <a:latin typeface="Calibri" panose="020F0502020204030204" pitchFamily="34" charset="0"/>
              </a:rPr>
              <a:t>decides to move the motor &gt; signal sent to LEGO motor &gt; motor moves </a:t>
            </a:r>
            <a:r>
              <a:rPr lang="en-US" sz="2400" b="1" dirty="0" smtClean="0">
                <a:solidFill>
                  <a:srgbClr val="FF0000"/>
                </a:solidFill>
                <a:latin typeface="Calibri" panose="020F0502020204030204" pitchFamily="34" charset="0"/>
              </a:rPr>
              <a:t>robot</a:t>
            </a:r>
            <a:endParaRPr lang="en-US" sz="2400" b="1" dirty="0">
              <a:solidFill>
                <a:srgbClr val="FF0000"/>
              </a:solidFill>
              <a:latin typeface="Calibri" panose="020F0502020204030204" pitchFamily="34" charset="0"/>
            </a:endParaRPr>
          </a:p>
          <a:p>
            <a:pPr marL="457200" lvl="1" indent="0" eaLnBrk="1" hangingPunct="1">
              <a:buNone/>
            </a:pPr>
            <a:r>
              <a:rPr lang="en-US" sz="2400" b="1" i="1" dirty="0">
                <a:solidFill>
                  <a:srgbClr val="FF0000"/>
                </a:solidFill>
                <a:latin typeface="Calibri" panose="020F0502020204030204" pitchFamily="34" charset="0"/>
              </a:rPr>
              <a:t>Human ear</a:t>
            </a:r>
            <a:r>
              <a:rPr lang="en-US" sz="2400" b="1" dirty="0" smtClean="0">
                <a:solidFill>
                  <a:srgbClr val="FF0000"/>
                </a:solidFill>
                <a:latin typeface="Calibri" panose="020F0502020204030204" pitchFamily="34" charset="0"/>
              </a:rPr>
              <a:t>: sound </a:t>
            </a:r>
            <a:r>
              <a:rPr lang="en-US" sz="2400" b="1" dirty="0">
                <a:solidFill>
                  <a:srgbClr val="FF0000"/>
                </a:solidFill>
                <a:latin typeface="Calibri" panose="020F0502020204030204" pitchFamily="34" charset="0"/>
              </a:rPr>
              <a:t>of thunder &gt; human ear &gt; human brain &gt; leg muscles &gt; run </a:t>
            </a:r>
            <a:r>
              <a:rPr lang="en-US" sz="2400" b="1" dirty="0" smtClean="0">
                <a:solidFill>
                  <a:srgbClr val="FF0000"/>
                </a:solidFill>
                <a:latin typeface="Calibri" panose="020F0502020204030204" pitchFamily="34" charset="0"/>
              </a:rPr>
              <a:t>for shelter</a:t>
            </a:r>
            <a:endParaRPr lang="en-US" sz="2400" b="1" dirty="0" smtClean="0">
              <a:latin typeface="Calibri" panose="020F0502020204030204" pitchFamily="34" charset="0"/>
            </a:endParaRPr>
          </a:p>
          <a:p>
            <a:pPr marL="457200" indent="-457200" eaLnBrk="1" hangingPunct="1">
              <a:buFont typeface="+mj-lt"/>
              <a:buAutoNum type="arabicPeriod" startAt="2"/>
            </a:pPr>
            <a:r>
              <a:rPr lang="en-US" b="1" dirty="0" smtClean="0">
                <a:latin typeface="Calibri" panose="020F0502020204030204" pitchFamily="34" charset="0"/>
                <a:cs typeface="Times New Roman" pitchFamily="18" charset="0"/>
              </a:rPr>
              <a:t>Give examples of sensors in engineering systems that are similar to </a:t>
            </a:r>
            <a:r>
              <a:rPr lang="en-US" b="1" dirty="0" smtClean="0">
                <a:latin typeface="Calibri" panose="020F0502020204030204" pitchFamily="34" charset="0"/>
                <a:cs typeface="Times New Roman" pitchFamily="18" charset="0"/>
              </a:rPr>
              <a:t>the human </a:t>
            </a:r>
            <a:r>
              <a:rPr lang="en-US" b="1" dirty="0" smtClean="0">
                <a:latin typeface="Calibri" panose="020F0502020204030204" pitchFamily="34" charset="0"/>
                <a:cs typeface="Times New Roman" pitchFamily="18" charset="0"/>
              </a:rPr>
              <a:t>sound </a:t>
            </a:r>
            <a:r>
              <a:rPr lang="en-US" b="1" dirty="0" smtClean="0">
                <a:latin typeface="Calibri" panose="020F0502020204030204" pitchFamily="34" charset="0"/>
                <a:cs typeface="Times New Roman" pitchFamily="18" charset="0"/>
              </a:rPr>
              <a:t>sensor.</a:t>
            </a:r>
            <a:endParaRPr lang="en-US" b="1" dirty="0" smtClean="0">
              <a:latin typeface="Calibri" panose="020F0502020204030204" pitchFamily="34" charset="0"/>
              <a:cs typeface="Times New Roman" pitchFamily="18" charset="0"/>
            </a:endParaRPr>
          </a:p>
          <a:p>
            <a:pPr marL="457200" lvl="1" indent="0" eaLnBrk="1" hangingPunct="1">
              <a:buNone/>
            </a:pPr>
            <a:r>
              <a:rPr lang="en-US" sz="2400" b="1" i="1" dirty="0" smtClean="0">
                <a:solidFill>
                  <a:srgbClr val="FF0000"/>
                </a:solidFill>
                <a:latin typeface="Calibri" panose="020F0502020204030204" pitchFamily="34" charset="0"/>
                <a:cs typeface="Times New Roman" pitchFamily="18" charset="0"/>
              </a:rPr>
              <a:t>Examples</a:t>
            </a:r>
            <a:r>
              <a:rPr lang="en-US" sz="2400" b="1" dirty="0" smtClean="0">
                <a:solidFill>
                  <a:srgbClr val="FF0000"/>
                </a:solidFill>
                <a:latin typeface="Calibri" panose="020F0502020204030204" pitchFamily="34" charset="0"/>
                <a:cs typeface="Times New Roman" pitchFamily="18" charset="0"/>
              </a:rPr>
              <a:t>: Microphones </a:t>
            </a:r>
            <a:r>
              <a:rPr lang="en-US" sz="2400" b="1" dirty="0">
                <a:solidFill>
                  <a:srgbClr val="FF0000"/>
                </a:solidFill>
                <a:latin typeface="Calibri" panose="020F0502020204030204" pitchFamily="34" charset="0"/>
                <a:cs typeface="Times New Roman" pitchFamily="18" charset="0"/>
              </a:rPr>
              <a:t>in phones, </a:t>
            </a:r>
            <a:r>
              <a:rPr lang="en-US" sz="2400" b="1" dirty="0" smtClean="0">
                <a:solidFill>
                  <a:srgbClr val="FF0000"/>
                </a:solidFill>
                <a:latin typeface="Calibri" panose="020F0502020204030204" pitchFamily="34" charset="0"/>
                <a:cs typeface="Times New Roman" pitchFamily="18" charset="0"/>
              </a:rPr>
              <a:t>computers and </a:t>
            </a:r>
            <a:r>
              <a:rPr lang="en-US" sz="2400" b="1" dirty="0">
                <a:solidFill>
                  <a:srgbClr val="FF0000"/>
                </a:solidFill>
                <a:latin typeface="Calibri" panose="020F0502020204030204" pitchFamily="34" charset="0"/>
                <a:cs typeface="Times New Roman" pitchFamily="18" charset="0"/>
              </a:rPr>
              <a:t>karaoke </a:t>
            </a:r>
            <a:r>
              <a:rPr lang="en-US" sz="2400" b="1" dirty="0" smtClean="0">
                <a:solidFill>
                  <a:srgbClr val="FF0000"/>
                </a:solidFill>
                <a:latin typeface="Calibri" panose="020F0502020204030204" pitchFamily="34" charset="0"/>
                <a:cs typeface="Times New Roman" pitchFamily="18" charset="0"/>
              </a:rPr>
              <a:t>machines; voice-activated door openers</a:t>
            </a:r>
            <a:endParaRPr lang="en-US" sz="2400" b="1" dirty="0">
              <a:solidFill>
                <a:srgbClr val="FF0000"/>
              </a:solidFill>
              <a:latin typeface="Calibri" panose="020F0502020204030204" pitchFamily="34" charset="0"/>
            </a:endParaRPr>
          </a:p>
        </p:txBody>
      </p:sp>
      <p:sp>
        <p:nvSpPr>
          <p:cNvPr id="10244" name="Slide Number Placeholder 3"/>
          <p:cNvSpPr>
            <a:spLocks noGrp="1"/>
          </p:cNvSpPr>
          <p:nvPr>
            <p:ph type="sldNum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fld id="{A1A1F29A-D73E-437A-83EA-54521818A99A}" type="slidenum">
              <a:rPr lang="en-US" smtClean="0"/>
              <a:pPr/>
              <a:t>13</a:t>
            </a:fld>
            <a:endParaRPr lang="en-US" smtClean="0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0" y="274638"/>
            <a:ext cx="8915400" cy="715962"/>
          </a:xfrm>
          <a:prstGeom prst="rect">
            <a:avLst/>
          </a:prstGeom>
        </p:spPr>
        <p:txBody>
          <a:bodyPr vert="horz" anchor="b">
            <a:no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000" kern="1200" cap="small">
                <a:solidFill>
                  <a:schemeClr val="tx2"/>
                </a:solidFill>
                <a:latin typeface="Calibri" panose="020F0502020204030204" pitchFamily="34" charset="0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9pPr>
          </a:lstStyle>
          <a:p>
            <a:pPr algn="ctr" defTabSz="914400" eaLnBrk="1" fontAlgn="auto" hangingPunct="1">
              <a:spcAft>
                <a:spcPts val="0"/>
              </a:spcAft>
              <a:defRPr/>
            </a:pPr>
            <a:r>
              <a:rPr lang="en-US" sz="4000" b="1" cap="none" dirty="0" smtClean="0">
                <a:solidFill>
                  <a:schemeClr val="accent1"/>
                </a:solidFill>
              </a:rPr>
              <a:t>Control Using Sound Post-Quiz </a:t>
            </a:r>
            <a:r>
              <a:rPr lang="en-US" sz="4000" b="1" cap="none" dirty="0" smtClean="0">
                <a:solidFill>
                  <a:srgbClr val="FF0000"/>
                </a:solidFill>
              </a:rPr>
              <a:t>Answers</a:t>
            </a:r>
            <a:endParaRPr lang="en-US" sz="4000" b="1" cap="none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32356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2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2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02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02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1" name="Slide Number Placeholder 2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fld id="{84A575DD-9B48-4531-9585-6118CB94278D}" type="slidenum">
              <a:rPr lang="en-US" smtClean="0"/>
              <a:pPr/>
              <a:t>14</a:t>
            </a:fld>
            <a:endParaRPr lang="en-US" smtClean="0"/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152400" y="427038"/>
            <a:ext cx="8586788" cy="715962"/>
          </a:xfrm>
          <a:prstGeom prst="rect">
            <a:avLst/>
          </a:prstGeom>
        </p:spPr>
        <p:txBody>
          <a:bodyPr>
            <a:no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000" kern="1200" cap="small">
                <a:solidFill>
                  <a:schemeClr val="tx2"/>
                </a:solidFill>
                <a:latin typeface="Calibri" panose="020F0502020204030204" pitchFamily="34" charset="0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9pPr>
          </a:lstStyle>
          <a:p>
            <a:pPr algn="ctr" defTabSz="914400" eaLnBrk="1" fontAlgn="auto" hangingPunct="1">
              <a:spcAft>
                <a:spcPts val="0"/>
              </a:spcAft>
              <a:defRPr/>
            </a:pPr>
            <a:r>
              <a:rPr lang="en-US" sz="4400" b="1" cap="none" dirty="0" smtClean="0">
                <a:solidFill>
                  <a:schemeClr val="accent1"/>
                </a:solidFill>
              </a:rPr>
              <a:t>Vocabulary</a:t>
            </a:r>
            <a:endParaRPr lang="en-US" sz="4400" b="1" cap="none" dirty="0">
              <a:solidFill>
                <a:schemeClr val="accent1"/>
              </a:solidFill>
            </a:endParaRPr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290513" y="1219200"/>
            <a:ext cx="8269287" cy="51053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no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en-US" sz="2400" b="1" dirty="0" smtClean="0">
                <a:solidFill>
                  <a:srgbClr val="FF0000"/>
                </a:solidFill>
                <a:latin typeface="Calibri" panose="020F0502020204030204" pitchFamily="34" charset="0"/>
                <a:cs typeface="Times New Roman" pitchFamily="18" charset="0"/>
              </a:rPr>
              <a:t>sensor</a:t>
            </a:r>
            <a:r>
              <a:rPr lang="en-US" altLang="en-US" sz="2400" b="1" dirty="0" smtClean="0">
                <a:latin typeface="Calibri" panose="020F0502020204030204" pitchFamily="34" charset="0"/>
                <a:cs typeface="Times New Roman" pitchFamily="18" charset="0"/>
              </a:rPr>
              <a:t>: A device that converts one type of signal to another, such </a:t>
            </a:r>
            <a:r>
              <a:rPr lang="en-US" altLang="en-US" sz="2400" b="1" dirty="0" smtClean="0">
                <a:solidFill>
                  <a:srgbClr val="00B050"/>
                </a:solidFill>
                <a:latin typeface="Calibri" panose="020F0502020204030204" pitchFamily="34" charset="0"/>
                <a:cs typeface="Times New Roman" pitchFamily="18" charset="0"/>
              </a:rPr>
              <a:t>as the tachometer that displays the speed that a car is traveling.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en-US" sz="2400" b="1" dirty="0">
                <a:solidFill>
                  <a:srgbClr val="FF0000"/>
                </a:solidFill>
                <a:latin typeface="Calibri" panose="020F0502020204030204" pitchFamily="34" charset="0"/>
                <a:cs typeface="Times New Roman" pitchFamily="18" charset="0"/>
              </a:rPr>
              <a:t>auditory</a:t>
            </a:r>
            <a:r>
              <a:rPr lang="en-US" altLang="en-US" sz="2400" b="1" dirty="0">
                <a:latin typeface="Calibri" panose="020F0502020204030204" pitchFamily="34" charset="0"/>
                <a:cs typeface="Times New Roman" pitchFamily="18" charset="0"/>
              </a:rPr>
              <a:t>: Related to hearing.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en-US" sz="2400" b="1" dirty="0">
                <a:solidFill>
                  <a:srgbClr val="FF0000"/>
                </a:solidFill>
                <a:latin typeface="Calibri" panose="020F0502020204030204" pitchFamily="34" charset="0"/>
                <a:cs typeface="Times New Roman" pitchFamily="18" charset="0"/>
              </a:rPr>
              <a:t>ultrasonic</a:t>
            </a:r>
            <a:r>
              <a:rPr lang="en-US" altLang="en-US" sz="2400" b="1" dirty="0">
                <a:latin typeface="Calibri" panose="020F0502020204030204" pitchFamily="34" charset="0"/>
                <a:cs typeface="Times New Roman" pitchFamily="18" charset="0"/>
              </a:rPr>
              <a:t>: A sound of a frequency that humans cannot hear, but dogs and bats can.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en-US" sz="2400" b="1" dirty="0" smtClean="0">
                <a:solidFill>
                  <a:srgbClr val="FF0000"/>
                </a:solidFill>
                <a:latin typeface="Calibri" panose="020F0502020204030204" pitchFamily="34" charset="0"/>
                <a:cs typeface="Times New Roman" pitchFamily="18" charset="0"/>
              </a:rPr>
              <a:t>transducer</a:t>
            </a:r>
            <a:r>
              <a:rPr lang="en-US" altLang="en-US" sz="2400" b="1" dirty="0" smtClean="0">
                <a:latin typeface="Calibri" panose="020F0502020204030204" pitchFamily="34" charset="0"/>
                <a:cs typeface="Times New Roman" pitchFamily="18" charset="0"/>
              </a:rPr>
              <a:t>: Another term for a sensor (see above).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389062"/>
            <a:ext cx="7772400" cy="3563938"/>
          </a:xfrm>
          <a:noFill/>
        </p:spPr>
        <p:txBody>
          <a:bodyPr>
            <a:noAutofit/>
          </a:bodyPr>
          <a:lstStyle/>
          <a:p>
            <a:pPr>
              <a:buNone/>
              <a:defRPr/>
            </a:pPr>
            <a:r>
              <a:rPr lang="en-US" sz="1400" dirty="0" smtClean="0">
                <a:latin typeface="Calibri" panose="020F0502020204030204" pitchFamily="34" charset="0"/>
                <a:cs typeface="Times New Roman" pitchFamily="18" charset="0"/>
              </a:rPr>
              <a:t>Slide 1: A pair of hands clapping; source: 2011 Evan-Amos, Wikimedia Commons {PD}: </a:t>
            </a:r>
            <a:r>
              <a:rPr lang="en-US" sz="1400" dirty="0" smtClean="0">
                <a:latin typeface="Calibri" panose="020F0502020204030204" pitchFamily="34" charset="0"/>
                <a:cs typeface="Times New Roman" pitchFamily="18" charset="0"/>
                <a:hlinkClick r:id="rId2"/>
              </a:rPr>
              <a:t>http</a:t>
            </a:r>
            <a:r>
              <a:rPr lang="en-US" sz="1400" dirty="0">
                <a:latin typeface="Calibri" panose="020F0502020204030204" pitchFamily="34" charset="0"/>
                <a:cs typeface="Times New Roman" pitchFamily="18" charset="0"/>
                <a:hlinkClick r:id="rId2"/>
              </a:rPr>
              <a:t>://</a:t>
            </a:r>
            <a:r>
              <a:rPr lang="en-US" sz="1400" dirty="0" smtClean="0">
                <a:latin typeface="Calibri" panose="020F0502020204030204" pitchFamily="34" charset="0"/>
                <a:cs typeface="Times New Roman" pitchFamily="18" charset="0"/>
                <a:hlinkClick r:id="rId2"/>
              </a:rPr>
              <a:t>commons.wikimedia.org/wiki/File:Hands-Clapping.jpg</a:t>
            </a:r>
            <a:r>
              <a:rPr lang="en-US" sz="1400" dirty="0" smtClean="0">
                <a:latin typeface="Calibri" panose="020F0502020204030204" pitchFamily="34" charset="0"/>
                <a:cs typeface="Times New Roman" pitchFamily="18" charset="0"/>
              </a:rPr>
              <a:t> </a:t>
            </a:r>
          </a:p>
          <a:p>
            <a:pPr>
              <a:buNone/>
              <a:defRPr/>
            </a:pPr>
            <a:r>
              <a:rPr lang="en-US" sz="1400" dirty="0" smtClean="0">
                <a:latin typeface="Calibri" panose="020F0502020204030204" pitchFamily="34" charset="0"/>
              </a:rPr>
              <a:t>Slide 5: </a:t>
            </a:r>
            <a:r>
              <a:rPr lang="en-US" sz="1400" dirty="0">
                <a:latin typeface="Calibri" panose="020F0502020204030204" pitchFamily="34" charset="0"/>
              </a:rPr>
              <a:t>brain; source: ADAM, Medline Plus, U.S. National Library of Medicine, National Institutes of Health: </a:t>
            </a:r>
            <a:r>
              <a:rPr lang="en-US" sz="1400" dirty="0">
                <a:latin typeface="Calibri" panose="020F0502020204030204" pitchFamily="34" charset="0"/>
                <a:hlinkClick r:id="rId3"/>
              </a:rPr>
              <a:t>http://www.nlm.nih.gov/medlineplus/braindiseases.html</a:t>
            </a:r>
            <a:r>
              <a:rPr lang="en-US" sz="1400" dirty="0">
                <a:latin typeface="Calibri" panose="020F0502020204030204" pitchFamily="34" charset="0"/>
              </a:rPr>
              <a:t> </a:t>
            </a:r>
          </a:p>
          <a:p>
            <a:pPr>
              <a:buNone/>
              <a:defRPr/>
            </a:pPr>
            <a:r>
              <a:rPr lang="en-US" sz="1400" dirty="0" smtClean="0">
                <a:latin typeface="Calibri" panose="020F0502020204030204" pitchFamily="34" charset="0"/>
                <a:cs typeface="Times New Roman" pitchFamily="18" charset="0"/>
              </a:rPr>
              <a:t>Slide 5: ear image; source: 2005 David </a:t>
            </a:r>
            <a:r>
              <a:rPr lang="en-US" sz="1400" dirty="0" err="1" smtClean="0">
                <a:latin typeface="Calibri" panose="020F0502020204030204" pitchFamily="34" charset="0"/>
                <a:cs typeface="Times New Roman" pitchFamily="18" charset="0"/>
              </a:rPr>
              <a:t>Benbennick</a:t>
            </a:r>
            <a:r>
              <a:rPr lang="en-US" sz="1400" dirty="0" smtClean="0">
                <a:latin typeface="Calibri" panose="020F0502020204030204" pitchFamily="34" charset="0"/>
                <a:cs typeface="Times New Roman" pitchFamily="18" charset="0"/>
              </a:rPr>
              <a:t>, Wikimedia Commons [PD</a:t>
            </a:r>
            <a:r>
              <a:rPr lang="en-US" sz="1400" dirty="0">
                <a:latin typeface="Calibri" panose="020F0502020204030204" pitchFamily="34" charset="0"/>
                <a:cs typeface="Times New Roman" pitchFamily="18" charset="0"/>
              </a:rPr>
              <a:t>}: </a:t>
            </a:r>
            <a:r>
              <a:rPr lang="en-US" sz="1400" dirty="0">
                <a:latin typeface="Calibri" panose="020F0502020204030204" pitchFamily="34" charset="0"/>
                <a:cs typeface="Times New Roman" pitchFamily="18" charset="0"/>
                <a:hlinkClick r:id="rId4"/>
              </a:rPr>
              <a:t>http://</a:t>
            </a:r>
            <a:r>
              <a:rPr lang="en-US" sz="1400" dirty="0" smtClean="0">
                <a:latin typeface="Calibri" panose="020F0502020204030204" pitchFamily="34" charset="0"/>
                <a:cs typeface="Times New Roman" pitchFamily="18" charset="0"/>
                <a:hlinkClick r:id="rId4"/>
              </a:rPr>
              <a:t>commons.wikimedia.org/wiki/File:Ear.jpg</a:t>
            </a:r>
            <a:r>
              <a:rPr lang="en-US" sz="1400" dirty="0" smtClean="0">
                <a:latin typeface="Calibri" panose="020F0502020204030204" pitchFamily="34" charset="0"/>
                <a:cs typeface="Times New Roman" pitchFamily="18" charset="0"/>
              </a:rPr>
              <a:t> </a:t>
            </a:r>
          </a:p>
          <a:p>
            <a:pPr>
              <a:buNone/>
              <a:defRPr/>
            </a:pPr>
            <a:r>
              <a:rPr lang="en-US" sz="1400" dirty="0" smtClean="0">
                <a:latin typeface="Calibri" panose="020F0502020204030204" pitchFamily="34" charset="0"/>
              </a:rPr>
              <a:t>Slide 5: </a:t>
            </a:r>
            <a:r>
              <a:rPr lang="en-US" sz="1400" dirty="0">
                <a:latin typeface="Calibri" panose="020F0502020204030204" pitchFamily="34" charset="0"/>
              </a:rPr>
              <a:t>pointing finger; source: Microsoft® clipart: </a:t>
            </a:r>
            <a:r>
              <a:rPr lang="en-US" sz="1400" dirty="0">
                <a:latin typeface="Calibri" panose="020F0502020204030204" pitchFamily="34" charset="0"/>
                <a:hlinkClick r:id="rId5"/>
              </a:rPr>
              <a:t>http://office.microsoft.com/en-us/images/results.aspx?qu=pointing+finger&amp;ex=1#ai:MC900233154|</a:t>
            </a:r>
            <a:endParaRPr lang="en-US" sz="1400" dirty="0">
              <a:latin typeface="Calibri" panose="020F0502020204030204" pitchFamily="34" charset="0"/>
            </a:endParaRPr>
          </a:p>
          <a:p>
            <a:pPr>
              <a:buNone/>
              <a:defRPr/>
            </a:pPr>
            <a:r>
              <a:rPr lang="en-US" sz="1400" dirty="0" smtClean="0">
                <a:latin typeface="Calibri" panose="020F0502020204030204" pitchFamily="34" charset="0"/>
                <a:cs typeface="Times New Roman" pitchFamily="18" charset="0"/>
              </a:rPr>
              <a:t>Slide 5: LEGO device images; source: LEGO NXT User’s Guide </a:t>
            </a:r>
          </a:p>
          <a:p>
            <a:pPr>
              <a:buNone/>
              <a:defRPr/>
            </a:pPr>
            <a:r>
              <a:rPr lang="en-US" sz="1400" dirty="0" smtClean="0">
                <a:latin typeface="Calibri" panose="020F0502020204030204" pitchFamily="34" charset="0"/>
                <a:cs typeface="Times New Roman" pitchFamily="18" charset="0"/>
              </a:rPr>
              <a:t>Slides 7-11: screen capture images by the author</a:t>
            </a:r>
          </a:p>
          <a:p>
            <a:pPr>
              <a:buNone/>
              <a:defRPr/>
            </a:pPr>
            <a:endParaRPr lang="en-US" sz="1600" dirty="0" smtClean="0">
              <a:latin typeface="Calibri" panose="020F0502020204030204" pitchFamily="34" charset="0"/>
              <a:cs typeface="Times New Roman" pitchFamily="18" charset="0"/>
            </a:endParaRPr>
          </a:p>
          <a:p>
            <a:pPr>
              <a:buNone/>
              <a:defRPr/>
            </a:pPr>
            <a:endParaRPr lang="en-US" sz="1600" dirty="0">
              <a:latin typeface="Calibri" panose="020F0502020204030204" pitchFamily="34" charset="0"/>
              <a:cs typeface="Times New Roman" pitchFamily="18" charset="0"/>
            </a:endParaRPr>
          </a:p>
          <a:p>
            <a:pPr>
              <a:buNone/>
              <a:defRPr/>
            </a:pPr>
            <a:endParaRPr lang="en-US" sz="1600" dirty="0" smtClean="0">
              <a:latin typeface="Calibri" panose="020F0502020204030204" pitchFamily="34" charset="0"/>
              <a:cs typeface="Times New Roman" pitchFamily="18" charset="0"/>
            </a:endParaRPr>
          </a:p>
        </p:txBody>
      </p:sp>
      <p:sp>
        <p:nvSpPr>
          <p:cNvPr id="32772" name="Slide Number Placeholder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636E9875-6ECE-4FD8-AAD6-65BD13BF635D}" type="slidenum">
              <a:rPr lang="en-US" altLang="en-US" smtClean="0">
                <a:solidFill>
                  <a:srgbClr val="FFFFFF"/>
                </a:solidFill>
              </a:rPr>
              <a:pPr eaLnBrk="1" hangingPunct="1"/>
              <a:t>15</a:t>
            </a:fld>
            <a:endParaRPr lang="en-US" altLang="en-US" smtClean="0">
              <a:solidFill>
                <a:srgbClr val="FFFFFF"/>
              </a:solidFill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0" y="274638"/>
            <a:ext cx="9144000" cy="715962"/>
          </a:xfrm>
          <a:prstGeom prst="rect">
            <a:avLst/>
          </a:prstGeom>
        </p:spPr>
        <p:txBody>
          <a:bodyPr>
            <a:no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000" kern="1200" cap="small">
                <a:solidFill>
                  <a:schemeClr val="tx2"/>
                </a:solidFill>
                <a:latin typeface="Calibri" panose="020F0502020204030204" pitchFamily="34" charset="0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9pPr>
          </a:lstStyle>
          <a:p>
            <a:pPr algn="ctr" defTabSz="914400" eaLnBrk="1" fontAlgn="auto" hangingPunct="1">
              <a:spcAft>
                <a:spcPts val="0"/>
              </a:spcAft>
              <a:defRPr/>
            </a:pPr>
            <a:r>
              <a:rPr lang="en-US" sz="4400" b="1" cap="none" dirty="0" smtClean="0">
                <a:solidFill>
                  <a:schemeClr val="accent1"/>
                </a:solidFill>
              </a:rPr>
              <a:t>Image Sources</a:t>
            </a:r>
            <a:endParaRPr lang="en-US" sz="4400" b="1" cap="none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91537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Content Placeholder 2"/>
          <p:cNvSpPr>
            <a:spLocks noGrp="1"/>
          </p:cNvSpPr>
          <p:nvPr>
            <p:ph sz="quarter" idx="1"/>
          </p:nvPr>
        </p:nvSpPr>
        <p:spPr>
          <a:xfrm>
            <a:off x="381000" y="1752600"/>
            <a:ext cx="8229600" cy="4340225"/>
          </a:xfrm>
        </p:spPr>
        <p:txBody>
          <a:bodyPr/>
          <a:lstStyle/>
          <a:p>
            <a:pPr marL="514350" indent="-514350" eaLnBrk="1" hangingPunct="1">
              <a:buFont typeface="+mj-lt"/>
              <a:buAutoNum type="arabicPeriod"/>
            </a:pPr>
            <a:r>
              <a:rPr lang="en-US" sz="3200" b="1" dirty="0" smtClean="0">
                <a:latin typeface="Calibri" panose="020F0502020204030204" pitchFamily="34" charset="0"/>
              </a:rPr>
              <a:t>What is sound?</a:t>
            </a:r>
            <a:endParaRPr lang="en-US" sz="3200" b="1" dirty="0">
              <a:latin typeface="Calibri" panose="020F0502020204030204" pitchFamily="34" charset="0"/>
            </a:endParaRPr>
          </a:p>
          <a:p>
            <a:pPr marL="514350" indent="-514350" eaLnBrk="1" hangingPunct="1">
              <a:buFont typeface="+mj-lt"/>
              <a:buAutoNum type="arabicPeriod"/>
            </a:pPr>
            <a:endParaRPr lang="en-US" sz="3200" b="1" dirty="0" smtClean="0">
              <a:latin typeface="Calibri" panose="020F0502020204030204" pitchFamily="34" charset="0"/>
            </a:endParaRPr>
          </a:p>
          <a:p>
            <a:pPr marL="514350" indent="-514350" eaLnBrk="1" hangingPunct="1">
              <a:buFont typeface="+mj-lt"/>
              <a:buAutoNum type="arabicPeriod"/>
            </a:pPr>
            <a:endParaRPr lang="en-US" sz="3200" b="1" dirty="0">
              <a:latin typeface="Calibri" panose="020F0502020204030204" pitchFamily="34" charset="0"/>
            </a:endParaRPr>
          </a:p>
          <a:p>
            <a:pPr marL="514350" indent="-514350" eaLnBrk="1" hangingPunct="1">
              <a:buFont typeface="+mj-lt"/>
              <a:buAutoNum type="arabicPeriod"/>
            </a:pPr>
            <a:r>
              <a:rPr lang="en-US" sz="3200" b="1" dirty="0" smtClean="0">
                <a:latin typeface="Calibri" panose="020F0502020204030204" pitchFamily="34" charset="0"/>
                <a:cs typeface="Times New Roman" pitchFamily="18" charset="0"/>
              </a:rPr>
              <a:t>How does the LEGO sound sensor sense sound?</a:t>
            </a:r>
          </a:p>
        </p:txBody>
      </p:sp>
      <p:sp>
        <p:nvSpPr>
          <p:cNvPr id="10244" name="Slide Number Placeholder 3"/>
          <p:cNvSpPr>
            <a:spLocks noGrp="1"/>
          </p:cNvSpPr>
          <p:nvPr>
            <p:ph type="sldNum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fld id="{A1A1F29A-D73E-437A-83EA-54521818A99A}" type="slidenum">
              <a:rPr lang="en-US" smtClean="0"/>
              <a:pPr/>
              <a:t>2</a:t>
            </a:fld>
            <a:endParaRPr lang="en-US" smtClean="0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0" y="274638"/>
            <a:ext cx="8739188" cy="715962"/>
          </a:xfrm>
          <a:prstGeom prst="rect">
            <a:avLst/>
          </a:prstGeom>
        </p:spPr>
        <p:txBody>
          <a:bodyPr vert="horz" anchor="b">
            <a:no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 kern="1200" cap="none" baseline="0">
                <a:solidFill>
                  <a:srgbClr val="FF0000"/>
                </a:solidFill>
                <a:latin typeface="Calibri" panose="020F0502020204030204" pitchFamily="34" charset="0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9pPr>
          </a:lstStyle>
          <a:p>
            <a:pPr algn="ctr" defTabSz="914400" eaLnBrk="1" fontAlgn="auto" hangingPunct="1">
              <a:spcAft>
                <a:spcPts val="0"/>
              </a:spcAft>
              <a:defRPr/>
            </a:pPr>
            <a:r>
              <a:rPr lang="en-US" dirty="0" smtClean="0">
                <a:solidFill>
                  <a:schemeClr val="accent1"/>
                </a:solidFill>
              </a:rPr>
              <a:t>Control Using Sound Pre-Quiz</a:t>
            </a:r>
            <a:endParaRPr lang="en-US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69739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143000"/>
            <a:ext cx="7924800" cy="5486400"/>
          </a:xfrm>
        </p:spPr>
        <p:txBody>
          <a:bodyPr/>
          <a:lstStyle/>
          <a:p>
            <a:pPr marL="457200" indent="-457200" eaLnBrk="1" hangingPunct="1">
              <a:buFont typeface="+mj-lt"/>
              <a:buAutoNum type="arabicPeriod"/>
            </a:pPr>
            <a:r>
              <a:rPr lang="en-US" sz="3200" b="1" dirty="0" smtClean="0">
                <a:latin typeface="Calibri" panose="020F0502020204030204" pitchFamily="34" charset="0"/>
              </a:rPr>
              <a:t>What is sound?</a:t>
            </a:r>
            <a:endParaRPr lang="en-US" sz="3200" b="1" dirty="0">
              <a:latin typeface="Calibri" panose="020F0502020204030204" pitchFamily="34" charset="0"/>
            </a:endParaRPr>
          </a:p>
          <a:p>
            <a:pPr marL="457200" lvl="2" indent="0" eaLnBrk="1" hangingPunct="1">
              <a:buNone/>
            </a:pPr>
            <a:r>
              <a:rPr lang="en-US" sz="3200" b="1" dirty="0" smtClean="0">
                <a:solidFill>
                  <a:srgbClr val="FF0000"/>
                </a:solidFill>
                <a:latin typeface="Calibri" panose="020F0502020204030204" pitchFamily="34" charset="0"/>
              </a:rPr>
              <a:t>Vibrations </a:t>
            </a:r>
            <a:r>
              <a:rPr lang="en-US" sz="3200" b="1" dirty="0">
                <a:solidFill>
                  <a:srgbClr val="FF0000"/>
                </a:solidFill>
                <a:latin typeface="Calibri" panose="020F0502020204030204" pitchFamily="34" charset="0"/>
              </a:rPr>
              <a:t>of air, or pressure pulses, are picked up by </a:t>
            </a:r>
            <a:r>
              <a:rPr lang="en-US" sz="3200" b="1" dirty="0" smtClean="0">
                <a:solidFill>
                  <a:srgbClr val="FF0000"/>
                </a:solidFill>
                <a:latin typeface="Calibri" panose="020F0502020204030204" pitchFamily="34" charset="0"/>
              </a:rPr>
              <a:t>human ears </a:t>
            </a:r>
            <a:r>
              <a:rPr lang="en-US" sz="3200" b="1" dirty="0">
                <a:solidFill>
                  <a:srgbClr val="FF0000"/>
                </a:solidFill>
                <a:latin typeface="Calibri" panose="020F0502020204030204" pitchFamily="34" charset="0"/>
              </a:rPr>
              <a:t>as sound. </a:t>
            </a:r>
            <a:endParaRPr lang="en-US" sz="3200" b="1" dirty="0" smtClean="0">
              <a:latin typeface="Calibri" panose="020F0502020204030204" pitchFamily="34" charset="0"/>
            </a:endParaRPr>
          </a:p>
          <a:p>
            <a:pPr marL="457200" indent="-457200" eaLnBrk="1" hangingPunct="1">
              <a:buFont typeface="+mj-lt"/>
              <a:buAutoNum type="arabicPeriod" startAt="2"/>
            </a:pPr>
            <a:r>
              <a:rPr lang="en-US" sz="3200" b="1" dirty="0" smtClean="0">
                <a:latin typeface="Calibri" panose="020F0502020204030204" pitchFamily="34" charset="0"/>
                <a:cs typeface="Times New Roman" pitchFamily="18" charset="0"/>
              </a:rPr>
              <a:t>How does the LEGO sound sensor sense sound?</a:t>
            </a:r>
          </a:p>
          <a:p>
            <a:pPr marL="457200" lvl="1" indent="0" eaLnBrk="1" hangingPunct="1">
              <a:buNone/>
            </a:pPr>
            <a:r>
              <a:rPr lang="en-US" sz="3200" b="1" dirty="0">
                <a:solidFill>
                  <a:srgbClr val="FF0000"/>
                </a:solidFill>
                <a:latin typeface="Calibri" panose="020F0502020204030204" pitchFamily="34" charset="0"/>
                <a:cs typeface="Times New Roman" pitchFamily="18" charset="0"/>
              </a:rPr>
              <a:t>The LEGO sound sensor has a diaphragm that vibrates with pressure fluctuations, similar to our </a:t>
            </a:r>
            <a:r>
              <a:rPr lang="en-US" sz="3200" b="1" dirty="0" smtClean="0">
                <a:solidFill>
                  <a:srgbClr val="FF0000"/>
                </a:solidFill>
                <a:latin typeface="Calibri" panose="020F0502020204030204" pitchFamily="34" charset="0"/>
                <a:cs typeface="Times New Roman" pitchFamily="18" charset="0"/>
              </a:rPr>
              <a:t>ears, </a:t>
            </a:r>
            <a:r>
              <a:rPr lang="en-US" sz="3200" b="1" dirty="0">
                <a:solidFill>
                  <a:srgbClr val="FF0000"/>
                </a:solidFill>
                <a:latin typeface="Calibri" panose="020F0502020204030204" pitchFamily="34" charset="0"/>
                <a:cs typeface="Times New Roman" pitchFamily="18" charset="0"/>
              </a:rPr>
              <a:t>and converts the diaphragm motion into </a:t>
            </a:r>
            <a:r>
              <a:rPr lang="en-US" sz="3200" b="1" dirty="0" smtClean="0">
                <a:solidFill>
                  <a:srgbClr val="FF0000"/>
                </a:solidFill>
                <a:latin typeface="Calibri" panose="020F0502020204030204" pitchFamily="34" charset="0"/>
                <a:cs typeface="Times New Roman" pitchFamily="18" charset="0"/>
              </a:rPr>
              <a:t>electricity, </a:t>
            </a:r>
            <a:r>
              <a:rPr lang="en-US" sz="3200" b="1" dirty="0">
                <a:solidFill>
                  <a:srgbClr val="FF0000"/>
                </a:solidFill>
                <a:latin typeface="Calibri" panose="020F0502020204030204" pitchFamily="34" charset="0"/>
                <a:cs typeface="Times New Roman" pitchFamily="18" charset="0"/>
              </a:rPr>
              <a:t>which </a:t>
            </a:r>
            <a:r>
              <a:rPr lang="en-US" sz="3200" b="1" dirty="0" smtClean="0">
                <a:solidFill>
                  <a:srgbClr val="FF0000"/>
                </a:solidFill>
                <a:latin typeface="Calibri" panose="020F0502020204030204" pitchFamily="34" charset="0"/>
                <a:cs typeface="Times New Roman" pitchFamily="18" charset="0"/>
              </a:rPr>
              <a:t>it transmits </a:t>
            </a:r>
            <a:r>
              <a:rPr lang="en-US" sz="3200" b="1" dirty="0">
                <a:solidFill>
                  <a:srgbClr val="FF0000"/>
                </a:solidFill>
                <a:latin typeface="Calibri" panose="020F0502020204030204" pitchFamily="34" charset="0"/>
                <a:cs typeface="Times New Roman" pitchFamily="18" charset="0"/>
              </a:rPr>
              <a:t>to the LEGO </a:t>
            </a:r>
            <a:r>
              <a:rPr lang="en-US" sz="3200" b="1" dirty="0" smtClean="0">
                <a:solidFill>
                  <a:srgbClr val="FF0000"/>
                </a:solidFill>
                <a:latin typeface="Calibri" panose="020F0502020204030204" pitchFamily="34" charset="0"/>
                <a:cs typeface="Times New Roman" pitchFamily="18" charset="0"/>
              </a:rPr>
              <a:t>brick/computer.</a:t>
            </a:r>
            <a:endParaRPr lang="en-US" sz="3200" b="1" dirty="0">
              <a:solidFill>
                <a:srgbClr val="FF0000"/>
              </a:solidFill>
              <a:latin typeface="Calibri" panose="020F0502020204030204" pitchFamily="34" charset="0"/>
            </a:endParaRPr>
          </a:p>
        </p:txBody>
      </p:sp>
      <p:sp>
        <p:nvSpPr>
          <p:cNvPr id="10244" name="Slide Number Placeholder 3"/>
          <p:cNvSpPr>
            <a:spLocks noGrp="1"/>
          </p:cNvSpPr>
          <p:nvPr>
            <p:ph type="sldNum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fld id="{A1A1F29A-D73E-437A-83EA-54521818A99A}" type="slidenum">
              <a:rPr lang="en-US" smtClean="0"/>
              <a:pPr/>
              <a:t>3</a:t>
            </a:fld>
            <a:endParaRPr lang="en-US" smtClean="0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0" y="274638"/>
            <a:ext cx="8739188" cy="715962"/>
          </a:xfrm>
          <a:prstGeom prst="rect">
            <a:avLst/>
          </a:prstGeom>
        </p:spPr>
        <p:txBody>
          <a:bodyPr vert="horz" anchor="b">
            <a:no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 kern="1200" cap="none" baseline="0">
                <a:solidFill>
                  <a:srgbClr val="FF0000"/>
                </a:solidFill>
                <a:latin typeface="Calibri" panose="020F0502020204030204" pitchFamily="34" charset="0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9pPr>
          </a:lstStyle>
          <a:p>
            <a:pPr algn="ctr" defTabSz="914400" eaLnBrk="1" fontAlgn="auto" hangingPunct="1">
              <a:spcAft>
                <a:spcPts val="0"/>
              </a:spcAft>
              <a:defRPr/>
            </a:pPr>
            <a:r>
              <a:rPr lang="en-US" sz="4000" dirty="0" smtClean="0">
                <a:solidFill>
                  <a:schemeClr val="accent1"/>
                </a:solidFill>
              </a:rPr>
              <a:t>Control Using Sound Pre-Quiz </a:t>
            </a:r>
            <a:r>
              <a:rPr lang="en-US" sz="4000" dirty="0" smtClean="0"/>
              <a:t>Answers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29381210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2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2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Slide Number Placeholder 5"/>
          <p:cNvSpPr>
            <a:spLocks noGrp="1"/>
          </p:cNvSpPr>
          <p:nvPr>
            <p:ph type="sldNum" sz="quarter" idx="11"/>
          </p:nvPr>
        </p:nvSpPr>
        <p:spPr bwMode="auto">
          <a:xfrm>
            <a:off x="8129588" y="5791200"/>
            <a:ext cx="609600" cy="520700"/>
          </a:xfrm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fld id="{5FE545C6-EF71-4E15-8BCF-1C9347AF937E}" type="slidenum">
              <a:rPr lang="en-US" smtClean="0"/>
              <a:pPr/>
              <a:t>4</a:t>
            </a:fld>
            <a:endParaRPr lang="en-US" dirty="0" smtClean="0"/>
          </a:p>
        </p:txBody>
      </p:sp>
      <p:sp>
        <p:nvSpPr>
          <p:cNvPr id="26628" name="Content Placeholder 2"/>
          <p:cNvSpPr>
            <a:spLocks noGrp="1"/>
          </p:cNvSpPr>
          <p:nvPr>
            <p:ph idx="1"/>
          </p:nvPr>
        </p:nvSpPr>
        <p:spPr>
          <a:xfrm>
            <a:off x="457200" y="2057400"/>
            <a:ext cx="7772400" cy="4572000"/>
          </a:xfrm>
        </p:spPr>
        <p:txBody>
          <a:bodyPr/>
          <a:lstStyle/>
          <a:p>
            <a:pPr>
              <a:buFont typeface="Wingdings" pitchFamily="2" charset="2"/>
              <a:buNone/>
            </a:pPr>
            <a:r>
              <a:rPr lang="en-US" sz="3200" b="1" dirty="0" smtClean="0">
                <a:solidFill>
                  <a:srgbClr val="FF0000"/>
                </a:solidFill>
                <a:latin typeface="Calibri" panose="020F0502020204030204" pitchFamily="34" charset="0"/>
                <a:cs typeface="Times New Roman" pitchFamily="18" charset="0"/>
              </a:rPr>
              <a:t>Let’s get started:</a:t>
            </a:r>
            <a:endParaRPr lang="en-US" sz="3200" b="1" dirty="0" smtClean="0">
              <a:solidFill>
                <a:srgbClr val="FF0000"/>
              </a:solidFill>
              <a:latin typeface="Calibri" panose="020F0502020204030204" pitchFamily="34" charset="0"/>
              <a:cs typeface="Times New Roman" pitchFamily="18" charset="0"/>
            </a:endParaRPr>
          </a:p>
          <a:p>
            <a:r>
              <a:rPr lang="en-US" sz="3200" b="1" dirty="0">
                <a:latin typeface="Calibri" panose="020F0502020204030204" pitchFamily="34" charset="0"/>
                <a:cs typeface="Times New Roman" pitchFamily="18" charset="0"/>
              </a:rPr>
              <a:t>Divide the class into </a:t>
            </a:r>
            <a:r>
              <a:rPr lang="en-US" sz="3200" b="1" dirty="0" smtClean="0">
                <a:latin typeface="Calibri" panose="020F0502020204030204" pitchFamily="34" charset="0"/>
                <a:cs typeface="Times New Roman" pitchFamily="18" charset="0"/>
              </a:rPr>
              <a:t>groups.</a:t>
            </a:r>
            <a:endParaRPr lang="en-US" sz="3200" b="1" dirty="0">
              <a:latin typeface="Calibri" panose="020F0502020204030204" pitchFamily="34" charset="0"/>
              <a:cs typeface="Times New Roman" pitchFamily="18" charset="0"/>
            </a:endParaRPr>
          </a:p>
          <a:p>
            <a:r>
              <a:rPr lang="en-US" sz="3200" b="1" dirty="0" smtClean="0">
                <a:latin typeface="Calibri" panose="020F0502020204030204" pitchFamily="34" charset="0"/>
                <a:cs typeface="Times New Roman" pitchFamily="18" charset="0"/>
              </a:rPr>
              <a:t>Distribute </a:t>
            </a:r>
            <a:r>
              <a:rPr lang="en-US" sz="3200" b="1" dirty="0" smtClean="0">
                <a:latin typeface="Calibri" panose="020F0502020204030204" pitchFamily="34" charset="0"/>
                <a:cs typeface="Times New Roman" pitchFamily="18" charset="0"/>
              </a:rPr>
              <a:t>the assembled LEGO </a:t>
            </a:r>
            <a:r>
              <a:rPr lang="en-US" sz="3200" b="1" dirty="0" err="1" smtClean="0">
                <a:latin typeface="Calibri" panose="020F0502020204030204" pitchFamily="34" charset="0"/>
                <a:cs typeface="Times New Roman" pitchFamily="18" charset="0"/>
              </a:rPr>
              <a:t>taskbots</a:t>
            </a:r>
            <a:r>
              <a:rPr lang="en-US" sz="3200" b="1" dirty="0" smtClean="0">
                <a:latin typeface="Calibri" panose="020F0502020204030204" pitchFamily="34" charset="0"/>
                <a:cs typeface="Times New Roman" pitchFamily="18" charset="0"/>
              </a:rPr>
              <a:t> and </a:t>
            </a:r>
            <a:r>
              <a:rPr lang="en-US" sz="3200" b="1" dirty="0" smtClean="0">
                <a:latin typeface="Calibri" panose="020F0502020204030204" pitchFamily="34" charset="0"/>
                <a:cs typeface="Times New Roman" pitchFamily="18" charset="0"/>
              </a:rPr>
              <a:t>the </a:t>
            </a:r>
            <a:r>
              <a:rPr lang="en-US" sz="3200" b="1" dirty="0" smtClean="0">
                <a:latin typeface="Calibri" panose="020F0502020204030204" pitchFamily="34" charset="0"/>
                <a:cs typeface="Times New Roman" pitchFamily="18" charset="0"/>
              </a:rPr>
              <a:t>necessary parts </a:t>
            </a:r>
            <a:r>
              <a:rPr lang="en-US" sz="3200" b="1" dirty="0">
                <a:latin typeface="Calibri" panose="020F0502020204030204" pitchFamily="34" charset="0"/>
                <a:cs typeface="Times New Roman" pitchFamily="18" charset="0"/>
              </a:rPr>
              <a:t>to </a:t>
            </a:r>
            <a:r>
              <a:rPr lang="en-US" sz="3200" b="1" dirty="0" smtClean="0">
                <a:latin typeface="Calibri" panose="020F0502020204030204" pitchFamily="34" charset="0"/>
                <a:cs typeface="Times New Roman" pitchFamily="18" charset="0"/>
              </a:rPr>
              <a:t>attach the sound sensors onto the </a:t>
            </a:r>
            <a:r>
              <a:rPr lang="en-US" sz="3200" b="1" dirty="0" err="1" smtClean="0">
                <a:latin typeface="Calibri" panose="020F0502020204030204" pitchFamily="34" charset="0"/>
                <a:cs typeface="Times New Roman" pitchFamily="18" charset="0"/>
              </a:rPr>
              <a:t>taskbots</a:t>
            </a:r>
            <a:r>
              <a:rPr lang="en-US" sz="3200" b="1" dirty="0">
                <a:latin typeface="Calibri" panose="020F0502020204030204" pitchFamily="34" charset="0"/>
                <a:cs typeface="Times New Roman" pitchFamily="18" charset="0"/>
              </a:rPr>
              <a:t>.</a:t>
            </a:r>
            <a:endParaRPr lang="en-US" sz="3200" b="1" dirty="0" smtClean="0">
              <a:latin typeface="Calibri" panose="020F0502020204030204" pitchFamily="34" charset="0"/>
              <a:cs typeface="Times New Roman" pitchFamily="18" charset="0"/>
            </a:endParaRPr>
          </a:p>
          <a:p>
            <a:r>
              <a:rPr lang="en-US" sz="3200" b="1" dirty="0" smtClean="0">
                <a:latin typeface="Calibri" panose="020F0502020204030204" pitchFamily="34" charset="0"/>
                <a:cs typeface="Times New Roman" pitchFamily="18" charset="0"/>
              </a:rPr>
              <a:t>Have </a:t>
            </a:r>
            <a:r>
              <a:rPr lang="en-US" sz="3200" b="1" dirty="0" smtClean="0">
                <a:latin typeface="Calibri" panose="020F0502020204030204" pitchFamily="34" charset="0"/>
                <a:cs typeface="Times New Roman" pitchFamily="18" charset="0"/>
              </a:rPr>
              <a:t>each group attach its sound sensor to its </a:t>
            </a:r>
            <a:r>
              <a:rPr lang="en-US" sz="3200" b="1" dirty="0" err="1" smtClean="0">
                <a:latin typeface="Calibri" panose="020F0502020204030204" pitchFamily="34" charset="0"/>
                <a:cs typeface="Times New Roman" pitchFamily="18" charset="0"/>
              </a:rPr>
              <a:t>taskbot</a:t>
            </a:r>
            <a:r>
              <a:rPr lang="en-US" sz="3200" b="1" dirty="0" smtClean="0">
                <a:latin typeface="Calibri" panose="020F0502020204030204" pitchFamily="34" charset="0"/>
                <a:cs typeface="Times New Roman" pitchFamily="18" charset="0"/>
              </a:rPr>
              <a:t> using instructions in the LEGO </a:t>
            </a:r>
            <a:r>
              <a:rPr lang="en-US" sz="3200" b="1" dirty="0" smtClean="0">
                <a:latin typeface="Calibri" panose="020F0502020204030204" pitchFamily="34" charset="0"/>
                <a:cs typeface="Times New Roman" pitchFamily="18" charset="0"/>
              </a:rPr>
              <a:t>base kit</a:t>
            </a:r>
            <a:r>
              <a:rPr lang="en-US" sz="3200" b="1" dirty="0" smtClean="0">
                <a:latin typeface="Calibri" panose="020F0502020204030204" pitchFamily="34" charset="0"/>
                <a:cs typeface="Times New Roman" pitchFamily="18" charset="0"/>
              </a:rPr>
              <a:t>.</a:t>
            </a:r>
            <a:endParaRPr lang="en-US" sz="3200" b="1" dirty="0" smtClean="0">
              <a:latin typeface="Calibri" panose="020F050202020403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274638"/>
            <a:ext cx="8586788" cy="1143000"/>
          </a:xfrm>
        </p:spPr>
        <p:txBody>
          <a:bodyPr/>
          <a:lstStyle/>
          <a:p>
            <a:pPr algn="ctr"/>
            <a:r>
              <a:rPr lang="en-US" dirty="0" smtClean="0">
                <a:solidFill>
                  <a:schemeClr val="accent1"/>
                </a:solidFill>
              </a:rPr>
              <a:t>Control Using Sound Activity</a:t>
            </a:r>
            <a:endParaRPr lang="en-US" dirty="0">
              <a:solidFill>
                <a:schemeClr val="accent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278523" y="955680"/>
            <a:ext cx="6884277" cy="1399094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spcAft>
                <a:spcPts val="600"/>
              </a:spcAft>
            </a:pPr>
            <a:r>
              <a:rPr lang="en-US" sz="2400" b="1" dirty="0" smtClean="0">
                <a:latin typeface="Calibri" panose="020F0502020204030204" pitchFamily="34" charset="0"/>
                <a:cs typeface="Times New Roman" pitchFamily="18" charset="0"/>
              </a:rPr>
              <a:t>Based on sensor input, our brains control our hands.</a:t>
            </a:r>
          </a:p>
          <a:p>
            <a:pPr>
              <a:spcAft>
                <a:spcPts val="600"/>
              </a:spcAft>
            </a:pPr>
            <a:r>
              <a:rPr lang="en-US" sz="2400" b="1" dirty="0" smtClean="0">
                <a:latin typeface="Calibri" panose="020F0502020204030204" pitchFamily="34" charset="0"/>
                <a:cs typeface="Times New Roman" pitchFamily="18" charset="0"/>
              </a:rPr>
              <a:t>Similarly, based on sensor input, the LEGO brick commands </a:t>
            </a:r>
            <a:r>
              <a:rPr lang="en-US" sz="2400" b="1" dirty="0" smtClean="0">
                <a:latin typeface="Calibri" panose="020F0502020204030204" pitchFamily="34" charset="0"/>
                <a:cs typeface="Times New Roman" pitchFamily="18" charset="0"/>
              </a:rPr>
              <a:t>its motor </a:t>
            </a:r>
            <a:r>
              <a:rPr lang="en-US" sz="2400" b="1" dirty="0" smtClean="0">
                <a:latin typeface="Calibri" panose="020F0502020204030204" pitchFamily="34" charset="0"/>
                <a:cs typeface="Times New Roman" pitchFamily="18" charset="0"/>
              </a:rPr>
              <a:t>to </a:t>
            </a:r>
            <a:r>
              <a:rPr lang="en-US" sz="2400" b="1" dirty="0" smtClean="0">
                <a:latin typeface="Calibri" panose="020F0502020204030204" pitchFamily="34" charset="0"/>
                <a:cs typeface="Times New Roman" pitchFamily="18" charset="0"/>
              </a:rPr>
              <a:t>move </a:t>
            </a:r>
            <a:r>
              <a:rPr lang="en-US" sz="2400" b="1" dirty="0" smtClean="0">
                <a:latin typeface="Calibri" panose="020F0502020204030204" pitchFamily="34" charset="0"/>
                <a:cs typeface="Times New Roman" pitchFamily="18" charset="0"/>
              </a:rPr>
              <a:t>the </a:t>
            </a:r>
            <a:r>
              <a:rPr lang="en-US" sz="2400" b="1" dirty="0" err="1" smtClean="0">
                <a:latin typeface="Calibri" panose="020F0502020204030204" pitchFamily="34" charset="0"/>
                <a:cs typeface="Times New Roman" pitchFamily="18" charset="0"/>
              </a:rPr>
              <a:t>taskbot</a:t>
            </a:r>
            <a:r>
              <a:rPr lang="en-US" sz="2400" b="1" dirty="0" smtClean="0">
                <a:latin typeface="Calibri" panose="020F0502020204030204" pitchFamily="34" charset="0"/>
                <a:cs typeface="Times New Roman" pitchFamily="18" charset="0"/>
              </a:rPr>
              <a:t>. </a:t>
            </a:r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B5CD0DD-2C34-45E0-AD33-5860BBC0AD74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  <p:sp>
        <p:nvSpPr>
          <p:cNvPr id="18" name="Title 1"/>
          <p:cNvSpPr txBox="1">
            <a:spLocks/>
          </p:cNvSpPr>
          <p:nvPr/>
        </p:nvSpPr>
        <p:spPr>
          <a:xfrm>
            <a:off x="152400" y="152400"/>
            <a:ext cx="8586788" cy="850644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 kern="1200" cap="none" baseline="0">
                <a:solidFill>
                  <a:srgbClr val="FF0000"/>
                </a:solidFill>
                <a:latin typeface="Calibri" panose="020F0502020204030204" pitchFamily="34" charset="0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9pPr>
          </a:lstStyle>
          <a:p>
            <a:pPr algn="ctr" defTabSz="914400"/>
            <a:r>
              <a:rPr lang="en-US" dirty="0" smtClean="0">
                <a:solidFill>
                  <a:schemeClr val="accent1"/>
                </a:solidFill>
              </a:rPr>
              <a:t>Human-Robot Similarities</a:t>
            </a:r>
            <a:endParaRPr lang="en-US" dirty="0">
              <a:solidFill>
                <a:schemeClr val="accent1"/>
              </a:solidFill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484492" y="2389523"/>
            <a:ext cx="2697850" cy="4038258"/>
            <a:chOff x="484492" y="2389523"/>
            <a:chExt cx="2697850" cy="4038258"/>
          </a:xfrm>
        </p:grpSpPr>
        <p:pic>
          <p:nvPicPr>
            <p:cNvPr id="16" name="Picture 2" descr="body parts,gestures,hands,pointing,fingers,communications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9293321">
              <a:off x="2038716" y="5028436"/>
              <a:ext cx="1143626" cy="114362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2" name="Group 1"/>
            <p:cNvGrpSpPr/>
            <p:nvPr/>
          </p:nvGrpSpPr>
          <p:grpSpPr>
            <a:xfrm>
              <a:off x="517957" y="2389523"/>
              <a:ext cx="2316747" cy="1833932"/>
              <a:chOff x="1735582" y="668172"/>
              <a:chExt cx="2316747" cy="1833932"/>
            </a:xfrm>
          </p:grpSpPr>
          <p:pic>
            <p:nvPicPr>
              <p:cNvPr id="21" name="Picture 4" descr="Illustration of the brain"/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735582" y="668172"/>
                <a:ext cx="2190750" cy="175260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22" name="TextBox 21"/>
              <p:cNvSpPr txBox="1"/>
              <p:nvPr/>
            </p:nvSpPr>
            <p:spPr>
              <a:xfrm>
                <a:off x="3280717" y="2005838"/>
                <a:ext cx="771612" cy="496266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noAutofit/>
              </a:bodyPr>
              <a:lstStyle/>
              <a:p>
                <a:endParaRPr lang="en-US" sz="2400" b="1" dirty="0">
                  <a:latin typeface="Calibri" panose="020F0502020204030204" pitchFamily="34" charset="0"/>
                  <a:cs typeface="Times New Roman" pitchFamily="18" charset="0"/>
                </a:endParaRPr>
              </a:p>
            </p:txBody>
          </p:sp>
        </p:grpSp>
        <p:sp>
          <p:nvSpPr>
            <p:cNvPr id="32" name="Freeform 31"/>
            <p:cNvSpPr/>
            <p:nvPr/>
          </p:nvSpPr>
          <p:spPr>
            <a:xfrm rot="21006025">
              <a:off x="1023306" y="3945097"/>
              <a:ext cx="419080" cy="1957948"/>
            </a:xfrm>
            <a:custGeom>
              <a:avLst/>
              <a:gdLst>
                <a:gd name="connsiteX0" fmla="*/ 0 w 1103167"/>
                <a:gd name="connsiteY0" fmla="*/ 1674668 h 1674668"/>
                <a:gd name="connsiteX1" fmla="*/ 935181 w 1103167"/>
                <a:gd name="connsiteY1" fmla="*/ 1113559 h 1674668"/>
                <a:gd name="connsiteX2" fmla="*/ 1007918 w 1103167"/>
                <a:gd name="connsiteY2" fmla="*/ 157595 h 1674668"/>
                <a:gd name="connsiteX3" fmla="*/ 1007918 w 1103167"/>
                <a:gd name="connsiteY3" fmla="*/ 167986 h 1674668"/>
                <a:gd name="connsiteX4" fmla="*/ 1007918 w 1103167"/>
                <a:gd name="connsiteY4" fmla="*/ 167986 h 1674668"/>
                <a:gd name="connsiteX5" fmla="*/ 1007918 w 1103167"/>
                <a:gd name="connsiteY5" fmla="*/ 167986 h 1674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03167" h="1674668">
                  <a:moveTo>
                    <a:pt x="0" y="1674668"/>
                  </a:moveTo>
                  <a:cubicBezTo>
                    <a:pt x="383597" y="1520536"/>
                    <a:pt x="767195" y="1366404"/>
                    <a:pt x="935181" y="1113559"/>
                  </a:cubicBezTo>
                  <a:cubicBezTo>
                    <a:pt x="1103167" y="860714"/>
                    <a:pt x="995795" y="315190"/>
                    <a:pt x="1007918" y="157595"/>
                  </a:cubicBezTo>
                  <a:cubicBezTo>
                    <a:pt x="1020041" y="0"/>
                    <a:pt x="1007918" y="167986"/>
                    <a:pt x="1007918" y="167986"/>
                  </a:cubicBezTo>
                  <a:lnTo>
                    <a:pt x="1007918" y="167986"/>
                  </a:lnTo>
                  <a:lnTo>
                    <a:pt x="1007918" y="167986"/>
                  </a:lnTo>
                </a:path>
              </a:pathLst>
            </a:custGeom>
            <a:ln w="38100"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Freeform 32"/>
            <p:cNvSpPr/>
            <p:nvPr/>
          </p:nvSpPr>
          <p:spPr>
            <a:xfrm rot="20138638">
              <a:off x="1643681" y="3907981"/>
              <a:ext cx="359776" cy="1461416"/>
            </a:xfrm>
            <a:custGeom>
              <a:avLst/>
              <a:gdLst>
                <a:gd name="connsiteX0" fmla="*/ 0 w 1059872"/>
                <a:gd name="connsiteY0" fmla="*/ 0 h 2234045"/>
                <a:gd name="connsiteX1" fmla="*/ 935181 w 1059872"/>
                <a:gd name="connsiteY1" fmla="*/ 1049482 h 2234045"/>
                <a:gd name="connsiteX2" fmla="*/ 748145 w 1059872"/>
                <a:gd name="connsiteY2" fmla="*/ 2234045 h 2234045"/>
                <a:gd name="connsiteX3" fmla="*/ 748145 w 1059872"/>
                <a:gd name="connsiteY3" fmla="*/ 2234045 h 22340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59872" h="2234045">
                  <a:moveTo>
                    <a:pt x="0" y="0"/>
                  </a:moveTo>
                  <a:cubicBezTo>
                    <a:pt x="405245" y="338570"/>
                    <a:pt x="810490" y="677141"/>
                    <a:pt x="935181" y="1049482"/>
                  </a:cubicBezTo>
                  <a:cubicBezTo>
                    <a:pt x="1059872" y="1421823"/>
                    <a:pt x="748145" y="2234045"/>
                    <a:pt x="748145" y="2234045"/>
                  </a:cubicBezTo>
                  <a:lnTo>
                    <a:pt x="748145" y="2234045"/>
                  </a:lnTo>
                </a:path>
              </a:pathLst>
            </a:custGeom>
            <a:ln w="38100">
              <a:tailEnd type="stealt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026" name="Picture 2" descr="File:Ear.jpg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84492" y="5277815"/>
              <a:ext cx="733367" cy="114996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31" name="TextBox 30"/>
          <p:cNvSpPr txBox="1"/>
          <p:nvPr/>
        </p:nvSpPr>
        <p:spPr>
          <a:xfrm>
            <a:off x="3400205" y="5903045"/>
            <a:ext cx="5134195" cy="806966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sz="2000" b="1" dirty="0" smtClean="0">
                <a:latin typeface="Calibri" panose="020F0502020204030204" pitchFamily="34" charset="0"/>
                <a:cs typeface="Times New Roman" pitchFamily="18" charset="0"/>
              </a:rPr>
              <a:t>The next slide provides a design challenge </a:t>
            </a:r>
            <a:br>
              <a:rPr lang="en-US" sz="2000" b="1" dirty="0" smtClean="0">
                <a:latin typeface="Calibri" panose="020F0502020204030204" pitchFamily="34" charset="0"/>
                <a:cs typeface="Times New Roman" pitchFamily="18" charset="0"/>
              </a:rPr>
            </a:br>
            <a:r>
              <a:rPr lang="en-US" sz="2000" b="1" dirty="0" smtClean="0">
                <a:latin typeface="Calibri" panose="020F0502020204030204" pitchFamily="34" charset="0"/>
                <a:cs typeface="Times New Roman" pitchFamily="18" charset="0"/>
              </a:rPr>
              <a:t>to show how this might be done. </a:t>
            </a:r>
            <a:r>
              <a:rPr lang="en-US" sz="2000" b="1" dirty="0" smtClean="0">
                <a:latin typeface="Calibri" panose="020F0502020204030204" pitchFamily="34" charset="0"/>
                <a:cs typeface="Times New Roman" pitchFamily="18" charset="0"/>
                <a:sym typeface="Wingdings" panose="05000000000000000000" pitchFamily="2" charset="2"/>
              </a:rPr>
              <a:t></a:t>
            </a:r>
            <a:endParaRPr lang="en-US" sz="2000" b="1" dirty="0">
              <a:latin typeface="Calibri" panose="020F0502020204030204" pitchFamily="34" charset="0"/>
              <a:cs typeface="Times New Roman" pitchFamily="18" charset="0"/>
            </a:endParaRPr>
          </a:p>
        </p:txBody>
      </p:sp>
      <p:grpSp>
        <p:nvGrpSpPr>
          <p:cNvPr id="5" name="Group 4"/>
          <p:cNvGrpSpPr/>
          <p:nvPr/>
        </p:nvGrpSpPr>
        <p:grpSpPr>
          <a:xfrm>
            <a:off x="4800600" y="2077668"/>
            <a:ext cx="3657600" cy="3655758"/>
            <a:chOff x="4800600" y="2077668"/>
            <a:chExt cx="3657600" cy="3655758"/>
          </a:xfrm>
        </p:grpSpPr>
        <p:pic>
          <p:nvPicPr>
            <p:cNvPr id="25" name="Picture 13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6506492" y="4305269"/>
              <a:ext cx="1800000" cy="10123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23" name="Picture 10"/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5074577" y="2110633"/>
              <a:ext cx="2250000" cy="167472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27" name="Freeform 16"/>
            <p:cNvSpPr>
              <a:spLocks/>
            </p:cNvSpPr>
            <p:nvPr/>
          </p:nvSpPr>
          <p:spPr bwMode="auto">
            <a:xfrm>
              <a:off x="6962678" y="2077668"/>
              <a:ext cx="1495522" cy="2722932"/>
            </a:xfrm>
            <a:custGeom>
              <a:avLst/>
              <a:gdLst/>
              <a:ahLst/>
              <a:cxnLst>
                <a:cxn ang="0">
                  <a:pos x="0" y="368"/>
                </a:cxn>
                <a:cxn ang="0">
                  <a:pos x="576" y="272"/>
                </a:cxn>
                <a:cxn ang="0">
                  <a:pos x="192" y="2000"/>
                </a:cxn>
                <a:cxn ang="0">
                  <a:pos x="816" y="2576"/>
                </a:cxn>
                <a:cxn ang="0">
                  <a:pos x="720" y="3104"/>
                </a:cxn>
              </a:cxnLst>
              <a:rect l="0" t="0" r="r" b="b"/>
              <a:pathLst>
                <a:path w="904" h="3104">
                  <a:moveTo>
                    <a:pt x="0" y="368"/>
                  </a:moveTo>
                  <a:cubicBezTo>
                    <a:pt x="272" y="184"/>
                    <a:pt x="544" y="0"/>
                    <a:pt x="576" y="272"/>
                  </a:cubicBezTo>
                  <a:cubicBezTo>
                    <a:pt x="608" y="544"/>
                    <a:pt x="152" y="1616"/>
                    <a:pt x="192" y="2000"/>
                  </a:cubicBezTo>
                  <a:cubicBezTo>
                    <a:pt x="232" y="2384"/>
                    <a:pt x="728" y="2392"/>
                    <a:pt x="816" y="2576"/>
                  </a:cubicBezTo>
                  <a:cubicBezTo>
                    <a:pt x="904" y="2760"/>
                    <a:pt x="712" y="3016"/>
                    <a:pt x="720" y="3104"/>
                  </a:cubicBezTo>
                </a:path>
              </a:pathLst>
            </a:custGeom>
            <a:noFill/>
            <a:ln w="50800">
              <a:solidFill>
                <a:srgbClr val="333333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 dirty="0"/>
            </a:p>
          </p:txBody>
        </p:sp>
        <p:pic>
          <p:nvPicPr>
            <p:cNvPr id="17" name="Picture 3" descr="lego-mindstorms-nxt-sound-sensor.jpg"/>
            <p:cNvPicPr>
              <a:picLocks noChangeAspect="1"/>
            </p:cNvPicPr>
            <p:nvPr/>
          </p:nvPicPr>
          <p:blipFill>
            <a:blip r:embed="rId8" cstate="print"/>
            <a:srcRect t="14844" b="14465"/>
            <a:stretch>
              <a:fillRect/>
            </a:stretch>
          </p:blipFill>
          <p:spPr bwMode="auto">
            <a:xfrm>
              <a:off x="4800600" y="4871551"/>
              <a:ext cx="1219200" cy="8618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6" name="Freeform 15"/>
            <p:cNvSpPr>
              <a:spLocks/>
            </p:cNvSpPr>
            <p:nvPr/>
          </p:nvSpPr>
          <p:spPr bwMode="auto">
            <a:xfrm>
              <a:off x="5200574" y="3502363"/>
              <a:ext cx="879949" cy="1526837"/>
            </a:xfrm>
            <a:custGeom>
              <a:avLst/>
              <a:gdLst/>
              <a:ahLst/>
              <a:cxnLst>
                <a:cxn ang="0">
                  <a:pos x="376" y="0"/>
                </a:cxn>
                <a:cxn ang="0">
                  <a:pos x="40" y="576"/>
                </a:cxn>
                <a:cxn ang="0">
                  <a:pos x="616" y="1344"/>
                </a:cxn>
                <a:cxn ang="0">
                  <a:pos x="520" y="1728"/>
                </a:cxn>
              </a:cxnLst>
              <a:rect l="0" t="0" r="r" b="b"/>
              <a:pathLst>
                <a:path w="696" h="1728">
                  <a:moveTo>
                    <a:pt x="376" y="0"/>
                  </a:moveTo>
                  <a:cubicBezTo>
                    <a:pt x="188" y="176"/>
                    <a:pt x="0" y="352"/>
                    <a:pt x="40" y="576"/>
                  </a:cubicBezTo>
                  <a:cubicBezTo>
                    <a:pt x="80" y="800"/>
                    <a:pt x="536" y="1152"/>
                    <a:pt x="616" y="1344"/>
                  </a:cubicBezTo>
                  <a:cubicBezTo>
                    <a:pt x="696" y="1536"/>
                    <a:pt x="512" y="1640"/>
                    <a:pt x="520" y="1728"/>
                  </a:cubicBezTo>
                </a:path>
              </a:pathLst>
            </a:custGeom>
            <a:noFill/>
            <a:ln w="50800">
              <a:solidFill>
                <a:srgbClr val="333333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 dirty="0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Slide Number Placeholder 5"/>
          <p:cNvSpPr>
            <a:spLocks noGrp="1"/>
          </p:cNvSpPr>
          <p:nvPr>
            <p:ph type="sldNum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fld id="{EA566AA0-982C-45C1-928F-AC06E2CE0CE1}" type="slidenum">
              <a:rPr lang="en-US" smtClean="0"/>
              <a:pPr/>
              <a:t>6</a:t>
            </a:fld>
            <a:endParaRPr lang="en-US" smtClean="0"/>
          </a:p>
        </p:txBody>
      </p:sp>
      <p:sp>
        <p:nvSpPr>
          <p:cNvPr id="27652" name="Content Placeholder 2"/>
          <p:cNvSpPr>
            <a:spLocks noGrp="1"/>
          </p:cNvSpPr>
          <p:nvPr>
            <p:ph idx="1"/>
          </p:nvPr>
        </p:nvSpPr>
        <p:spPr>
          <a:xfrm>
            <a:off x="457200" y="1031767"/>
            <a:ext cx="8153400" cy="4721225"/>
          </a:xfrm>
        </p:spPr>
        <p:txBody>
          <a:bodyPr/>
          <a:lstStyle/>
          <a:p>
            <a:pPr>
              <a:buNone/>
            </a:pPr>
            <a:r>
              <a:rPr lang="en-US" sz="2800" b="1" dirty="0" smtClean="0">
                <a:solidFill>
                  <a:srgbClr val="FF0000"/>
                </a:solidFill>
                <a:latin typeface="Calibri" panose="020F0502020204030204" pitchFamily="34" charset="0"/>
                <a:cs typeface="Times New Roman" pitchFamily="18" charset="0"/>
              </a:rPr>
              <a:t>Programming Objective – </a:t>
            </a:r>
            <a:r>
              <a:rPr lang="en-US" sz="2800" b="1" dirty="0" smtClean="0">
                <a:solidFill>
                  <a:srgbClr val="7030A0"/>
                </a:solidFill>
                <a:latin typeface="Calibri" panose="020F0502020204030204" pitchFamily="34" charset="0"/>
                <a:cs typeface="Times New Roman" pitchFamily="18" charset="0"/>
              </a:rPr>
              <a:t>Engineering Challenge</a:t>
            </a:r>
          </a:p>
          <a:p>
            <a:r>
              <a:rPr lang="en-US" sz="2800" b="1" dirty="0" smtClean="0">
                <a:latin typeface="Calibri" panose="020F0502020204030204" pitchFamily="34" charset="0"/>
                <a:cs typeface="Times New Roman" pitchFamily="18" charset="0"/>
              </a:rPr>
              <a:t>Design a program that causes the robot to move forward until a clap sound is detected by its sound sensor. </a:t>
            </a:r>
          </a:p>
          <a:p>
            <a:r>
              <a:rPr lang="en-US" sz="2800" b="1" dirty="0" smtClean="0">
                <a:latin typeface="Calibri" panose="020F0502020204030204" pitchFamily="34" charset="0"/>
                <a:cs typeface="Times New Roman" pitchFamily="18" charset="0"/>
              </a:rPr>
              <a:t>Once this occurs, have the robot turn right, and then continue moving forward until it hears a second clap, and then have the robot turn left. </a:t>
            </a:r>
          </a:p>
          <a:p>
            <a:r>
              <a:rPr lang="en-US" sz="2800" b="1" dirty="0" smtClean="0">
                <a:latin typeface="Calibri" panose="020F0502020204030204" pitchFamily="34" charset="0"/>
                <a:cs typeface="Times New Roman" pitchFamily="18" charset="0"/>
              </a:rPr>
              <a:t>Continue this sequence until the LEGO brick’s “Stop” button (gray button </a:t>
            </a:r>
            <a:r>
              <a:rPr lang="en-US" sz="2800" b="1" dirty="0">
                <a:latin typeface="Calibri" panose="020F0502020204030204" pitchFamily="34" charset="0"/>
                <a:cs typeface="Times New Roman" pitchFamily="18" charset="0"/>
              </a:rPr>
              <a:t>below the orange </a:t>
            </a:r>
            <a:r>
              <a:rPr lang="en-US" sz="2800" b="1" dirty="0" smtClean="0">
                <a:latin typeface="Calibri" panose="020F0502020204030204" pitchFamily="34" charset="0"/>
                <a:cs typeface="Times New Roman" pitchFamily="18" charset="0"/>
              </a:rPr>
              <a:t>button) is pressed.</a:t>
            </a:r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152400" y="274638"/>
            <a:ext cx="8586788" cy="741571"/>
          </a:xfrm>
        </p:spPr>
        <p:txBody>
          <a:bodyPr/>
          <a:lstStyle/>
          <a:p>
            <a:pPr algn="ctr"/>
            <a:r>
              <a:rPr lang="en-US" sz="4000" dirty="0" smtClean="0">
                <a:solidFill>
                  <a:schemeClr val="accent1"/>
                </a:solidFill>
              </a:rPr>
              <a:t>Control Using Sound </a:t>
            </a:r>
            <a:r>
              <a:rPr lang="en-US" sz="4000" dirty="0" smtClean="0">
                <a:solidFill>
                  <a:schemeClr val="accent1"/>
                </a:solidFill>
              </a:rPr>
              <a:t>Activity</a:t>
            </a:r>
            <a:endParaRPr lang="en-US" sz="3200" dirty="0">
              <a:solidFill>
                <a:schemeClr val="accent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29491" y="5723079"/>
            <a:ext cx="7571509" cy="817213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sz="2400" b="1" dirty="0" smtClean="0">
                <a:solidFill>
                  <a:srgbClr val="7030A0"/>
                </a:solidFill>
                <a:latin typeface="Calibri" panose="020F0502020204030204" pitchFamily="34" charset="0"/>
                <a:cs typeface="Times New Roman" pitchFamily="18" charset="0"/>
              </a:rPr>
              <a:t>Discuss as a group the logic of the program. Write down your </a:t>
            </a:r>
            <a:r>
              <a:rPr lang="en-US" sz="2400" b="1" dirty="0" smtClean="0">
                <a:solidFill>
                  <a:srgbClr val="7030A0"/>
                </a:solidFill>
                <a:latin typeface="Calibri" panose="020F0502020204030204" pitchFamily="34" charset="0"/>
                <a:cs typeface="Times New Roman" pitchFamily="18" charset="0"/>
              </a:rPr>
              <a:t>program </a:t>
            </a:r>
            <a:r>
              <a:rPr lang="en-US" sz="2400" b="1" dirty="0" smtClean="0">
                <a:solidFill>
                  <a:srgbClr val="7030A0"/>
                </a:solidFill>
                <a:latin typeface="Calibri" panose="020F0502020204030204" pitchFamily="34" charset="0"/>
                <a:cs typeface="Times New Roman" pitchFamily="18" charset="0"/>
              </a:rPr>
              <a:t>plan. Create, test and debug your program.</a:t>
            </a:r>
            <a:endParaRPr lang="en-US" sz="2400" b="1" dirty="0">
              <a:solidFill>
                <a:srgbClr val="7030A0"/>
              </a:solidFill>
              <a:latin typeface="Calibri" panose="020F0502020204030204" pitchFamily="34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Slide Number Placeholder 4"/>
          <p:cNvSpPr>
            <a:spLocks noGrp="1"/>
          </p:cNvSpPr>
          <p:nvPr>
            <p:ph type="sldNum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fld id="{03D59E93-9622-480A-8EDB-A57962D13EBF}" type="slidenum">
              <a:rPr lang="en-US" smtClean="0"/>
              <a:pPr/>
              <a:t>7</a:t>
            </a:fld>
            <a:endParaRPr lang="en-US" smtClean="0"/>
          </a:p>
        </p:txBody>
      </p:sp>
      <p:pic>
        <p:nvPicPr>
          <p:cNvPr id="32772" name="Picture 3"/>
          <p:cNvPicPr>
            <a:picLocks noChangeAspect="1" noChangeArrowheads="1"/>
          </p:cNvPicPr>
          <p:nvPr/>
        </p:nvPicPr>
        <p:blipFill rotWithShape="1">
          <a:blip r:embed="rId3"/>
          <a:srcRect t="22261" b="6944"/>
          <a:stretch/>
        </p:blipFill>
        <p:spPr bwMode="auto">
          <a:xfrm>
            <a:off x="1600200" y="1905000"/>
            <a:ext cx="5614555" cy="46904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0645" y="223099"/>
            <a:ext cx="5157355" cy="16819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itle 1"/>
          <p:cNvSpPr txBox="1">
            <a:spLocks/>
          </p:cNvSpPr>
          <p:nvPr/>
        </p:nvSpPr>
        <p:spPr>
          <a:xfrm rot="16200000">
            <a:off x="-2571389" y="3200949"/>
            <a:ext cx="6519261" cy="563562"/>
          </a:xfrm>
          <a:prstGeom prst="rect">
            <a:avLst/>
          </a:prstGeom>
        </p:spPr>
        <p:txBody>
          <a:bodyPr>
            <a:no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 kern="1200" cap="none" baseline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9pPr>
          </a:lstStyle>
          <a:p>
            <a:pPr algn="ctr" defTabSz="914400" eaLnBrk="1" fontAlgn="auto" hangingPunct="1">
              <a:spcAft>
                <a:spcPts val="0"/>
              </a:spcAft>
              <a:defRPr/>
            </a:pPr>
            <a:r>
              <a:rPr lang="en-US" sz="2200" dirty="0" smtClean="0">
                <a:solidFill>
                  <a:srgbClr val="FF0000"/>
                </a:solidFill>
              </a:rPr>
              <a:t>Answer: </a:t>
            </a:r>
            <a:r>
              <a:rPr lang="en-US" sz="2200" dirty="0" smtClean="0"/>
              <a:t>Programming the NXT </a:t>
            </a:r>
            <a:r>
              <a:rPr lang="en-US" sz="2200" dirty="0"/>
              <a:t>Sound Sensor</a:t>
            </a:r>
            <a:endParaRPr lang="en-US" sz="2200" dirty="0"/>
          </a:p>
        </p:txBody>
      </p:sp>
      <p:sp>
        <p:nvSpPr>
          <p:cNvPr id="7" name="Title 3"/>
          <p:cNvSpPr>
            <a:spLocks noGrp="1"/>
          </p:cNvSpPr>
          <p:nvPr>
            <p:ph type="title"/>
          </p:nvPr>
        </p:nvSpPr>
        <p:spPr>
          <a:xfrm>
            <a:off x="7086600" y="6248400"/>
            <a:ext cx="762000" cy="381000"/>
          </a:xfrm>
        </p:spPr>
        <p:txBody>
          <a:bodyPr/>
          <a:lstStyle/>
          <a:p>
            <a:pPr algn="ctr"/>
            <a:r>
              <a:rPr lang="en-US" sz="1600" b="0" dirty="0" smtClean="0">
                <a:solidFill>
                  <a:schemeClr val="tx1"/>
                </a:solidFill>
              </a:rPr>
              <a:t>1 </a:t>
            </a:r>
            <a:r>
              <a:rPr lang="en-US" sz="1600" b="0" dirty="0" smtClean="0">
                <a:solidFill>
                  <a:schemeClr val="tx1"/>
                </a:solidFill>
              </a:rPr>
              <a:t>of 5</a:t>
            </a:r>
            <a:endParaRPr lang="en-US" sz="1600" b="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Slide Number Placeholder 4"/>
          <p:cNvSpPr>
            <a:spLocks noGrp="1"/>
          </p:cNvSpPr>
          <p:nvPr>
            <p:ph type="sldNum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fld id="{C6B98C7F-44B2-4568-BD1E-2225B6096906}" type="slidenum">
              <a:rPr lang="en-US" smtClean="0"/>
              <a:pPr/>
              <a:t>8</a:t>
            </a:fld>
            <a:endParaRPr lang="en-US" smtClean="0"/>
          </a:p>
        </p:txBody>
      </p:sp>
      <p:pic>
        <p:nvPicPr>
          <p:cNvPr id="33796" name="Picture 2"/>
          <p:cNvPicPr>
            <a:picLocks noChangeAspect="1" noChangeArrowheads="1"/>
          </p:cNvPicPr>
          <p:nvPr/>
        </p:nvPicPr>
        <p:blipFill rotWithShape="1">
          <a:blip r:embed="rId3"/>
          <a:srcRect b="11573"/>
          <a:stretch/>
        </p:blipFill>
        <p:spPr bwMode="auto">
          <a:xfrm>
            <a:off x="1447800" y="202492"/>
            <a:ext cx="5105400" cy="66555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itle 3"/>
          <p:cNvSpPr>
            <a:spLocks noGrp="1"/>
          </p:cNvSpPr>
          <p:nvPr>
            <p:ph type="title"/>
          </p:nvPr>
        </p:nvSpPr>
        <p:spPr>
          <a:xfrm>
            <a:off x="7287759" y="6361361"/>
            <a:ext cx="762000" cy="381000"/>
          </a:xfrm>
        </p:spPr>
        <p:txBody>
          <a:bodyPr/>
          <a:lstStyle/>
          <a:p>
            <a:pPr algn="ctr"/>
            <a:r>
              <a:rPr lang="en-US" sz="1600" b="0" dirty="0" smtClean="0">
                <a:solidFill>
                  <a:schemeClr val="tx1"/>
                </a:solidFill>
              </a:rPr>
              <a:t>2 of 5</a:t>
            </a:r>
            <a:endParaRPr lang="en-US" sz="1600" b="0" dirty="0">
              <a:solidFill>
                <a:schemeClr val="tx1"/>
              </a:solidFill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 rot="16200000">
            <a:off x="-2571389" y="3200949"/>
            <a:ext cx="6519261" cy="563562"/>
          </a:xfrm>
          <a:prstGeom prst="rect">
            <a:avLst/>
          </a:prstGeom>
        </p:spPr>
        <p:txBody>
          <a:bodyPr>
            <a:no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 kern="1200" cap="none" baseline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9pPr>
          </a:lstStyle>
          <a:p>
            <a:pPr algn="ctr" defTabSz="914400" eaLnBrk="1" fontAlgn="auto" hangingPunct="1">
              <a:spcAft>
                <a:spcPts val="0"/>
              </a:spcAft>
              <a:defRPr/>
            </a:pPr>
            <a:r>
              <a:rPr lang="en-US" sz="2200" dirty="0" smtClean="0">
                <a:solidFill>
                  <a:srgbClr val="FF0000"/>
                </a:solidFill>
              </a:rPr>
              <a:t>Answer: </a:t>
            </a:r>
            <a:r>
              <a:rPr lang="en-US" sz="2200" dirty="0" smtClean="0"/>
              <a:t>Programming the NXT </a:t>
            </a:r>
            <a:r>
              <a:rPr lang="en-US" sz="2200" dirty="0"/>
              <a:t>Sound Sensor</a:t>
            </a:r>
            <a:endParaRPr lang="en-US" sz="2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Slide Number Placeholder 4"/>
          <p:cNvSpPr>
            <a:spLocks noGrp="1"/>
          </p:cNvSpPr>
          <p:nvPr>
            <p:ph type="sldNum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fld id="{CF092560-D4B5-482C-85AE-A41B8706BBFA}" type="slidenum">
              <a:rPr lang="en-US" smtClean="0"/>
              <a:pPr/>
              <a:t>9</a:t>
            </a:fld>
            <a:endParaRPr lang="en-US" smtClean="0"/>
          </a:p>
        </p:txBody>
      </p:sp>
      <p:pic>
        <p:nvPicPr>
          <p:cNvPr id="34820" name="Picture 2"/>
          <p:cNvPicPr>
            <a:picLocks noChangeAspect="1" noChangeArrowheads="1"/>
          </p:cNvPicPr>
          <p:nvPr/>
        </p:nvPicPr>
        <p:blipFill rotWithShape="1">
          <a:blip r:embed="rId3"/>
          <a:srcRect b="3333"/>
          <a:stretch/>
        </p:blipFill>
        <p:spPr bwMode="auto">
          <a:xfrm>
            <a:off x="1447800" y="152400"/>
            <a:ext cx="5872163" cy="6629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itle 1"/>
          <p:cNvSpPr txBox="1">
            <a:spLocks/>
          </p:cNvSpPr>
          <p:nvPr/>
        </p:nvSpPr>
        <p:spPr>
          <a:xfrm rot="16200000">
            <a:off x="-2571389" y="3200949"/>
            <a:ext cx="6519261" cy="563562"/>
          </a:xfrm>
          <a:prstGeom prst="rect">
            <a:avLst/>
          </a:prstGeom>
        </p:spPr>
        <p:txBody>
          <a:bodyPr>
            <a:no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 kern="1200" cap="none" baseline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9pPr>
          </a:lstStyle>
          <a:p>
            <a:pPr algn="ctr" defTabSz="914400" eaLnBrk="1" fontAlgn="auto" hangingPunct="1">
              <a:spcAft>
                <a:spcPts val="0"/>
              </a:spcAft>
              <a:defRPr/>
            </a:pPr>
            <a:r>
              <a:rPr lang="en-US" sz="2200" dirty="0" smtClean="0">
                <a:solidFill>
                  <a:srgbClr val="FF0000"/>
                </a:solidFill>
              </a:rPr>
              <a:t>Answer: </a:t>
            </a:r>
            <a:r>
              <a:rPr lang="en-US" sz="2200" dirty="0" smtClean="0"/>
              <a:t>Programming the NXT </a:t>
            </a:r>
            <a:r>
              <a:rPr lang="en-US" sz="2200" dirty="0"/>
              <a:t>Sound Sensor</a:t>
            </a:r>
            <a:endParaRPr lang="en-US" sz="2200" dirty="0"/>
          </a:p>
        </p:txBody>
      </p:sp>
      <p:sp>
        <p:nvSpPr>
          <p:cNvPr id="5" name="Title 3"/>
          <p:cNvSpPr>
            <a:spLocks noGrp="1"/>
          </p:cNvSpPr>
          <p:nvPr>
            <p:ph type="title"/>
          </p:nvPr>
        </p:nvSpPr>
        <p:spPr>
          <a:xfrm>
            <a:off x="7287759" y="6324600"/>
            <a:ext cx="762000" cy="381000"/>
          </a:xfrm>
        </p:spPr>
        <p:txBody>
          <a:bodyPr/>
          <a:lstStyle/>
          <a:p>
            <a:pPr algn="ctr"/>
            <a:r>
              <a:rPr lang="en-US" sz="1600" b="0" dirty="0">
                <a:solidFill>
                  <a:schemeClr val="tx1"/>
                </a:solidFill>
              </a:rPr>
              <a:t>3</a:t>
            </a:r>
            <a:r>
              <a:rPr lang="en-US" sz="1600" b="0" dirty="0" smtClean="0">
                <a:solidFill>
                  <a:schemeClr val="tx1"/>
                </a:solidFill>
              </a:rPr>
              <a:t> </a:t>
            </a:r>
            <a:r>
              <a:rPr lang="en-US" sz="1600" b="0" dirty="0" smtClean="0">
                <a:solidFill>
                  <a:schemeClr val="tx1"/>
                </a:solidFill>
              </a:rPr>
              <a:t>of 5</a:t>
            </a:r>
            <a:endParaRPr lang="en-US" sz="1600" b="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el">
  <a:themeElements>
    <a:clrScheme name="Oriel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Office Classic">
      <a:maj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riel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riel">
    <a:dk1>
      <a:sysClr val="windowText" lastClr="000000"/>
    </a:dk1>
    <a:lt1>
      <a:sysClr val="window" lastClr="FFFFFF"/>
    </a:lt1>
    <a:dk2>
      <a:srgbClr val="575F6D"/>
    </a:dk2>
    <a:lt2>
      <a:srgbClr val="FFF39D"/>
    </a:lt2>
    <a:accent1>
      <a:srgbClr val="FE8637"/>
    </a:accent1>
    <a:accent2>
      <a:srgbClr val="7598D9"/>
    </a:accent2>
    <a:accent3>
      <a:srgbClr val="B32C16"/>
    </a:accent3>
    <a:accent4>
      <a:srgbClr val="F5CD2D"/>
    </a:accent4>
    <a:accent5>
      <a:srgbClr val="AEBAD5"/>
    </a:accent5>
    <a:accent6>
      <a:srgbClr val="777C84"/>
    </a:accent6>
    <a:hlink>
      <a:srgbClr val="D2611C"/>
    </a:hlink>
    <a:folHlink>
      <a:srgbClr val="3B435B"/>
    </a:folHlink>
  </a:clr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8DC6C7C970CF74098EBEB19971451B8" ma:contentTypeVersion="0" ma:contentTypeDescription="Create a new document." ma:contentTypeScope="" ma:versionID="3168824a88ae461178c9d64f7fa8e8d7">
  <xsd:schema xmlns:xsd="http://www.w3.org/2001/XMLSchema" xmlns:p="http://schemas.microsoft.com/office/2006/metadata/properties" targetNamespace="http://schemas.microsoft.com/office/2006/metadata/properties" ma:root="true" ma:fieldsID="4aeb20c0e3442673af7ee10786458764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office/internal/2005/internalDocumentation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 ma:readOnly="tru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lastPrinted" minOccurs="0" maxOccurs="1" type="xsd:dateTime"/>
        <xsd:element name="contentStatus" minOccurs="0" maxOccurs="1" type="xsd:string"/>
      </xsd:all>
    </xsd:complexType>
  </xsd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04249DCB-6237-4933-98EC-F090EE5C3D4F}">
  <ds:schemaRefs>
    <ds:schemaRef ds:uri="http://purl.org/dc/terms/"/>
    <ds:schemaRef ds:uri="http://schemas.microsoft.com/office/2006/documentManagement/types"/>
    <ds:schemaRef ds:uri="http://purl.org/dc/dcmitype/"/>
    <ds:schemaRef ds:uri="http://schemas.openxmlformats.org/package/2006/metadata/core-properties"/>
    <ds:schemaRef ds:uri="http://www.w3.org/XML/1998/namespace"/>
    <ds:schemaRef ds:uri="http://schemas.microsoft.com/office/2006/metadata/properties"/>
    <ds:schemaRef ds:uri="http://purl.org/dc/elements/1.1/"/>
  </ds:schemaRefs>
</ds:datastoreItem>
</file>

<file path=customXml/itemProps2.xml><?xml version="1.0" encoding="utf-8"?>
<ds:datastoreItem xmlns:ds="http://schemas.openxmlformats.org/officeDocument/2006/customXml" ds:itemID="{C006A26F-938A-407F-B8FF-135371B2E81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office/internal/2005/internalDocumentation"/>
  </ds:schemaRefs>
</ds:datastoreItem>
</file>

<file path=customXml/itemProps3.xml><?xml version="1.0" encoding="utf-8"?>
<ds:datastoreItem xmlns:ds="http://schemas.openxmlformats.org/officeDocument/2006/customXml" ds:itemID="{55D99245-70F6-482E-87C4-C4C2344A7339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3226</TotalTime>
  <Words>725</Words>
  <Application>Microsoft Office PowerPoint</Application>
  <PresentationFormat>On-screen Show (4:3)</PresentationFormat>
  <Paragraphs>91</Paragraphs>
  <Slides>15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2" baseType="lpstr">
      <vt:lpstr>Arial</vt:lpstr>
      <vt:lpstr>Calibri</vt:lpstr>
      <vt:lpstr>Century Schoolbook</vt:lpstr>
      <vt:lpstr>Times New Roman</vt:lpstr>
      <vt:lpstr>Wingdings</vt:lpstr>
      <vt:lpstr>Wingdings 2</vt:lpstr>
      <vt:lpstr>Oriel</vt:lpstr>
      <vt:lpstr>Control Using Sound</vt:lpstr>
      <vt:lpstr>PowerPoint Presentation</vt:lpstr>
      <vt:lpstr>PowerPoint Presentation</vt:lpstr>
      <vt:lpstr>Control Using Sound Activity</vt:lpstr>
      <vt:lpstr>PowerPoint Presentation</vt:lpstr>
      <vt:lpstr>Control Using Sound Activity</vt:lpstr>
      <vt:lpstr>1 of 5</vt:lpstr>
      <vt:lpstr>2 of 5</vt:lpstr>
      <vt:lpstr>3 of 5</vt:lpstr>
      <vt:lpstr>4 of 5</vt:lpstr>
      <vt:lpstr>5 of 5</vt:lpstr>
      <vt:lpstr>Control Using Sound Post-Quiz</vt:lpstr>
      <vt:lpstr>PowerPoint Presentation</vt:lpstr>
      <vt:lpstr>PowerPoint Presentation</vt:lpstr>
      <vt:lpstr>PowerPoint Presentation</vt:lpstr>
    </vt:vector>
  </TitlesOfParts>
  <Company>Carnegie Mellon University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How do Human Sensors Work?</dc:title>
  <dc:creator>Ajay Nair</dc:creator>
  <cp:lastModifiedBy>Denise</cp:lastModifiedBy>
  <cp:revision>409</cp:revision>
  <dcterms:created xsi:type="dcterms:W3CDTF">2009-07-19T21:20:08Z</dcterms:created>
  <dcterms:modified xsi:type="dcterms:W3CDTF">2014-02-04T20:34:06Z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0x010100A8DC6C7C970CF74098EBEB19971451B8</vt:lpwstr>
  </property>
</Properties>
</file>