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101" r:id="rId4"/>
  </p:sldMasterIdLst>
  <p:notesMasterIdLst>
    <p:notesMasterId r:id="rId25"/>
  </p:notesMasterIdLst>
  <p:handoutMasterIdLst>
    <p:handoutMasterId r:id="rId26"/>
  </p:handoutMasterIdLst>
  <p:sldIdLst>
    <p:sldId id="304" r:id="rId5"/>
    <p:sldId id="395" r:id="rId6"/>
    <p:sldId id="396" r:id="rId7"/>
    <p:sldId id="370" r:id="rId8"/>
    <p:sldId id="325" r:id="rId9"/>
    <p:sldId id="321" r:id="rId10"/>
    <p:sldId id="331" r:id="rId11"/>
    <p:sldId id="323" r:id="rId12"/>
    <p:sldId id="324" r:id="rId13"/>
    <p:sldId id="374" r:id="rId14"/>
    <p:sldId id="369" r:id="rId15"/>
    <p:sldId id="379" r:id="rId16"/>
    <p:sldId id="383" r:id="rId17"/>
    <p:sldId id="384" r:id="rId18"/>
    <p:sldId id="391" r:id="rId19"/>
    <p:sldId id="394" r:id="rId20"/>
    <p:sldId id="387" r:id="rId21"/>
    <p:sldId id="381" r:id="rId22"/>
    <p:sldId id="386" r:id="rId23"/>
    <p:sldId id="393" r:id="rId24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814" autoAdjust="0"/>
    <p:restoredTop sz="90214" autoAdjust="0"/>
  </p:normalViewPr>
  <p:slideViewPr>
    <p:cSldViewPr snapToObjects="1">
      <p:cViewPr varScale="1">
        <p:scale>
          <a:sx n="63" d="100"/>
          <a:sy n="63" d="100"/>
        </p:scale>
        <p:origin x="102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300"/>
    </p:cViewPr>
  </p:sorterViewPr>
  <p:notesViewPr>
    <p:cSldViewPr snapToObjects="1">
      <p:cViewPr varScale="1">
        <p:scale>
          <a:sx n="84" d="100"/>
          <a:sy n="84" d="100"/>
        </p:scale>
        <p:origin x="-2742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B56C10-3779-4092-BE4A-597FAAAF506C}" type="datetimeFigureOut">
              <a:rPr lang="en-US" smtClean="0"/>
              <a:pPr/>
              <a:t>1/10/2017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Center for Computational Neurobiology, University of Missouri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CE17D2-BF72-4ADD-AFEF-A9ED37CB2D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799180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E7C9832-5A26-409D-8DD4-09CEC9E89A5B}" type="datetimeFigureOut">
              <a:rPr lang="en-US"/>
              <a:pPr>
                <a:defRPr/>
              </a:pPr>
              <a:t>1/10/2017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065792A-8A58-4D2A-B538-948455C2B9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3418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/>
              <a:t>How Does a Touch Sensor</a:t>
            </a:r>
            <a:r>
              <a:rPr lang="en-US" altLang="en-US" baseline="0" dirty="0"/>
              <a:t> Work</a:t>
            </a:r>
            <a:r>
              <a:rPr lang="en-US" altLang="en-US" dirty="0"/>
              <a:t>?</a:t>
            </a:r>
            <a:r>
              <a:rPr lang="en-US" altLang="en-US" baseline="0" dirty="0"/>
              <a:t> Presentation &gt; TeachEngineering.org</a:t>
            </a:r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FC4FB5-5D96-47D8-B863-ECDD0042F18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25093348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065792A-8A58-4D2A-B538-948455C2B95F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7665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/>
              <a:t>Same questions/answers as Pre-Quiz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DD6500-AA9E-4156-A4A5-A5D01D825CAE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3562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/>
              <a:t>Same questions/answers as Pre-Quiz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DD6500-AA9E-4156-A4A5-A5D01D825CAE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8077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565D311-ADE3-45E6-BBA2-1663DFC62943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16424277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872521D-C184-4DEC-A5D8-0F7403B3871F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8895521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/>
              <a:t>Same questions/answers as Pre-Quiz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DD6500-AA9E-4156-A4A5-A5D01D825CAE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5173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/>
              <a:t>Same questions/answers as Pre-Quiz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DD6500-AA9E-4156-A4A5-A5D01D825CAE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500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3CFFB41-C5F0-443B-84DB-54768ED4A89F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3709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A6613D-3758-49D1-9352-45B262DEEB32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38100378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FC4FB5-5D96-47D8-B863-ECDD0042F183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29879626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EAF7243-3D72-4B8E-9C04-39B8BE9C574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16014267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EAF7243-3D72-4B8E-9C04-39B8BE9C574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1599964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158FFD-8B95-4DF5-9FA3-A876FD951F54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553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>
            <a:noAutofit/>
          </a:bodyPr>
          <a:lstStyle>
            <a:lvl1pPr>
              <a:defRPr sz="6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101269-887C-40D0-83D3-2BE8DE95FDD8}" type="datetime1">
              <a:rPr lang="en-US" smtClean="0"/>
              <a:pPr>
                <a:defRPr/>
              </a:pPr>
              <a:t>1/10/2017</a:t>
            </a:fld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531504A-FE2E-4DC8-A2E5-65DB7F0C0BD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B1A2D3-853D-454F-A8FB-EA0F6F7F014C}" type="datetime1">
              <a:rPr lang="en-US" smtClean="0"/>
              <a:pPr>
                <a:defRPr/>
              </a:pPr>
              <a:t>1/10/2017</a:t>
            </a:fld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1DA480-3A93-4217-B079-B7BED28E0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490A1-A6E3-4A4A-BC42-A175CEB96176}" type="datetime1">
              <a:rPr lang="en-US" smtClean="0"/>
              <a:pPr>
                <a:defRPr/>
              </a:pPr>
              <a:t>1/10/2017</a:t>
            </a:fld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E3DF1B-424F-449E-9C83-87DB751EE3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EF0999E-F3FC-4872-8073-970FE445BBCB}" type="datetime1">
              <a:rPr lang="en-US" smtClean="0"/>
              <a:pPr>
                <a:defRPr/>
              </a:pPr>
              <a:t>1/10/2017</a:t>
            </a:fld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6A7E213-6AC6-4909-922A-8AE9F439DB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>
            <a:normAutofit/>
          </a:bodyPr>
          <a:lstStyle>
            <a:lvl1pPr algn="l">
              <a:buNone/>
              <a:defRPr sz="4400" b="1" cap="none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8A5306-51D4-46FF-91B2-908DBBB68568}" type="datetime1">
              <a:rPr lang="en-US" smtClean="0"/>
              <a:pPr>
                <a:defRPr/>
              </a:pPr>
              <a:t>1/10/2017</a:t>
            </a:fld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A54AC8-B084-45FD-A1DB-1D9E77F81D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9734C0-87FE-45B1-873D-7C6802ADA015}" type="datetime1">
              <a:rPr lang="en-US" smtClean="0"/>
              <a:pPr>
                <a:defRPr/>
              </a:pPr>
              <a:t>1/10/2017</a:t>
            </a:fld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D1AC4C-0A1E-468C-9B8E-2AB6C0EAA9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99275-06C2-4EDA-BC6D-D84885A3821A}" type="datetime1">
              <a:rPr lang="en-US" smtClean="0"/>
              <a:pPr>
                <a:defRPr/>
              </a:pPr>
              <a:t>1/10/2017</a:t>
            </a:fld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2FB349-A0A4-4557-B778-A1E03DB950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C5A21AE-70B1-41AA-BE9F-0DC1F3E2A498}" type="datetime1">
              <a:rPr lang="en-US" smtClean="0"/>
              <a:pPr>
                <a:defRPr/>
              </a:pPr>
              <a:t>1/10/2017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29AE867-7977-46F5-B47D-84BE0FB7BD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FD0091-FC98-436B-ACD2-4D6C02CE6A14}" type="datetime1">
              <a:rPr lang="en-US" smtClean="0"/>
              <a:pPr>
                <a:defRPr/>
              </a:pPr>
              <a:t>1/10/2017</a:t>
            </a:fld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5CD0DD-2C34-45E0-AD33-5860BBC0AD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3E0BA6A-338B-431C-92F6-0382DD18C01E}" type="datetime1">
              <a:rPr lang="en-US" smtClean="0"/>
              <a:pPr>
                <a:defRPr/>
              </a:pPr>
              <a:t>1/10/2017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E8F33B3-DB7F-4362-8D48-A1D7BA9519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D47C1A5-6727-4719-9574-569CEEBECFCD}" type="datetime1">
              <a:rPr lang="en-US" smtClean="0"/>
              <a:pPr>
                <a:defRPr/>
              </a:pPr>
              <a:t>1/10/2017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76EE7AA-1483-42BB-BE25-5028373C70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F6101269-887C-40D0-83D3-2BE8DE95FDD8}" type="datetime1">
              <a:rPr lang="en-US" smtClean="0"/>
              <a:pPr>
                <a:defRPr/>
              </a:pPr>
              <a:t>1/10/2017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531504A-FE2E-4DC8-A2E5-65DB7F0C0B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3" r:id="rId1"/>
    <p:sldLayoutId id="2147484244" r:id="rId2"/>
    <p:sldLayoutId id="2147484245" r:id="rId3"/>
    <p:sldLayoutId id="2147484238" r:id="rId4"/>
    <p:sldLayoutId id="2147484239" r:id="rId5"/>
    <p:sldLayoutId id="2147484246" r:id="rId6"/>
    <p:sldLayoutId id="2147484240" r:id="rId7"/>
    <p:sldLayoutId id="2147484247" r:id="rId8"/>
    <p:sldLayoutId id="2147484248" r:id="rId9"/>
    <p:sldLayoutId id="2147484241" r:id="rId10"/>
    <p:sldLayoutId id="2147484242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 kern="1200" cap="none" baseline="0">
          <a:solidFill>
            <a:schemeClr val="accent1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3.jpeg"/><Relationship Id="rId7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office.microsoft.com/en-us/images/results.aspx?qu=pointing+finger&amp;ex=1#ai:MC900233154|" TargetMode="External"/><Relationship Id="rId3" Type="http://schemas.openxmlformats.org/officeDocument/2006/relationships/hyperlink" Target="http://www.nlm.nih.gov/medlineplus/carpaltunnelsyndrome.html" TargetMode="External"/><Relationship Id="rId7" Type="http://schemas.openxmlformats.org/officeDocument/2006/relationships/hyperlink" Target="http://training.seer.cancer.gov/anatomy/muscular/groups/upper.html" TargetMode="External"/><Relationship Id="rId2" Type="http://schemas.openxmlformats.org/officeDocument/2006/relationships/hyperlink" Target="http://office.microsoft.com/en-us/images/results.aspx?qu=pointing+finger&amp;ex=1#ai:MC900098047|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nlm.nih.gov/medlineplus/ency/imagepages/8679.htm" TargetMode="External"/><Relationship Id="rId5" Type="http://schemas.openxmlformats.org/officeDocument/2006/relationships/hyperlink" Target="http://commons.wikimedia.org/wiki/File:Nervous_system_diagram.png" TargetMode="External"/><Relationship Id="rId10" Type="http://schemas.openxmlformats.org/officeDocument/2006/relationships/hyperlink" Target="http://www.compchal.org/" TargetMode="External"/><Relationship Id="rId4" Type="http://schemas.openxmlformats.org/officeDocument/2006/relationships/hyperlink" Target="http://teens.drugabuse.gov/educators/curricula-and-lesson-plans/mind-over-matter/mom-teachers-guide/brain-anatomy" TargetMode="External"/><Relationship Id="rId9" Type="http://schemas.openxmlformats.org/officeDocument/2006/relationships/hyperlink" Target="http://www.education.rec.ri.cmu.edu/roboticscurriculum/multimedia/howtouch.shtml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IC3YTJNu0Ec&amp;feature=related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5"/>
          <p:cNvSpPr>
            <a:spLocks/>
          </p:cNvSpPr>
          <p:nvPr/>
        </p:nvSpPr>
        <p:spPr bwMode="auto">
          <a:xfrm>
            <a:off x="5073429" y="2029596"/>
            <a:ext cx="999863" cy="2086191"/>
          </a:xfrm>
          <a:custGeom>
            <a:avLst/>
            <a:gdLst/>
            <a:ahLst/>
            <a:cxnLst>
              <a:cxn ang="0">
                <a:pos x="376" y="0"/>
              </a:cxn>
              <a:cxn ang="0">
                <a:pos x="40" y="576"/>
              </a:cxn>
              <a:cxn ang="0">
                <a:pos x="616" y="1344"/>
              </a:cxn>
              <a:cxn ang="0">
                <a:pos x="520" y="1728"/>
              </a:cxn>
            </a:cxnLst>
            <a:rect l="0" t="0" r="r" b="b"/>
            <a:pathLst>
              <a:path w="696" h="1728">
                <a:moveTo>
                  <a:pt x="376" y="0"/>
                </a:moveTo>
                <a:cubicBezTo>
                  <a:pt x="188" y="176"/>
                  <a:pt x="0" y="352"/>
                  <a:pt x="40" y="576"/>
                </a:cubicBezTo>
                <a:cubicBezTo>
                  <a:pt x="80" y="800"/>
                  <a:pt x="536" y="1152"/>
                  <a:pt x="616" y="1344"/>
                </a:cubicBezTo>
                <a:cubicBezTo>
                  <a:pt x="696" y="1536"/>
                  <a:pt x="512" y="1640"/>
                  <a:pt x="520" y="1728"/>
                </a:cubicBezTo>
              </a:path>
            </a:pathLst>
          </a:custGeom>
          <a:noFill/>
          <a:ln w="50800">
            <a:solidFill>
              <a:srgbClr val="333333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3" name="Freeform 16"/>
          <p:cNvSpPr>
            <a:spLocks/>
          </p:cNvSpPr>
          <p:nvPr/>
        </p:nvSpPr>
        <p:spPr bwMode="auto">
          <a:xfrm>
            <a:off x="6854792" y="580852"/>
            <a:ext cx="1574496" cy="3824683"/>
          </a:xfrm>
          <a:custGeom>
            <a:avLst/>
            <a:gdLst/>
            <a:ahLst/>
            <a:cxnLst>
              <a:cxn ang="0">
                <a:pos x="0" y="368"/>
              </a:cxn>
              <a:cxn ang="0">
                <a:pos x="576" y="272"/>
              </a:cxn>
              <a:cxn ang="0">
                <a:pos x="192" y="2000"/>
              </a:cxn>
              <a:cxn ang="0">
                <a:pos x="816" y="2576"/>
              </a:cxn>
              <a:cxn ang="0">
                <a:pos x="720" y="3104"/>
              </a:cxn>
            </a:cxnLst>
            <a:rect l="0" t="0" r="r" b="b"/>
            <a:pathLst>
              <a:path w="904" h="3104">
                <a:moveTo>
                  <a:pt x="0" y="368"/>
                </a:moveTo>
                <a:cubicBezTo>
                  <a:pt x="272" y="184"/>
                  <a:pt x="544" y="0"/>
                  <a:pt x="576" y="272"/>
                </a:cubicBezTo>
                <a:cubicBezTo>
                  <a:pt x="608" y="544"/>
                  <a:pt x="152" y="1616"/>
                  <a:pt x="192" y="2000"/>
                </a:cubicBezTo>
                <a:cubicBezTo>
                  <a:pt x="232" y="2384"/>
                  <a:pt x="728" y="2392"/>
                  <a:pt x="816" y="2576"/>
                </a:cubicBezTo>
                <a:cubicBezTo>
                  <a:pt x="904" y="2760"/>
                  <a:pt x="712" y="3016"/>
                  <a:pt x="720" y="3104"/>
                </a:cubicBezTo>
              </a:path>
            </a:pathLst>
          </a:custGeom>
          <a:noFill/>
          <a:ln w="50800">
            <a:solidFill>
              <a:srgbClr val="333333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5" name="TextBox 3"/>
          <p:cNvSpPr txBox="1">
            <a:spLocks noChangeArrowheads="1"/>
          </p:cNvSpPr>
          <p:nvPr/>
        </p:nvSpPr>
        <p:spPr bwMode="auto">
          <a:xfrm>
            <a:off x="2590800" y="4593372"/>
            <a:ext cx="6164056" cy="1955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6000" b="1" dirty="0">
                <a:solidFill>
                  <a:schemeClr val="accent1"/>
                </a:solidFill>
                <a:latin typeface="Calibri" panose="020F0502020204030204" pitchFamily="34" charset="0"/>
                <a:cs typeface="Times New Roman" pitchFamily="18" charset="0"/>
              </a:rPr>
              <a:t>How Does a Touch Sensor Work?</a:t>
            </a:r>
            <a:endParaRPr lang="en-US" altLang="en-US" sz="6000" b="1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pic>
        <p:nvPicPr>
          <p:cNvPr id="9" name="Picture 2" descr="body parts,gestures,hands,pointing,fingers,communicatio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03076">
            <a:off x="2960654" y="2995492"/>
            <a:ext cx="1545194" cy="1545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15957" t="4373" r="20447" b="7764"/>
          <a:stretch/>
        </p:blipFill>
        <p:spPr>
          <a:xfrm>
            <a:off x="4815534" y="775864"/>
            <a:ext cx="2039258" cy="14661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/>
          <a:srcRect b="15912"/>
          <a:stretch/>
        </p:blipFill>
        <p:spPr>
          <a:xfrm>
            <a:off x="4712238" y="3628262"/>
            <a:ext cx="1043284" cy="11597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8400" y="3590850"/>
            <a:ext cx="1723027" cy="129227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2057400"/>
            <a:ext cx="8229600" cy="45720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b="1" dirty="0">
                <a:latin typeface="Calibri" panose="020F0502020204030204" pitchFamily="34" charset="0"/>
                <a:cs typeface="Times New Roman" pitchFamily="18" charset="0"/>
              </a:rPr>
              <a:t>(As stated in an earlier activity,) robot sensors:</a:t>
            </a:r>
          </a:p>
          <a:p>
            <a:pPr marL="457200" lvl="1" indent="-457200" eaLnBrk="1" hangingPunct="1"/>
            <a:r>
              <a:rPr lang="en-US" sz="2400" b="1" dirty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Gather information </a:t>
            </a:r>
            <a:r>
              <a:rPr lang="en-US" sz="2400" b="1" dirty="0">
                <a:latin typeface="Calibri" panose="020F0502020204030204" pitchFamily="34" charset="0"/>
                <a:cs typeface="Times New Roman" pitchFamily="18" charset="0"/>
              </a:rPr>
              <a:t>from the surroundings and send it to the computer brick</a:t>
            </a:r>
          </a:p>
          <a:p>
            <a:pPr marL="457200" lvl="1" indent="-457200" eaLnBrk="1" hangingPunct="1"/>
            <a:r>
              <a:rPr lang="en-US" sz="2400" b="1" dirty="0">
                <a:latin typeface="Calibri" panose="020F0502020204030204" pitchFamily="34" charset="0"/>
                <a:cs typeface="Times New Roman" pitchFamily="18" charset="0"/>
              </a:rPr>
              <a:t>Robot sensors can only be used 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if </a:t>
            </a:r>
            <a:r>
              <a:rPr lang="en-US" sz="2400" b="1" dirty="0">
                <a:latin typeface="Calibri" panose="020F0502020204030204" pitchFamily="34" charset="0"/>
                <a:cs typeface="Times New Roman" pitchFamily="18" charset="0"/>
              </a:rPr>
              <a:t>the robot’s program asks for information from them!</a:t>
            </a:r>
          </a:p>
          <a:p>
            <a:pPr marL="457200" lvl="1" indent="-457200" eaLnBrk="1" hangingPunct="1"/>
            <a:r>
              <a:rPr lang="en-US" sz="2400" b="1" dirty="0">
                <a:latin typeface="Calibri" panose="020F0502020204030204" pitchFamily="34" charset="0"/>
                <a:cs typeface="Times New Roman" pitchFamily="18" charset="0"/>
              </a:rPr>
              <a:t>Similarly, the robot can only act on information from the sensors 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if </a:t>
            </a:r>
            <a:r>
              <a:rPr lang="en-US" sz="2400" b="1" dirty="0">
                <a:latin typeface="Calibri" panose="020F0502020204030204" pitchFamily="34" charset="0"/>
                <a:cs typeface="Times New Roman" pitchFamily="18" charset="0"/>
              </a:rPr>
              <a:t>its program tells it to do so!</a:t>
            </a:r>
          </a:p>
          <a:p>
            <a:pPr marL="0" indent="0" eaLnBrk="1" hangingPunct="1">
              <a:spcBef>
                <a:spcPts val="1800"/>
              </a:spcBef>
              <a:buNone/>
            </a:pPr>
            <a:r>
              <a:rPr lang="en-US" b="1" dirty="0">
                <a:latin typeface="Calibri" panose="020F0502020204030204" pitchFamily="34" charset="0"/>
                <a:cs typeface="Times New Roman" pitchFamily="18" charset="0"/>
              </a:rPr>
              <a:t>How do sensors send signals to the computer brick?</a:t>
            </a:r>
          </a:p>
          <a:p>
            <a:pPr marL="457200" lvl="1" indent="-457200" eaLnBrk="1" hangingPunct="1"/>
            <a:r>
              <a:rPr lang="en-US" sz="2000" b="1" dirty="0">
                <a:latin typeface="Calibri" panose="020F0502020204030204" pitchFamily="34" charset="0"/>
                <a:cs typeface="Times New Roman" pitchFamily="18" charset="0"/>
              </a:rPr>
              <a:t>The sensors send </a:t>
            </a:r>
            <a:r>
              <a:rPr lang="en-US" sz="2000" b="1" dirty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information through the wires </a:t>
            </a:r>
            <a:r>
              <a:rPr lang="en-US" sz="2000" b="1" dirty="0">
                <a:latin typeface="Calibri" panose="020F0502020204030204" pitchFamily="34" charset="0"/>
                <a:cs typeface="Times New Roman" pitchFamily="18" charset="0"/>
              </a:rPr>
              <a:t>(similar to the nervous system in a human body) that connect them to the computer brick, which uses the information if its program requires it.</a:t>
            </a:r>
          </a:p>
        </p:txBody>
      </p:sp>
      <p:sp>
        <p:nvSpPr>
          <p:cNvPr id="23557" name="Slide Number Placeholder 6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3B79A27E-5D8B-4F8A-B667-D1B79180E124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85466" y="671330"/>
            <a:ext cx="81295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defTabSz="914400" eaLnBrk="1" fontAlgn="auto" hangingPunct="1">
              <a:spcAft>
                <a:spcPts val="0"/>
              </a:spcAft>
              <a:defRPr/>
            </a:pPr>
            <a:r>
              <a:rPr lang="en-US" sz="4000" dirty="0">
                <a:solidFill>
                  <a:srgbClr val="FF0000"/>
                </a:solidFill>
              </a:rPr>
              <a:t>Review: </a:t>
            </a:r>
            <a:r>
              <a:rPr lang="en-US" sz="4000" dirty="0"/>
              <a:t>Robot Sensors</a:t>
            </a:r>
            <a:endParaRPr lang="en-US" sz="40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http://gaminggadgets.de/wp-content/uploads/2013/01/ev3_Brick-with-sensors-and-motors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87" t="16734" b="10215"/>
          <a:stretch/>
        </p:blipFill>
        <p:spPr bwMode="auto">
          <a:xfrm flipH="1">
            <a:off x="5562600" y="0"/>
            <a:ext cx="3176588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5CD0DD-2C34-45E0-AD33-5860BBC0AD74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04812" y="1219200"/>
            <a:ext cx="8586788" cy="5334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Aft>
                <a:spcPts val="600"/>
              </a:spcAft>
            </a:pPr>
            <a:r>
              <a:rPr lang="en-US" sz="2400" b="1" dirty="0">
                <a:latin typeface="Calibri" panose="020F0502020204030204" pitchFamily="34" charset="0"/>
              </a:rPr>
              <a:t>In engineering, the term </a:t>
            </a:r>
            <a:r>
              <a:rPr lang="en-US" sz="2400" b="1" dirty="0">
                <a:solidFill>
                  <a:srgbClr val="7030A0"/>
                </a:solidFill>
                <a:latin typeface="Calibri" panose="020F0502020204030204" pitchFamily="34" charset="0"/>
              </a:rPr>
              <a:t>“tactile” sensor </a:t>
            </a:r>
            <a:r>
              <a:rPr lang="en-US" sz="2400" b="1" dirty="0">
                <a:latin typeface="Calibri" panose="020F0502020204030204" pitchFamily="34" charset="0"/>
              </a:rPr>
              <a:t>is also used to refer to touch sensors.</a:t>
            </a:r>
          </a:p>
          <a:p>
            <a:pPr>
              <a:spcAft>
                <a:spcPts val="600"/>
              </a:spcAft>
            </a:pPr>
            <a:r>
              <a:rPr lang="en-US" sz="2400" b="1" dirty="0">
                <a:latin typeface="Calibri" panose="020F0502020204030204" pitchFamily="34" charset="0"/>
              </a:rPr>
              <a:t>Touch sensors are made using light (optical), electricity or magnetism.</a:t>
            </a:r>
          </a:p>
          <a:p>
            <a:pPr marL="2468880" lvl="1">
              <a:spcAft>
                <a:spcPts val="600"/>
              </a:spcAft>
            </a:pPr>
            <a:r>
              <a:rPr lang="en-US" sz="2400" b="1" dirty="0">
                <a:latin typeface="Calibri" panose="020F0502020204030204" pitchFamily="34" charset="0"/>
                <a:cs typeface="Times New Roman" pitchFamily="18" charset="0"/>
              </a:rPr>
              <a:t>The LEGO touch sensor has a button-like protrusion. When bumped, it sends an electrical signal to the computer brick saying that it has been touched.</a:t>
            </a:r>
          </a:p>
          <a:p>
            <a:pPr marL="2468880" lvl="1"/>
            <a:r>
              <a:rPr lang="en-US" sz="2400" b="1" dirty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How does this sensor work?  </a:t>
            </a:r>
            <a:r>
              <a:rPr lang="en-US" sz="2400" b="1" dirty="0">
                <a:latin typeface="Calibri" panose="020F0502020204030204" pitchFamily="34" charset="0"/>
                <a:cs typeface="Times New Roman" pitchFamily="18" charset="0"/>
              </a:rPr>
              <a:t/>
            </a:r>
            <a:br>
              <a:rPr lang="en-US" sz="2400" b="1" dirty="0">
                <a:latin typeface="Calibri" panose="020F0502020204030204" pitchFamily="34" charset="0"/>
                <a:cs typeface="Times New Roman" pitchFamily="18" charset="0"/>
              </a:rPr>
            </a:br>
            <a:r>
              <a:rPr lang="en-US" sz="2400" b="1" dirty="0">
                <a:solidFill>
                  <a:schemeClr val="accent1"/>
                </a:solidFill>
                <a:latin typeface="Calibri" panose="020F0502020204030204" pitchFamily="34" charset="0"/>
                <a:cs typeface="Times New Roman" pitchFamily="18" charset="0"/>
              </a:rPr>
              <a:t>What happens when the button is pressed? </a:t>
            </a:r>
          </a:p>
          <a:p>
            <a:pPr marL="2468880" lvl="1"/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Can you guess? </a:t>
            </a:r>
          </a:p>
          <a:p>
            <a:pPr marL="2468880" lvl="1"/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 </a:t>
            </a:r>
          </a:p>
          <a:p>
            <a:pPr marL="0" lvl="1"/>
            <a:r>
              <a:rPr lang="en-US" sz="2400" b="1" dirty="0">
                <a:latin typeface="Calibri" panose="020F0502020204030204" pitchFamily="34" charset="0"/>
                <a:cs typeface="Times New Roman" pitchFamily="18" charset="0"/>
              </a:rPr>
              <a:t>Let’s put all your ideas on the classroom board.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" y="3508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4000" dirty="0"/>
              <a:t>How are touch or tactile sensors made?</a:t>
            </a:r>
            <a:endParaRPr lang="en-US" sz="4000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090672"/>
            <a:ext cx="1524000" cy="201472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5CD0DD-2C34-45E0-AD33-5860BBC0AD74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81000" y="762000"/>
            <a:ext cx="8232763" cy="2611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0" defTabSz="914400">
              <a:spcAft>
                <a:spcPts val="600"/>
              </a:spcAft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The LEGO touch sensor works like a light switch in your house. </a:t>
            </a:r>
          </a:p>
          <a:p>
            <a:pPr marL="342900" lvl="0" indent="-34290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When the 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button is pressed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, an electrical 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circuit is connected 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inside the sensor,</a:t>
            </a:r>
            <a:r>
              <a:rPr kumimoji="0" lang="en-US" sz="2200" b="1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 sending an electric current to the computer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. </a:t>
            </a:r>
          </a:p>
          <a:p>
            <a:pPr marL="342900" lvl="0" indent="-34290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When the 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button is released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, the 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circuit is broken 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and no electricity flows. </a:t>
            </a:r>
          </a:p>
        </p:txBody>
      </p:sp>
      <p:pic>
        <p:nvPicPr>
          <p:cNvPr id="1026" name="Picture 2" descr="http://www.education.rec.ri.cmu.edu/roboticscurriculum/multimedia/touchsensor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7787" y="2681287"/>
            <a:ext cx="4085213" cy="4100513"/>
          </a:xfrm>
          <a:prstGeom prst="rect">
            <a:avLst/>
          </a:prstGeom>
          <a:noFill/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52400" y="152400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dirty="0"/>
              <a:t>How do touch sensors work?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363897" y="5596248"/>
            <a:ext cx="4313890" cy="1135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0" defTabSz="914400"/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The </a:t>
            </a: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LEGO b</a:t>
            </a:r>
            <a:r>
              <a:rPr lang="en-US" sz="2000" b="1" dirty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rick</a:t>
            </a: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 can sense this flow of electricity</a:t>
            </a: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, so it knows if the touch sensor is pressed or released.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6996" y="3045464"/>
            <a:ext cx="2033726" cy="268858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5CD0DD-2C34-45E0-AD33-5860BBC0AD74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99887" y="1648556"/>
            <a:ext cx="3886913" cy="3247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Freeform 15"/>
          <p:cNvSpPr>
            <a:spLocks/>
          </p:cNvSpPr>
          <p:nvPr/>
        </p:nvSpPr>
        <p:spPr bwMode="auto">
          <a:xfrm>
            <a:off x="1847794" y="3267360"/>
            <a:ext cx="1044000" cy="2399604"/>
          </a:xfrm>
          <a:custGeom>
            <a:avLst/>
            <a:gdLst/>
            <a:ahLst/>
            <a:cxnLst>
              <a:cxn ang="0">
                <a:pos x="376" y="0"/>
              </a:cxn>
              <a:cxn ang="0">
                <a:pos x="40" y="576"/>
              </a:cxn>
              <a:cxn ang="0">
                <a:pos x="616" y="1344"/>
              </a:cxn>
              <a:cxn ang="0">
                <a:pos x="520" y="1728"/>
              </a:cxn>
            </a:cxnLst>
            <a:rect l="0" t="0" r="r" b="b"/>
            <a:pathLst>
              <a:path w="696" h="1728">
                <a:moveTo>
                  <a:pt x="376" y="0"/>
                </a:moveTo>
                <a:cubicBezTo>
                  <a:pt x="188" y="176"/>
                  <a:pt x="0" y="352"/>
                  <a:pt x="40" y="576"/>
                </a:cubicBezTo>
                <a:cubicBezTo>
                  <a:pt x="80" y="800"/>
                  <a:pt x="536" y="1152"/>
                  <a:pt x="616" y="1344"/>
                </a:cubicBezTo>
                <a:cubicBezTo>
                  <a:pt x="696" y="1536"/>
                  <a:pt x="512" y="1640"/>
                  <a:pt x="520" y="1728"/>
                </a:cubicBezTo>
              </a:path>
            </a:pathLst>
          </a:custGeom>
          <a:noFill/>
          <a:ln w="508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52400" y="152400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dirty="0"/>
              <a:t>Let’s Investigate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228601" y="949421"/>
            <a:ext cx="8382000" cy="641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 defTabSz="914400">
              <a:spcAft>
                <a:spcPts val="600"/>
              </a:spcAft>
            </a:pPr>
            <a:r>
              <a:rPr kumimoji="0" lang="en-US" sz="2600" b="1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cs typeface="Times New Roman" pitchFamily="18" charset="0"/>
              </a:rPr>
              <a:t>How does the brick</a:t>
            </a:r>
            <a:r>
              <a:rPr kumimoji="0" lang="en-US" sz="2600" b="1" i="0" u="none" strike="noStrike" cap="none" normalizeH="0" dirty="0">
                <a:ln>
                  <a:noFill/>
                </a:ln>
                <a:effectLst/>
                <a:latin typeface="Calibri" panose="020F0502020204030204" pitchFamily="34" charset="0"/>
                <a:cs typeface="Times New Roman" pitchFamily="18" charset="0"/>
              </a:rPr>
              <a:t> read the signal from the touch sensor</a:t>
            </a:r>
            <a:r>
              <a:rPr lang="en-US" sz="2600" b="1" dirty="0">
                <a:latin typeface="Calibri" panose="020F0502020204030204" pitchFamily="34" charset="0"/>
                <a:cs typeface="Times New Roman" pitchFamily="18" charset="0"/>
              </a:rPr>
              <a:t>?</a:t>
            </a:r>
            <a:r>
              <a:rPr kumimoji="0" lang="en-US" sz="2600" b="1" i="0" u="none" strike="noStrike" cap="none" normalizeH="0" dirty="0">
                <a:ln>
                  <a:noFill/>
                </a:ln>
                <a:effectLst/>
                <a:latin typeface="Calibri" panose="020F0502020204030204" pitchFamily="34" charset="0"/>
                <a:cs typeface="Times New Roman" pitchFamily="18" charset="0"/>
              </a:rPr>
              <a:t> </a:t>
            </a: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52400" y="1485744"/>
            <a:ext cx="4647487" cy="715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285750" lvl="0" indent="-28575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0" lang="en-US" b="1" i="0" u="none" strike="noStrike" cap="none" normalizeH="0" dirty="0">
                <a:ln>
                  <a:noFill/>
                </a:ln>
                <a:solidFill>
                  <a:srgbClr val="7030A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Do This: </a:t>
            </a:r>
            <a:r>
              <a:rPr kumimoji="0" lang="en-US" b="1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Attach the sensor 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to the LEGO brick, as shown below. </a:t>
            </a: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153113" y="3608970"/>
            <a:ext cx="4647487" cy="2057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285750" lvl="0" indent="-28575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U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se the 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VIEW</a:t>
            </a:r>
            <a:r>
              <a:rPr kumimoji="0" lang="en-US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 command </a:t>
            </a:r>
            <a:r>
              <a:rPr kumimoji="0" lang="en-US" b="1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and go to the touch sensor. </a:t>
            </a:r>
          </a:p>
          <a:p>
            <a:pPr marL="285750" lvl="0" indent="-28575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0" lang="en-US" b="1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The display should show </a:t>
            </a:r>
            <a:r>
              <a:rPr kumimoji="0" lang="en-US" b="1" i="0" u="none" strike="noStrike" cap="none" normalizeH="0" dirty="0">
                <a:ln>
                  <a:noFill/>
                </a:ln>
                <a:solidFill>
                  <a:srgbClr val="7030A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1 when the sensor is pressed</a:t>
            </a:r>
            <a:r>
              <a:rPr kumimoji="0" lang="en-US" b="1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, and </a:t>
            </a:r>
            <a:r>
              <a:rPr kumimoji="0" lang="en-US" b="1" i="0" u="none" strike="noStrike" cap="none" normalizeH="0" dirty="0">
                <a:ln>
                  <a:noFill/>
                </a:ln>
                <a:solidFill>
                  <a:srgbClr val="7030A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0 when not pressed</a:t>
            </a:r>
            <a:r>
              <a:rPr kumimoji="0" lang="en-US" b="1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. </a:t>
            </a:r>
          </a:p>
          <a:p>
            <a:pPr marL="285750" lvl="0" indent="-28575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0" lang="en-US" b="1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So, pressing the button closes the circuit and 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sends a signal sent to the computer.  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3"/>
          <a:srcRect l="15957" t="4373" r="20447" b="7764"/>
          <a:stretch/>
        </p:blipFill>
        <p:spPr>
          <a:xfrm>
            <a:off x="2441372" y="2142810"/>
            <a:ext cx="2039258" cy="146616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4"/>
          <a:srcRect b="15912"/>
          <a:stretch/>
        </p:blipFill>
        <p:spPr>
          <a:xfrm>
            <a:off x="1328729" y="5547809"/>
            <a:ext cx="1043284" cy="115976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0" y="1956273"/>
            <a:ext cx="1388660" cy="990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3000" y="3699381"/>
            <a:ext cx="1388660" cy="82304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/>
          <a:srcRect l="31406" t="4242" r="24049" b="24126"/>
          <a:stretch/>
        </p:blipFill>
        <p:spPr>
          <a:xfrm>
            <a:off x="7315200" y="3413300"/>
            <a:ext cx="1143000" cy="137850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8"/>
          <a:srcRect l="26685" t="4318" r="27977" b="22933"/>
          <a:stretch/>
        </p:blipFill>
        <p:spPr>
          <a:xfrm>
            <a:off x="7315200" y="1828799"/>
            <a:ext cx="1066801" cy="128384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5CD0DD-2C34-45E0-AD33-5860BBC0AD74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28600" y="1060653"/>
            <a:ext cx="8510588" cy="453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0" defTabSz="914400"/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Below is a program that uses</a:t>
            </a:r>
            <a:r>
              <a:rPr kumimoji="0" lang="en-US" sz="2600" b="1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 the touch sensor to play music.  </a:t>
            </a:r>
            <a:endParaRPr kumimoji="0" lang="en-US" sz="26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/>
          <a:srcRect l="8387" t="33362" r="13616" b="54128"/>
          <a:stretch/>
        </p:blipFill>
        <p:spPr bwMode="auto">
          <a:xfrm>
            <a:off x="914400" y="1600200"/>
            <a:ext cx="7086600" cy="1639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52400" y="152400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dirty="0"/>
              <a:t>Mini-Activity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28600" y="2819401"/>
            <a:ext cx="83058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 defTabSz="914400"/>
            <a:r>
              <a:rPr kumimoji="0" lang="en-US" sz="2400" b="1" i="0" u="none" strike="noStrike" cap="none" normalizeH="0" dirty="0">
                <a:ln>
                  <a:noFill/>
                </a:ln>
                <a:solidFill>
                  <a:srgbClr val="7030A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Do this: </a:t>
            </a:r>
          </a:p>
          <a:p>
            <a:pPr marL="342900" lvl="0" indent="-34290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0" lang="en-US" sz="2400" b="1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Program it using 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your computer and download to the </a:t>
            </a:r>
            <a:r>
              <a:rPr kumimoji="0" lang="en-US" sz="2400" b="1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same setup as in the previous slide, 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that is, the </a:t>
            </a:r>
            <a:r>
              <a:rPr kumimoji="0" lang="en-US" sz="2400" b="1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LEGO brick connected to the touch sensor (plug the 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sensor into port 2)</a:t>
            </a:r>
            <a:r>
              <a:rPr kumimoji="0" lang="en-US" sz="2400" b="1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. </a:t>
            </a:r>
          </a:p>
          <a:p>
            <a:pPr marL="342900" lvl="0" indent="-34290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Go to the </a:t>
            </a:r>
            <a:r>
              <a:rPr lang="en-US" sz="2400" b="1" dirty="0">
                <a:solidFill>
                  <a:schemeClr val="accent1"/>
                </a:solidFill>
                <a:latin typeface="Calibri" panose="020F0502020204030204" pitchFamily="34" charset="0"/>
                <a:cs typeface="Times New Roman" pitchFamily="18" charset="0"/>
              </a:rPr>
              <a:t>Functions Palette for the music button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. Run it and explain your observations, including a step-by-step explanation of how the program works.  </a:t>
            </a:r>
          </a:p>
          <a:p>
            <a:pPr marL="342900" lvl="0" indent="-34290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Bonus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: For something more challenging, try to make your own musical notes (see Context Help). 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  </a:t>
            </a:r>
          </a:p>
          <a:p>
            <a:pPr lvl="0" algn="ctr" defTabSz="914400">
              <a:spcAft>
                <a:spcPts val="600"/>
              </a:spcAft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Times New Roman" pitchFamily="18" charset="0"/>
              </a:rPr>
              <a:t>(Answer on slide 18)</a:t>
            </a:r>
            <a:endParaRPr kumimoji="0" lang="en-US" sz="2400" i="0" u="none" strike="noStrike" cap="none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latin typeface="Calibri" panose="020F0502020204030204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371600"/>
            <a:ext cx="8001000" cy="5334000"/>
          </a:xfrm>
        </p:spPr>
        <p:txBody>
          <a:bodyPr/>
          <a:lstStyle/>
          <a:p>
            <a:pPr marL="457200" indent="-457200" eaLnBrk="1" hangingPunct="1">
              <a:spcAft>
                <a:spcPts val="1200"/>
              </a:spcAft>
              <a:buFont typeface="+mj-lt"/>
              <a:buAutoNum type="arabicPeriod"/>
            </a:pPr>
            <a:r>
              <a:rPr lang="en-US" sz="2800" b="1" dirty="0">
                <a:latin typeface="Calibri" panose="020F0502020204030204" pitchFamily="34" charset="0"/>
              </a:rPr>
              <a:t>Where on our bodies do we have touch sensors? </a:t>
            </a:r>
          </a:p>
          <a:p>
            <a:pPr marL="457200" indent="-457200" eaLnBrk="1" hangingPunct="1">
              <a:spcAft>
                <a:spcPts val="1200"/>
              </a:spcAft>
              <a:buFont typeface="+mj-lt"/>
              <a:buAutoNum type="arabicPeriod"/>
            </a:pPr>
            <a:r>
              <a:rPr lang="en-US" sz="2800" b="1" dirty="0">
                <a:latin typeface="Calibri" panose="020F0502020204030204" pitchFamily="34" charset="0"/>
              </a:rPr>
              <a:t>Provide an example of “stimulus-sensor-coordinator-effector-response” framework using the human touch sensor.</a:t>
            </a:r>
          </a:p>
          <a:p>
            <a:pPr marL="457200" indent="-457200" eaLnBrk="1" hangingPunct="1">
              <a:spcAft>
                <a:spcPts val="1200"/>
              </a:spcAft>
              <a:buFont typeface="+mj-lt"/>
              <a:buAutoNum type="arabicPeriod" startAt="3"/>
            </a:pPr>
            <a:r>
              <a:rPr lang="en-US" sz="2800" b="1" dirty="0">
                <a:latin typeface="Calibri" panose="020F0502020204030204" pitchFamily="34" charset="0"/>
              </a:rPr>
              <a:t>When you press the LEGO touch sensor, what exactly happens and how does it convey the signal to the LEGO brick?</a:t>
            </a:r>
          </a:p>
          <a:p>
            <a:pPr marL="457200" indent="-457200" eaLnBrk="1" hangingPunct="1">
              <a:spcAft>
                <a:spcPts val="1200"/>
              </a:spcAft>
              <a:buFont typeface="+mj-lt"/>
              <a:buAutoNum type="arabicPeriod" startAt="3"/>
            </a:pPr>
            <a:r>
              <a:rPr lang="en-US" sz="2800" b="1" dirty="0">
                <a:latin typeface="Calibri" panose="020F0502020204030204" pitchFamily="34" charset="0"/>
                <a:cs typeface="Times New Roman" pitchFamily="18" charset="0"/>
              </a:rPr>
              <a:t>Give examples of sensors in engineering systems that are similar to the human touch sensor.</a:t>
            </a:r>
            <a:endParaRPr lang="en-US" sz="2800" b="1" dirty="0">
              <a:latin typeface="Calibri" panose="020F0502020204030204" pitchFamily="34" charset="0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A1A1F29A-D73E-437A-83EA-54521818A99A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" y="2746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dirty="0"/>
              <a:t>Touch Sensors Post-Quiz</a:t>
            </a:r>
          </a:p>
        </p:txBody>
      </p:sp>
    </p:spTree>
    <p:extLst>
      <p:ext uri="{BB962C8B-B14F-4D97-AF65-F5344CB8AC3E}">
        <p14:creationId xmlns:p14="http://schemas.microsoft.com/office/powerpoint/2010/main" val="14437575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990600"/>
            <a:ext cx="8001000" cy="5715000"/>
          </a:xfrm>
        </p:spPr>
        <p:txBody>
          <a:bodyPr/>
          <a:lstStyle/>
          <a:p>
            <a:pPr marL="457200" indent="-457200" eaLnBrk="1" hangingPunct="1">
              <a:spcAft>
                <a:spcPts val="0"/>
              </a:spcAft>
              <a:buFont typeface="+mj-lt"/>
              <a:buAutoNum type="arabicPeriod"/>
            </a:pPr>
            <a:r>
              <a:rPr lang="en-US" sz="2000" b="1" dirty="0">
                <a:latin typeface="Calibri" panose="020F0502020204030204" pitchFamily="34" charset="0"/>
              </a:rPr>
              <a:t>Where on our bodies do we have touch sensors?</a:t>
            </a:r>
          </a:p>
          <a:p>
            <a:pPr marL="457200" lvl="1" indent="0" eaLnBrk="1" hangingPunct="1">
              <a:spcBef>
                <a:spcPts val="600"/>
              </a:spcBef>
              <a:spcAft>
                <a:spcPts val="600"/>
              </a:spcAft>
              <a:buSzPct val="70000"/>
              <a:buNone/>
            </a:pP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We have touch (or tactile) sensors on our skin all over our bodies since we feel the sense of touch everywhere. </a:t>
            </a:r>
          </a:p>
          <a:p>
            <a:pPr marL="457200" indent="-457200" eaLnBrk="1" hangingPunct="1">
              <a:spcAft>
                <a:spcPts val="0"/>
              </a:spcAft>
              <a:buFont typeface="+mj-lt"/>
              <a:buAutoNum type="arabicPeriod"/>
            </a:pPr>
            <a:r>
              <a:rPr lang="en-US" sz="2000" b="1" dirty="0">
                <a:latin typeface="Calibri" panose="020F0502020204030204" pitchFamily="34" charset="0"/>
              </a:rPr>
              <a:t>Provide an example “stimulus-sensor-coordinator-effector-response” framework using the human touch sensor.</a:t>
            </a:r>
          </a:p>
          <a:p>
            <a:pPr marL="457200" lvl="1" indent="0" eaLnBrk="1" hangingPunct="1">
              <a:spcBef>
                <a:spcPts val="600"/>
              </a:spcBef>
              <a:spcAft>
                <a:spcPts val="600"/>
              </a:spcAft>
              <a:buSzPct val="70000"/>
              <a:buNone/>
            </a:pP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Hot object &gt; touch it using a finger &gt; nervous system &gt; muscle &gt; move finger back</a:t>
            </a:r>
          </a:p>
          <a:p>
            <a:pPr marL="457200" indent="-457200" eaLnBrk="1" hangingPunct="1">
              <a:spcAft>
                <a:spcPts val="0"/>
              </a:spcAft>
              <a:buFont typeface="+mj-lt"/>
              <a:buAutoNum type="arabicPeriod" startAt="3"/>
            </a:pPr>
            <a:r>
              <a:rPr lang="en-US" sz="2000" b="1" dirty="0">
                <a:latin typeface="Calibri" panose="020F0502020204030204" pitchFamily="34" charset="0"/>
              </a:rPr>
              <a:t>When you press the LEGO touch sensor, what exactly happens and how does it convey the signal to the LEGO brick?</a:t>
            </a:r>
          </a:p>
          <a:p>
            <a:pPr marL="457200" lvl="1" indent="0" eaLnBrk="1" hangingPunct="1">
              <a:spcBef>
                <a:spcPts val="600"/>
              </a:spcBef>
              <a:spcAft>
                <a:spcPts val="600"/>
              </a:spcAft>
              <a:buSzPct val="70000"/>
              <a:buNone/>
            </a:pP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When the touch sensor button is pressed, it closes a circuit (similar to when you turn on a  switch) and sends a current to the LEGO brick, which then knows that the touch sensor button was pressed.</a:t>
            </a:r>
            <a:endParaRPr lang="en-US" sz="2800" b="1" dirty="0">
              <a:latin typeface="Calibri" panose="020F0502020204030204" pitchFamily="34" charset="0"/>
            </a:endParaRPr>
          </a:p>
          <a:p>
            <a:pPr marL="457200" indent="-457200" eaLnBrk="1" hangingPunct="1">
              <a:spcAft>
                <a:spcPts val="0"/>
              </a:spcAft>
              <a:buFont typeface="+mj-lt"/>
              <a:buAutoNum type="arabicPeriod" startAt="3"/>
            </a:pPr>
            <a:r>
              <a:rPr lang="en-US" sz="2000" b="1" dirty="0">
                <a:latin typeface="Calibri" panose="020F0502020204030204" pitchFamily="34" charset="0"/>
                <a:cs typeface="Times New Roman" pitchFamily="18" charset="0"/>
              </a:rPr>
              <a:t>Give examples of sensors in engineering systems that are similar to the human touch sensor.</a:t>
            </a:r>
          </a:p>
          <a:p>
            <a:pPr marL="457200" lvl="1" indent="0" eaLnBrk="1" hangingPunct="1">
              <a:spcBef>
                <a:spcPts val="600"/>
              </a:spcBef>
              <a:spcAft>
                <a:spcPts val="0"/>
              </a:spcAft>
              <a:buSzPct val="70000"/>
              <a:buNone/>
            </a:pP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Examples: LEGO touch sensor, sensors in the gripper of a robot</a:t>
            </a:r>
            <a:endParaRPr lang="en-US" sz="20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A1A1F29A-D73E-437A-83EA-54521818A99A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" y="2746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dirty="0"/>
              <a:t>Touch Sensors Post-Quiz </a:t>
            </a:r>
            <a:r>
              <a:rPr lang="en-US" dirty="0">
                <a:solidFill>
                  <a:srgbClr val="FF0000"/>
                </a:solidFill>
              </a:rPr>
              <a:t>Answers</a:t>
            </a:r>
          </a:p>
        </p:txBody>
      </p:sp>
    </p:spTree>
    <p:extLst>
      <p:ext uri="{BB962C8B-B14F-4D97-AF65-F5344CB8AC3E}">
        <p14:creationId xmlns:p14="http://schemas.microsoft.com/office/powerpoint/2010/main" val="906532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7ABE4109-596D-4DAD-8CC6-34E112D50C35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304800" y="1609844"/>
            <a:ext cx="83058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2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stimulus &gt; sensor &gt; coordinator &gt; effector &gt;response</a:t>
            </a:r>
          </a:p>
          <a:p>
            <a:pPr algn="ctr">
              <a:spcBef>
                <a:spcPct val="50000"/>
              </a:spcBef>
              <a:defRPr/>
            </a:pPr>
            <a:r>
              <a:rPr lang="en-GB" sz="2000" b="1" dirty="0">
                <a:latin typeface="Calibri" panose="020F0502020204030204" pitchFamily="34" charset="0"/>
                <a:cs typeface="Times New Roman" pitchFamily="18" charset="0"/>
              </a:rPr>
              <a:t>object in front &gt; touch sensor &gt; brick-computer &gt; </a:t>
            </a:r>
            <a:r>
              <a:rPr lang="en-GB" sz="2000" b="1" dirty="0">
                <a:latin typeface="Calibri" panose="020F0502020204030204" pitchFamily="34" charset="0"/>
                <a:cs typeface="Times New Roman" pitchFamily="18" charset="0"/>
                <a:sym typeface="Wingdings" pitchFamily="2" charset="2"/>
              </a:rPr>
              <a:t>motor &gt; </a:t>
            </a:r>
            <a:r>
              <a:rPr lang="en-GB" sz="2000" b="1" dirty="0">
                <a:latin typeface="Calibri" panose="020F0502020204030204" pitchFamily="34" charset="0"/>
                <a:cs typeface="Times New Roman" pitchFamily="18" charset="0"/>
              </a:rPr>
              <a:t>move back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" y="3508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dirty="0"/>
              <a:t>Answer for Slide 7 Question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5CD0DD-2C34-45E0-AD33-5860BBC0AD74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950099"/>
            <a:ext cx="7772399" cy="558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52400" y="1984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4000" dirty="0"/>
              <a:t>Mini-Activity Answer for the Teacher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84A575DD-9B48-4531-9585-6118CB94278D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52400" y="3508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dirty="0"/>
              <a:t>Vocabulary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90513" y="1219201"/>
            <a:ext cx="8269287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sensor</a:t>
            </a:r>
            <a:r>
              <a:rPr lang="en-US" altLang="en-US" sz="2400" b="1" dirty="0">
                <a:latin typeface="Calibri" panose="020F0502020204030204" pitchFamily="34" charset="0"/>
                <a:cs typeface="Times New Roman" pitchFamily="18" charset="0"/>
              </a:rPr>
              <a:t>: </a:t>
            </a:r>
            <a:r>
              <a:rPr lang="en-US" sz="2400" b="1" dirty="0">
                <a:latin typeface="Calibri" panose="020F0502020204030204" pitchFamily="34" charset="0"/>
                <a:cs typeface="Times New Roman" pitchFamily="18" charset="0"/>
              </a:rPr>
              <a:t>A device that converts one type of signal to another; for instance, the speedometer in a car collects physical data and calculates and displays the speed the car is moving.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stimulus</a:t>
            </a:r>
            <a:r>
              <a:rPr lang="en-US" altLang="en-US" sz="2400" b="1" dirty="0">
                <a:latin typeface="Calibri" panose="020F0502020204030204" pitchFamily="34" charset="0"/>
                <a:cs typeface="Times New Roman" pitchFamily="18" charset="0"/>
              </a:rPr>
              <a:t>: A </a:t>
            </a:r>
            <a:r>
              <a:rPr lang="en-US" sz="2400" b="1" dirty="0">
                <a:latin typeface="Calibri" panose="020F0502020204030204" pitchFamily="34" charset="0"/>
                <a:cs typeface="Times New Roman" pitchFamily="18" charset="0"/>
              </a:rPr>
              <a:t>thing or event that causes a reaction, such as a specific functional reaction in an organ or tissue.</a:t>
            </a:r>
            <a:endParaRPr lang="en-US" altLang="en-US" sz="2400" b="1" dirty="0">
              <a:latin typeface="Calibri" panose="020F0502020204030204" pitchFamily="34" charset="0"/>
              <a:cs typeface="Times New Roman" pitchFamily="18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tactile</a:t>
            </a:r>
            <a:r>
              <a:rPr lang="en-US" altLang="en-US" sz="2400" b="1" dirty="0">
                <a:latin typeface="Calibri" panose="020F0502020204030204" pitchFamily="34" charset="0"/>
                <a:cs typeface="Times New Roman" pitchFamily="18" charset="0"/>
              </a:rPr>
              <a:t>: Related to touch.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transducer</a:t>
            </a:r>
            <a:r>
              <a:rPr lang="en-US" altLang="en-US" sz="2400" b="1" dirty="0">
                <a:latin typeface="Calibri" panose="020F0502020204030204" pitchFamily="34" charset="0"/>
                <a:cs typeface="Times New Roman" pitchFamily="18" charset="0"/>
              </a:rPr>
              <a:t>: Another term for a sensor (see above).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371600"/>
            <a:ext cx="8001000" cy="5334000"/>
          </a:xfrm>
        </p:spPr>
        <p:txBody>
          <a:bodyPr/>
          <a:lstStyle/>
          <a:p>
            <a:pPr marL="457200" indent="-457200" eaLnBrk="1" hangingPunct="1">
              <a:spcAft>
                <a:spcPts val="1200"/>
              </a:spcAft>
              <a:buFont typeface="+mj-lt"/>
              <a:buAutoNum type="arabicPeriod"/>
            </a:pPr>
            <a:r>
              <a:rPr lang="en-US" sz="2800" b="1" dirty="0">
                <a:latin typeface="Calibri" panose="020F0502020204030204" pitchFamily="34" charset="0"/>
              </a:rPr>
              <a:t>Where on our bodies do we have touch sensors? </a:t>
            </a:r>
          </a:p>
          <a:p>
            <a:pPr marL="457200" indent="-457200" eaLnBrk="1" hangingPunct="1">
              <a:spcAft>
                <a:spcPts val="1200"/>
              </a:spcAft>
              <a:buFont typeface="+mj-lt"/>
              <a:buAutoNum type="arabicPeriod"/>
            </a:pPr>
            <a:r>
              <a:rPr lang="en-US" sz="2800" b="1" dirty="0">
                <a:latin typeface="Calibri" panose="020F0502020204030204" pitchFamily="34" charset="0"/>
              </a:rPr>
              <a:t>Provide an example of “stimulus-sensor-coordinator-effector-response” framework using the human touch sensor.</a:t>
            </a:r>
          </a:p>
          <a:p>
            <a:pPr marL="457200" indent="-457200" eaLnBrk="1" hangingPunct="1">
              <a:spcAft>
                <a:spcPts val="1200"/>
              </a:spcAft>
              <a:buFont typeface="+mj-lt"/>
              <a:buAutoNum type="arabicPeriod" startAt="3"/>
            </a:pPr>
            <a:r>
              <a:rPr lang="en-US" sz="2800" b="1" dirty="0">
                <a:latin typeface="Calibri" panose="020F0502020204030204" pitchFamily="34" charset="0"/>
              </a:rPr>
              <a:t>When you press the LEGO touch sensor, what exactly happens and how does it convey the signal to the LEGO brick?</a:t>
            </a:r>
          </a:p>
          <a:p>
            <a:pPr marL="457200" indent="-457200" eaLnBrk="1" hangingPunct="1">
              <a:spcAft>
                <a:spcPts val="1200"/>
              </a:spcAft>
              <a:buFont typeface="+mj-lt"/>
              <a:buAutoNum type="arabicPeriod" startAt="3"/>
            </a:pPr>
            <a:r>
              <a:rPr lang="en-US" sz="2800" b="1" dirty="0">
                <a:latin typeface="Calibri" panose="020F0502020204030204" pitchFamily="34" charset="0"/>
                <a:cs typeface="Times New Roman" pitchFamily="18" charset="0"/>
              </a:rPr>
              <a:t>Give examples of sensors in engineering systems that are similar to the human touch sensor.</a:t>
            </a:r>
            <a:endParaRPr lang="en-US" sz="2800" b="1" dirty="0">
              <a:latin typeface="Calibri" panose="020F0502020204030204" pitchFamily="34" charset="0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A1A1F29A-D73E-437A-83EA-54521818A99A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" y="2746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dirty="0"/>
              <a:t>Touch Sensors Pre-Quiz</a:t>
            </a:r>
          </a:p>
        </p:txBody>
      </p:sp>
    </p:spTree>
    <p:extLst>
      <p:ext uri="{BB962C8B-B14F-4D97-AF65-F5344CB8AC3E}">
        <p14:creationId xmlns:p14="http://schemas.microsoft.com/office/powerpoint/2010/main" val="12557449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89062"/>
            <a:ext cx="7924800" cy="5011738"/>
          </a:xfrm>
          <a:noFill/>
        </p:spPr>
        <p:txBody>
          <a:bodyPr>
            <a:noAutofit/>
          </a:bodyPr>
          <a:lstStyle/>
          <a:p>
            <a:pPr>
              <a:buNone/>
              <a:defRPr/>
            </a:pPr>
            <a:r>
              <a:rPr lang="en-US" sz="1400" dirty="0">
                <a:latin typeface="Calibri" panose="020F0502020204030204" pitchFamily="34" charset="0"/>
              </a:rPr>
              <a:t>Slide 1, 8: pointing finger; source: Microsoft® clipart: </a:t>
            </a:r>
            <a:r>
              <a:rPr lang="en-US" sz="1400" dirty="0">
                <a:latin typeface="Calibri" panose="020F0502020204030204" pitchFamily="34" charset="0"/>
                <a:hlinkClick r:id="rId2"/>
              </a:rPr>
              <a:t>http://office.microsoft.com/en-us/images/results.aspx?qu=pointing+finger&amp;ex=1#ai:MC900098047|</a:t>
            </a:r>
            <a:r>
              <a:rPr lang="en-US" sz="1400" dirty="0">
                <a:latin typeface="Calibri" panose="020F0502020204030204" pitchFamily="34" charset="0"/>
              </a:rPr>
              <a:t> </a:t>
            </a:r>
          </a:p>
          <a:p>
            <a:pPr>
              <a:buNone/>
              <a:defRPr/>
            </a:pPr>
            <a:r>
              <a:rPr lang="en-US" sz="1400" dirty="0">
                <a:latin typeface="Calibri" panose="020F0502020204030204" pitchFamily="34" charset="0"/>
              </a:rPr>
              <a:t>Slide 1, 10, 11, 12, 13: LEGO device images; source: LEGO MINDSTORMS EV3 User’s Guide</a:t>
            </a:r>
          </a:p>
          <a:p>
            <a:pPr marL="0" indent="0">
              <a:buNone/>
              <a:defRPr/>
            </a:pPr>
            <a:r>
              <a:rPr lang="en-US" sz="1400" dirty="0">
                <a:latin typeface="Calibri" panose="020F0502020204030204" pitchFamily="34" charset="0"/>
                <a:cs typeface="Times New Roman" pitchFamily="18" charset="0"/>
              </a:rPr>
              <a:t>Slide 4: nerves in human hand; source: Adam, U.S. National Library of Medicine, National Institutes of Health: </a:t>
            </a:r>
            <a:r>
              <a:rPr lang="en-US" sz="1400" dirty="0">
                <a:latin typeface="Calibri" panose="020F0502020204030204" pitchFamily="34" charset="0"/>
                <a:cs typeface="Times New Roman" pitchFamily="18" charset="0"/>
                <a:hlinkClick r:id="rId3"/>
              </a:rPr>
              <a:t>http://www.nlm.nih.gov/medlineplus/carpaltunnelsyndrome.html</a:t>
            </a:r>
            <a:r>
              <a:rPr lang="en-US" sz="1400" dirty="0">
                <a:latin typeface="Calibri" panose="020F0502020204030204" pitchFamily="34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en-US" sz="1400" dirty="0">
                <a:latin typeface="Calibri" panose="020F0502020204030204" pitchFamily="34" charset="0"/>
              </a:rPr>
              <a:t>Slide 5: human brain; source: NIDA for Kids: </a:t>
            </a:r>
            <a:r>
              <a:rPr lang="en-US" sz="1400" dirty="0">
                <a:latin typeface="Calibri" panose="020F0502020204030204" pitchFamily="34" charset="0"/>
                <a:hlinkClick r:id="rId4"/>
              </a:rPr>
              <a:t>http://teens.drugabuse.gov/educators/curricula-and-lesson-plans/mind-over-matter/mom-teachers-guide/brain-anatomy</a:t>
            </a:r>
            <a:r>
              <a:rPr lang="en-US" sz="1400" dirty="0">
                <a:latin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1400" dirty="0">
                <a:latin typeface="Calibri" panose="020F0502020204030204" pitchFamily="34" charset="0"/>
              </a:rPr>
              <a:t>Slide 8: nervous system diagram; source: 2006 Persian Poet Gal, Wikimedia Commons: </a:t>
            </a:r>
            <a:r>
              <a:rPr lang="en-US" sz="1400" dirty="0">
                <a:latin typeface="Calibri" panose="020F0502020204030204" pitchFamily="34" charset="0"/>
                <a:hlinkClick r:id="rId5"/>
              </a:rPr>
              <a:t>http://commons.wikimedia.org/wiki/File:Nervous_system_diagram.png</a:t>
            </a:r>
            <a:r>
              <a:rPr lang="en-US" sz="1400" dirty="0">
                <a:latin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1400" dirty="0">
                <a:latin typeface="Calibri" panose="020F0502020204030204" pitchFamily="34" charset="0"/>
                <a:cs typeface="Times New Roman" pitchFamily="18" charset="0"/>
              </a:rPr>
              <a:t>Slide 9: human nervous system; source: Adam, U.S. National Library of Medicine, National Institutes of Health: </a:t>
            </a:r>
            <a:r>
              <a:rPr lang="en-US" sz="1400" dirty="0">
                <a:latin typeface="Calibri" panose="020F0502020204030204" pitchFamily="34" charset="0"/>
                <a:cs typeface="Times New Roman" pitchFamily="18" charset="0"/>
                <a:hlinkClick r:id="rId6"/>
              </a:rPr>
              <a:t>http://www.nlm.nih.gov/medlineplus/ency/imagepages/8679.htm</a:t>
            </a:r>
            <a:r>
              <a:rPr lang="en-US" sz="1400" dirty="0">
                <a:latin typeface="Calibri" panose="020F0502020204030204" pitchFamily="34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en-US" sz="1400" dirty="0">
                <a:latin typeface="Calibri" panose="020F0502020204030204" pitchFamily="34" charset="0"/>
              </a:rPr>
              <a:t>Slide 9: arm muscles-biceps; source: National Cancer Institute: </a:t>
            </a:r>
            <a:r>
              <a:rPr lang="en-US" sz="1400" dirty="0">
                <a:latin typeface="Calibri" panose="020F0502020204030204" pitchFamily="34" charset="0"/>
                <a:hlinkClick r:id="rId7"/>
              </a:rPr>
              <a:t>http://training.seer.cancer.gov/anatomy/muscular/groups/upper.html</a:t>
            </a:r>
            <a:r>
              <a:rPr lang="en-US" sz="1400" dirty="0">
                <a:latin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1400" dirty="0">
                <a:latin typeface="Calibri" panose="020F0502020204030204" pitchFamily="34" charset="0"/>
              </a:rPr>
              <a:t>Slide 9: pointing finger; source: Microsoft® clipart: </a:t>
            </a:r>
            <a:r>
              <a:rPr lang="en-US" sz="1400" dirty="0">
                <a:latin typeface="Calibri" panose="020F0502020204030204" pitchFamily="34" charset="0"/>
                <a:hlinkClick r:id="rId8"/>
              </a:rPr>
              <a:t>http://office.microsoft.com/en-us/images/results.aspx?qu=pointing+finger&amp;ex=1#ai:MC900233154|</a:t>
            </a:r>
            <a:endParaRPr lang="en-US" sz="14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1400" dirty="0">
                <a:latin typeface="Calibri" panose="020F0502020204030204" pitchFamily="34" charset="0"/>
              </a:rPr>
              <a:t>Slide 12: how does a touch sensor work? schematic diagram; source: Carnegie Mellon Robotics Academy: </a:t>
            </a:r>
            <a:r>
              <a:rPr lang="en-US" sz="1400" dirty="0">
                <a:latin typeface="Calibri" panose="020F0502020204030204" pitchFamily="34" charset="0"/>
                <a:hlinkClick r:id="rId9"/>
              </a:rPr>
              <a:t>http://www.education.rec.ri.cmu.edu/roboticscurriculum/multimedia/howtouch.shtml</a:t>
            </a:r>
            <a:r>
              <a:rPr lang="en-US" sz="1400" dirty="0">
                <a:latin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1400" dirty="0">
                <a:latin typeface="Calibri" panose="020F0502020204030204" pitchFamily="34" charset="0"/>
              </a:rPr>
              <a:t>Slides 14, 15: Screen capture images by the author. Mini-activity adapted from </a:t>
            </a:r>
            <a:r>
              <a:rPr lang="en-US" sz="1400" dirty="0">
                <a:latin typeface="Calibri" panose="020F0502020204030204" pitchFamily="34" charset="0"/>
                <a:hlinkClick r:id="rId10"/>
              </a:rPr>
              <a:t>http://www.compchal.org</a:t>
            </a:r>
            <a:r>
              <a:rPr lang="en-US" sz="1400" dirty="0">
                <a:latin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endParaRPr lang="en-US" sz="1600" b="1" dirty="0"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3277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36E9875-6ECE-4FD8-AAD6-65BD13BF635D}" type="slidenum">
              <a:rPr lang="en-US" altLang="en-US" smtClean="0">
                <a:solidFill>
                  <a:srgbClr val="FFFFFF"/>
                </a:solidFill>
              </a:rPr>
              <a:pPr eaLnBrk="1" hangingPunct="1"/>
              <a:t>20</a:t>
            </a:fld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274638"/>
            <a:ext cx="9144000" cy="71596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kern="1200" cap="small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4400" b="1" cap="none" dirty="0">
                <a:solidFill>
                  <a:schemeClr val="accent1"/>
                </a:solidFill>
              </a:rPr>
              <a:t>Image Sources</a:t>
            </a:r>
          </a:p>
        </p:txBody>
      </p:sp>
    </p:spTree>
    <p:extLst>
      <p:ext uri="{BB962C8B-B14F-4D97-AF65-F5344CB8AC3E}">
        <p14:creationId xmlns:p14="http://schemas.microsoft.com/office/powerpoint/2010/main" val="1758443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990600"/>
            <a:ext cx="8001000" cy="5715000"/>
          </a:xfrm>
        </p:spPr>
        <p:txBody>
          <a:bodyPr/>
          <a:lstStyle/>
          <a:p>
            <a:pPr marL="457200" indent="-457200" eaLnBrk="1" hangingPunct="1">
              <a:spcAft>
                <a:spcPts val="0"/>
              </a:spcAft>
              <a:buFont typeface="+mj-lt"/>
              <a:buAutoNum type="arabicPeriod"/>
            </a:pPr>
            <a:r>
              <a:rPr lang="en-US" sz="2000" b="1" dirty="0">
                <a:latin typeface="Calibri" panose="020F0502020204030204" pitchFamily="34" charset="0"/>
              </a:rPr>
              <a:t>Where on our bodies do we have touch sensors?</a:t>
            </a:r>
          </a:p>
          <a:p>
            <a:pPr marL="457200" lvl="1" indent="0" eaLnBrk="1" hangingPunct="1">
              <a:spcBef>
                <a:spcPts val="600"/>
              </a:spcBef>
              <a:spcAft>
                <a:spcPts val="600"/>
              </a:spcAft>
              <a:buSzPct val="70000"/>
              <a:buNone/>
            </a:pP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We have touch (or tactile) sensors on our skin all over our bodies since we feel the sense of touch everywhere. </a:t>
            </a:r>
          </a:p>
          <a:p>
            <a:pPr marL="457200" indent="-457200" eaLnBrk="1" hangingPunct="1">
              <a:spcAft>
                <a:spcPts val="0"/>
              </a:spcAft>
              <a:buFont typeface="+mj-lt"/>
              <a:buAutoNum type="arabicPeriod"/>
            </a:pPr>
            <a:r>
              <a:rPr lang="en-US" sz="2000" b="1" dirty="0">
                <a:latin typeface="Calibri" panose="020F0502020204030204" pitchFamily="34" charset="0"/>
              </a:rPr>
              <a:t>Provide an example “stimulus-sensor-coordinator-effector-response” framework using the human touch sensor.</a:t>
            </a:r>
          </a:p>
          <a:p>
            <a:pPr marL="457200" lvl="1" indent="0" eaLnBrk="1" hangingPunct="1">
              <a:spcBef>
                <a:spcPts val="600"/>
              </a:spcBef>
              <a:spcAft>
                <a:spcPts val="600"/>
              </a:spcAft>
              <a:buSzPct val="70000"/>
              <a:buNone/>
            </a:pP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Hot object &gt; touch it using a finger &gt; nervous system &gt; muscle &gt; move finger back</a:t>
            </a:r>
          </a:p>
          <a:p>
            <a:pPr marL="457200" indent="-457200" eaLnBrk="1" hangingPunct="1">
              <a:spcAft>
                <a:spcPts val="0"/>
              </a:spcAft>
              <a:buFont typeface="+mj-lt"/>
              <a:buAutoNum type="arabicPeriod" startAt="3"/>
            </a:pPr>
            <a:r>
              <a:rPr lang="en-US" sz="2000" b="1" dirty="0">
                <a:latin typeface="Calibri" panose="020F0502020204030204" pitchFamily="34" charset="0"/>
              </a:rPr>
              <a:t>When you press the LEGO touch sensor, what exactly happens and how does it convey the signal to the LEGO brick?</a:t>
            </a:r>
          </a:p>
          <a:p>
            <a:pPr marL="457200" lvl="1" indent="0" eaLnBrk="1" hangingPunct="1">
              <a:spcBef>
                <a:spcPts val="600"/>
              </a:spcBef>
              <a:spcAft>
                <a:spcPts val="600"/>
              </a:spcAft>
              <a:buSzPct val="70000"/>
              <a:buNone/>
            </a:pP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When the touch sensor button is pressed, it closes a circuit (similar to when you turn on a  switch) and sends a current to the LEGO brick, which then knows that the touch sensor button was pressed.</a:t>
            </a:r>
            <a:endParaRPr lang="en-US" sz="2800" b="1" dirty="0">
              <a:latin typeface="Calibri" panose="020F0502020204030204" pitchFamily="34" charset="0"/>
            </a:endParaRPr>
          </a:p>
          <a:p>
            <a:pPr marL="457200" indent="-457200" eaLnBrk="1" hangingPunct="1">
              <a:spcAft>
                <a:spcPts val="0"/>
              </a:spcAft>
              <a:buFont typeface="+mj-lt"/>
              <a:buAutoNum type="arabicPeriod" startAt="3"/>
            </a:pPr>
            <a:r>
              <a:rPr lang="en-US" sz="2000" b="1" dirty="0">
                <a:latin typeface="Calibri" panose="020F0502020204030204" pitchFamily="34" charset="0"/>
                <a:cs typeface="Times New Roman" pitchFamily="18" charset="0"/>
              </a:rPr>
              <a:t>Give examples of sensors in engineering systems that are similar to the human touch sensor.</a:t>
            </a:r>
          </a:p>
          <a:p>
            <a:pPr marL="457200" lvl="1" indent="0" eaLnBrk="1" hangingPunct="1">
              <a:spcBef>
                <a:spcPts val="600"/>
              </a:spcBef>
              <a:spcAft>
                <a:spcPts val="0"/>
              </a:spcAft>
              <a:buSzPct val="70000"/>
              <a:buNone/>
            </a:pP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Examples: LEGO touch sensor, sensors in the gripper of a robot</a:t>
            </a:r>
            <a:endParaRPr lang="en-US" sz="20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A1A1F29A-D73E-437A-83EA-54521818A99A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" y="2746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dirty="0"/>
              <a:t>Touch Sensors Pre-Quiz </a:t>
            </a:r>
            <a:r>
              <a:rPr lang="en-US" dirty="0">
                <a:solidFill>
                  <a:srgbClr val="FF0000"/>
                </a:solidFill>
              </a:rPr>
              <a:t>Answers</a:t>
            </a:r>
          </a:p>
        </p:txBody>
      </p:sp>
    </p:spTree>
    <p:extLst>
      <p:ext uri="{BB962C8B-B14F-4D97-AF65-F5344CB8AC3E}">
        <p14:creationId xmlns:p14="http://schemas.microsoft.com/office/powerpoint/2010/main" val="1182975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Content Placeholder 2"/>
          <p:cNvSpPr>
            <a:spLocks noGrp="1"/>
          </p:cNvSpPr>
          <p:nvPr>
            <p:ph sz="quarter" idx="1"/>
          </p:nvPr>
        </p:nvSpPr>
        <p:spPr>
          <a:xfrm>
            <a:off x="328613" y="2438400"/>
            <a:ext cx="4950523" cy="3886200"/>
          </a:xfrm>
        </p:spPr>
        <p:txBody>
          <a:bodyPr/>
          <a:lstStyle/>
          <a:p>
            <a:pPr eaLnBrk="1" hangingPunct="1"/>
            <a:r>
              <a:rPr lang="en-US" sz="2200" b="1" dirty="0">
                <a:latin typeface="Calibri" panose="020F0502020204030204" pitchFamily="34" charset="0"/>
                <a:cs typeface="Times New Roman" pitchFamily="18" charset="0"/>
              </a:rPr>
              <a:t>The skin on your fingers contains </a:t>
            </a:r>
            <a:r>
              <a:rPr lang="en-US" sz="2200" b="1" dirty="0">
                <a:solidFill>
                  <a:schemeClr val="accent1"/>
                </a:solidFill>
                <a:latin typeface="Calibri" panose="020F0502020204030204" pitchFamily="34" charset="0"/>
                <a:cs typeface="Times New Roman" pitchFamily="18" charset="0"/>
              </a:rPr>
              <a:t>millions of sensitive nerve endings </a:t>
            </a:r>
            <a:r>
              <a:rPr lang="en-US" sz="2200" b="1" dirty="0">
                <a:latin typeface="Calibri" panose="020F0502020204030204" pitchFamily="34" charset="0"/>
                <a:cs typeface="Times New Roman" pitchFamily="18" charset="0"/>
              </a:rPr>
              <a:t>that can detect stimuli such as temperature. This stimulus is converted to neuronal impulses that are sent via nerves to a specific region in the brain, which interprets it as being hot or cold.</a:t>
            </a:r>
          </a:p>
          <a:p>
            <a:pPr eaLnBrk="1" hangingPunct="1"/>
            <a:r>
              <a:rPr lang="en-US" sz="2200" b="1" dirty="0">
                <a:latin typeface="Calibri" panose="020F0502020204030204" pitchFamily="34" charset="0"/>
                <a:cs typeface="Times New Roman" pitchFamily="18" charset="0"/>
              </a:rPr>
              <a:t>The same happens with other physical quantities such as pressure and pain.</a:t>
            </a:r>
          </a:p>
        </p:txBody>
      </p:sp>
      <p:sp>
        <p:nvSpPr>
          <p:cNvPr id="12292" name="Slide Number Placeholder 6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E9C6043E-D822-4646-B08B-52E3E897A6B4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52400" y="3508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FF0000"/>
                </a:solidFill>
              </a:rPr>
              <a:t>Review: </a:t>
            </a:r>
            <a:r>
              <a:rPr lang="en-US" dirty="0"/>
              <a:t>What is a Sensor?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6" name="Picture 4" descr="Illustration of the carpal tunnel syndro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9136" y="2438400"/>
            <a:ext cx="27432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328613" y="1295400"/>
            <a:ext cx="82057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0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 eaLnBrk="1" hangingPunct="1">
              <a:buFont typeface="Wingdings" charset="2"/>
              <a:buNone/>
            </a:pPr>
            <a:r>
              <a:rPr lang="en-US" sz="2000" b="1" dirty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A sensor is a device that measures a physical quantity. </a:t>
            </a:r>
            <a:r>
              <a:rPr lang="en-US" sz="2000" b="1" dirty="0">
                <a:latin typeface="Calibri" panose="020F0502020204030204" pitchFamily="34" charset="0"/>
                <a:cs typeface="Times New Roman" pitchFamily="18" charset="0"/>
              </a:rPr>
              <a:t>For example, when you touch an object, sensors on your fingers send signals to your brain so that it recognizes it as being hot or cold.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9969" y="5853160"/>
            <a:ext cx="76249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Watch the </a:t>
            </a:r>
            <a:r>
              <a:rPr lang="en-US" sz="1400" b="1" dirty="0">
                <a:solidFill>
                  <a:srgbClr val="FF0000"/>
                </a:solidFill>
              </a:rPr>
              <a:t>“How the Body Works: The Sensory Cortex and Touch” </a:t>
            </a:r>
            <a:r>
              <a:rPr lang="en-US" sz="1400" b="1" dirty="0"/>
              <a:t>video: 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</a:rPr>
              <a:t>(1:07 minutes)</a:t>
            </a:r>
          </a:p>
        </p:txBody>
      </p:sp>
      <p:sp>
        <p:nvSpPr>
          <p:cNvPr id="8" name="Rectangle 7"/>
          <p:cNvSpPr/>
          <p:nvPr/>
        </p:nvSpPr>
        <p:spPr>
          <a:xfrm>
            <a:off x="257386" y="6149608"/>
            <a:ext cx="7010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hlinkClick r:id="rId3"/>
              </a:rPr>
              <a:t>http://www.youtube.com/watch?v=IC3YTJNu0Ec&amp;feature=related</a:t>
            </a:r>
            <a:endParaRPr lang="en-US" sz="160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5CD0DD-2C34-45E0-AD33-5860BBC0AD74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52400" y="3508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dirty="0"/>
              <a:t>Details about the Skin Touch Sensor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2052" name="Picture 4" descr="http://teens.drugabuse.gov/sites/default/files/mom_brain3_fs.gif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976"/>
          <a:stretch/>
        </p:blipFill>
        <p:spPr bwMode="auto">
          <a:xfrm>
            <a:off x="1676400" y="1059493"/>
            <a:ext cx="6076846" cy="4650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229600" cy="5486400"/>
          </a:xfrm>
        </p:spPr>
        <p:txBody>
          <a:bodyPr>
            <a:noAutofit/>
          </a:bodyPr>
          <a:lstStyle/>
          <a:p>
            <a:r>
              <a:rPr lang="en-US" b="1" dirty="0">
                <a:latin typeface="Calibri" panose="020F0502020204030204" pitchFamily="34" charset="0"/>
                <a:cs typeface="Times New Roman" pitchFamily="18" charset="0"/>
              </a:rPr>
              <a:t>When you touch something, the senses at the tip of your fingers send </a:t>
            </a:r>
            <a:r>
              <a:rPr lang="en-US" b="1" dirty="0">
                <a:solidFill>
                  <a:schemeClr val="accent1"/>
                </a:solidFill>
                <a:latin typeface="Calibri" panose="020F0502020204030204" pitchFamily="34" charset="0"/>
                <a:cs typeface="Times New Roman" pitchFamily="18" charset="0"/>
              </a:rPr>
              <a:t>signals to your brain through nerves</a:t>
            </a:r>
            <a:r>
              <a:rPr lang="en-US" b="1" dirty="0">
                <a:latin typeface="Calibri" panose="020F0502020204030204" pitchFamily="34" charset="0"/>
                <a:cs typeface="Times New Roman" pitchFamily="18" charset="0"/>
              </a:rPr>
              <a:t>.</a:t>
            </a:r>
          </a:p>
          <a:p>
            <a:r>
              <a:rPr lang="en-US" b="1" dirty="0">
                <a:latin typeface="Calibri" panose="020F0502020204030204" pitchFamily="34" charset="0"/>
                <a:cs typeface="Times New Roman" pitchFamily="18" charset="0"/>
              </a:rPr>
              <a:t>These signals travel to the brain through the </a:t>
            </a:r>
            <a:r>
              <a:rPr lang="en-US" b="1" dirty="0">
                <a:solidFill>
                  <a:schemeClr val="accent1"/>
                </a:solidFill>
                <a:latin typeface="Calibri" panose="020F0502020204030204" pitchFamily="34" charset="0"/>
                <a:cs typeface="Times New Roman" pitchFamily="18" charset="0"/>
              </a:rPr>
              <a:t>spinal cord</a:t>
            </a:r>
            <a:r>
              <a:rPr lang="en-US" b="1" dirty="0">
                <a:latin typeface="Calibri" panose="020F0502020204030204" pitchFamily="34" charset="0"/>
                <a:cs typeface="Times New Roman" pitchFamily="18" charset="0"/>
              </a:rPr>
              <a:t>. </a:t>
            </a:r>
          </a:p>
          <a:p>
            <a:r>
              <a:rPr lang="en-US" b="1" dirty="0">
                <a:latin typeface="Calibri" panose="020F0502020204030204" pitchFamily="34" charset="0"/>
                <a:cs typeface="Times New Roman" pitchFamily="18" charset="0"/>
              </a:rPr>
              <a:t>All signals related to the human body travel through the spinal cord. The spinal cord can be referred to as the “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common pathway</a:t>
            </a:r>
            <a:r>
              <a:rPr lang="en-US" b="1" dirty="0">
                <a:latin typeface="Calibri" panose="020F0502020204030204" pitchFamily="34" charset="0"/>
                <a:cs typeface="Times New Roman" pitchFamily="18" charset="0"/>
              </a:rPr>
              <a:t>” for brain signals.</a:t>
            </a:r>
          </a:p>
          <a:p>
            <a:r>
              <a:rPr lang="en-US" b="1" dirty="0">
                <a:latin typeface="Calibri" panose="020F0502020204030204" pitchFamily="34" charset="0"/>
                <a:cs typeface="Times New Roman" pitchFamily="18" charset="0"/>
              </a:rPr>
              <a:t>The brain processes the signal information and then sends its decision back through the same neural “wires” to the muscles in your hand to react appropriately.</a:t>
            </a:r>
          </a:p>
          <a:p>
            <a:endParaRPr lang="en-US" b="1" dirty="0">
              <a:latin typeface="Calibri" panose="020F0502020204030204" pitchFamily="34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Example: </a:t>
            </a:r>
            <a:r>
              <a:rPr lang="en-US" sz="2000" b="1" dirty="0">
                <a:latin typeface="Calibri" panose="020F0502020204030204" pitchFamily="34" charset="0"/>
                <a:cs typeface="Times New Roman" pitchFamily="18" charset="0"/>
              </a:rPr>
              <a:t>When you touch a hot object, the nerves carry signal to the brain and the brain decides it is bad for you, and quickly sends back a signal to the muscles in your hand to withdraw the fingers immediately. This </a:t>
            </a:r>
            <a:r>
              <a:rPr lang="en-US" sz="2000" b="1" dirty="0">
                <a:solidFill>
                  <a:schemeClr val="accent1"/>
                </a:solidFill>
                <a:latin typeface="Calibri" panose="020F0502020204030204" pitchFamily="34" charset="0"/>
                <a:cs typeface="Times New Roman" pitchFamily="18" charset="0"/>
              </a:rPr>
              <a:t>signal transmission takes place in a fraction of a millisecond</a:t>
            </a:r>
            <a:r>
              <a:rPr lang="en-US" sz="2000" b="1" dirty="0">
                <a:latin typeface="Calibri" panose="020F0502020204030204" pitchFamily="34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6A7E213-6AC6-4909-922A-8AE9F439DB2C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" y="3508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3200" dirty="0">
                <a:solidFill>
                  <a:srgbClr val="FF0000"/>
                </a:solidFill>
              </a:rPr>
              <a:t>Review: </a:t>
            </a:r>
            <a:r>
              <a:rPr lang="en-US" sz="3200" dirty="0"/>
              <a:t>How do you sense something by touch? 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E6E0C495-3676-4EAA-9952-76DC09B46252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13" name="Text Box 20"/>
          <p:cNvSpPr txBox="1">
            <a:spLocks noChangeArrowheads="1"/>
          </p:cNvSpPr>
          <p:nvPr/>
        </p:nvSpPr>
        <p:spPr bwMode="auto">
          <a:xfrm>
            <a:off x="254000" y="1371600"/>
            <a:ext cx="83058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no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2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stimulus &gt; sensor &gt; coordinator &gt; effector &gt; response</a:t>
            </a:r>
          </a:p>
          <a:p>
            <a:pPr algn="ctr">
              <a:spcBef>
                <a:spcPct val="50000"/>
              </a:spcBef>
              <a:defRPr/>
            </a:pPr>
            <a:r>
              <a:rPr lang="en-GB" sz="2000" b="1" dirty="0">
                <a:latin typeface="Calibri" panose="020F0502020204030204" pitchFamily="34" charset="0"/>
                <a:cs typeface="Times New Roman" pitchFamily="18" charset="0"/>
              </a:rPr>
              <a:t>touch &gt; pain receptor &gt; nervous system &gt; muscle &gt; movement</a:t>
            </a:r>
          </a:p>
          <a:p>
            <a:pPr>
              <a:spcBef>
                <a:spcPts val="1200"/>
              </a:spcBef>
              <a:defRPr/>
            </a:pPr>
            <a:r>
              <a:rPr lang="en-GB" sz="2600" b="1" dirty="0">
                <a:latin typeface="Calibri" panose="020F0502020204030204" pitchFamily="34" charset="0"/>
                <a:cs typeface="Times New Roman" pitchFamily="18" charset="0"/>
              </a:rPr>
              <a:t>From the sequence of steps above, this is what happens when you touch something hot: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GB" sz="2000" b="1" dirty="0">
                <a:latin typeface="Calibri" panose="020F0502020204030204" pitchFamily="34" charset="0"/>
                <a:cs typeface="Times New Roman" pitchFamily="18" charset="0"/>
              </a:rPr>
              <a:t>The </a:t>
            </a:r>
            <a:r>
              <a:rPr lang="en-GB" sz="2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stimulus</a:t>
            </a:r>
            <a:r>
              <a:rPr lang="en-GB" sz="2000" b="1" dirty="0">
                <a:latin typeface="Calibri" panose="020F0502020204030204" pitchFamily="34" charset="0"/>
                <a:cs typeface="Times New Roman" pitchFamily="18" charset="0"/>
              </a:rPr>
              <a:t> is touch, the </a:t>
            </a:r>
            <a:r>
              <a:rPr lang="en-GB" sz="2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sensor </a:t>
            </a:r>
            <a:r>
              <a:rPr lang="en-GB" sz="2000" b="1" dirty="0">
                <a:latin typeface="Calibri" panose="020F0502020204030204" pitchFamily="34" charset="0"/>
                <a:cs typeface="Times New Roman" pitchFamily="18" charset="0"/>
              </a:rPr>
              <a:t>is the temperature receptor  on your finger that senses it and relays it to the nervous system (spinal cord and brain), which is the </a:t>
            </a:r>
            <a:r>
              <a:rPr lang="en-GB" sz="2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coordinator</a:t>
            </a:r>
            <a:r>
              <a:rPr lang="en-GB" sz="2000" b="1" dirty="0">
                <a:latin typeface="Calibri" panose="020F0502020204030204" pitchFamily="34" charset="0"/>
                <a:cs typeface="Times New Roman" pitchFamily="18" charset="0"/>
              </a:rPr>
              <a:t>. 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GB" sz="2000" b="1" dirty="0">
                <a:latin typeface="Calibri" panose="020F0502020204030204" pitchFamily="34" charset="0"/>
                <a:cs typeface="Times New Roman" pitchFamily="18" charset="0"/>
              </a:rPr>
              <a:t>The coordinator makes the decision of how to react, and then commands the hand muscles (the </a:t>
            </a:r>
            <a:r>
              <a:rPr lang="en-GB" sz="2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effector</a:t>
            </a:r>
            <a:r>
              <a:rPr lang="en-GB" sz="2000" b="1" dirty="0">
                <a:latin typeface="Calibri" panose="020F0502020204030204" pitchFamily="34" charset="0"/>
                <a:cs typeface="Times New Roman" pitchFamily="18" charset="0"/>
              </a:rPr>
              <a:t>) to jerk back quickly.  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GB" sz="2000" b="1" dirty="0">
                <a:latin typeface="Calibri" panose="020F0502020204030204" pitchFamily="34" charset="0"/>
                <a:cs typeface="Times New Roman" pitchFamily="18" charset="0"/>
              </a:rPr>
              <a:t>So, we go from </a:t>
            </a:r>
            <a:r>
              <a:rPr lang="en-GB" sz="2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stimulus </a:t>
            </a:r>
            <a:r>
              <a:rPr lang="en-GB" sz="2000" b="1" dirty="0">
                <a:latin typeface="Calibri" panose="020F0502020204030204" pitchFamily="34" charset="0"/>
                <a:cs typeface="Times New Roman" pitchFamily="18" charset="0"/>
              </a:rPr>
              <a:t>(touch) to response (</a:t>
            </a:r>
            <a:r>
              <a:rPr lang="en-GB" sz="2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movement </a:t>
            </a:r>
            <a:r>
              <a:rPr lang="en-GB" sz="2000" b="1" dirty="0">
                <a:latin typeface="Calibri" panose="020F0502020204030204" pitchFamily="34" charset="0"/>
                <a:cs typeface="Times New Roman" pitchFamily="18" charset="0"/>
              </a:rPr>
              <a:t>of hand).</a:t>
            </a:r>
          </a:p>
          <a:p>
            <a:pPr>
              <a:spcBef>
                <a:spcPct val="50000"/>
              </a:spcBef>
              <a:defRPr/>
            </a:pPr>
            <a:r>
              <a:rPr lang="en-GB" sz="2000" b="1" dirty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Do This: </a:t>
            </a:r>
            <a:r>
              <a:rPr lang="en-GB" sz="2000" b="1" dirty="0">
                <a:latin typeface="Calibri" panose="020F0502020204030204" pitchFamily="34" charset="0"/>
                <a:cs typeface="Times New Roman" pitchFamily="18" charset="0"/>
              </a:rPr>
              <a:t>Sketch out the stimulus-to-response sequence for how this</a:t>
            </a:r>
            <a:br>
              <a:rPr lang="en-GB" sz="2000" b="1" dirty="0">
                <a:latin typeface="Calibri" panose="020F0502020204030204" pitchFamily="34" charset="0"/>
                <a:cs typeface="Times New Roman" pitchFamily="18" charset="0"/>
              </a:rPr>
            </a:br>
            <a:r>
              <a:rPr lang="en-GB" sz="2000" b="1" dirty="0">
                <a:latin typeface="Calibri" panose="020F0502020204030204" pitchFamily="34" charset="0"/>
                <a:cs typeface="Times New Roman" pitchFamily="18" charset="0"/>
              </a:rPr>
              <a:t>might be implemented in a robot. Identify all the components,</a:t>
            </a:r>
            <a:br>
              <a:rPr lang="en-GB" sz="2000" b="1" dirty="0">
                <a:latin typeface="Calibri" panose="020F0502020204030204" pitchFamily="34" charset="0"/>
                <a:cs typeface="Times New Roman" pitchFamily="18" charset="0"/>
              </a:rPr>
            </a:br>
            <a:r>
              <a:rPr lang="en-GB" sz="2000" b="1" dirty="0">
                <a:latin typeface="Calibri" panose="020F0502020204030204" pitchFamily="34" charset="0"/>
                <a:cs typeface="Times New Roman" pitchFamily="18" charset="0"/>
              </a:rPr>
              <a:t> as in the example listed above. 				</a:t>
            </a:r>
            <a:r>
              <a:rPr lang="en-GB" sz="20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Times New Roman" pitchFamily="18" charset="0"/>
              </a:rPr>
              <a:t>(Answer on slide 17)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" y="3508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FF0000"/>
                </a:solidFill>
              </a:rPr>
              <a:t>Review: </a:t>
            </a:r>
            <a:r>
              <a:rPr lang="en-US" dirty="0"/>
              <a:t>From Stimulus to Response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Content Placeholder 2"/>
          <p:cNvSpPr>
            <a:spLocks noGrp="1"/>
          </p:cNvSpPr>
          <p:nvPr>
            <p:ph sz="half" idx="1"/>
          </p:nvPr>
        </p:nvSpPr>
        <p:spPr>
          <a:xfrm>
            <a:off x="416417" y="5734050"/>
            <a:ext cx="4008438" cy="978671"/>
          </a:xfrm>
        </p:spPr>
        <p:txBody>
          <a:bodyPr/>
          <a:lstStyle/>
          <a:p>
            <a:pPr marL="0" indent="0">
              <a:buNone/>
            </a:pPr>
            <a:r>
              <a:rPr lang="en-US" sz="2600" b="1" dirty="0">
                <a:latin typeface="Calibri" panose="020F0502020204030204" pitchFamily="34" charset="0"/>
                <a:cs typeface="Times New Roman" pitchFamily="18" charset="0"/>
              </a:rPr>
              <a:t>These are all part of your </a:t>
            </a:r>
            <a:r>
              <a:rPr lang="en-US" sz="2600" b="1" dirty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nervous system</a:t>
            </a:r>
            <a:r>
              <a:rPr lang="en-US" sz="2600" b="1" dirty="0">
                <a:latin typeface="Calibri" panose="020F0502020204030204" pitchFamily="34" charset="0"/>
                <a:cs typeface="Times New Roman" pitchFamily="18" charset="0"/>
              </a:rPr>
              <a:t>.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2339181" y="4402376"/>
            <a:ext cx="1908548" cy="282286"/>
          </a:xfrm>
          <a:prstGeom prst="straightConnector1">
            <a:avLst/>
          </a:prstGeom>
          <a:ln w="66675"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D1AC4C-0A1E-468C-9B8E-2AB6C0EAA9D5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52400" y="228600"/>
            <a:ext cx="4536471" cy="178713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3400" dirty="0">
                <a:solidFill>
                  <a:srgbClr val="FF0000"/>
                </a:solidFill>
              </a:rPr>
              <a:t>Review: </a:t>
            </a:r>
            <a:r>
              <a:rPr lang="en-US" sz="3400" dirty="0"/>
              <a:t>How does your hand jerk back when touching a hot object? </a:t>
            </a:r>
            <a:endParaRPr lang="en-US" sz="3400" dirty="0">
              <a:solidFill>
                <a:srgbClr val="FF0000"/>
              </a:solidFill>
            </a:endParaRPr>
          </a:p>
        </p:txBody>
      </p:sp>
      <p:sp>
        <p:nvSpPr>
          <p:cNvPr id="12" name="Content Placeholder 2"/>
          <p:cNvSpPr>
            <a:spLocks noGrp="1"/>
          </p:cNvSpPr>
          <p:nvPr>
            <p:ph sz="half" idx="1"/>
          </p:nvPr>
        </p:nvSpPr>
        <p:spPr>
          <a:xfrm>
            <a:off x="334962" y="2590800"/>
            <a:ext cx="4008438" cy="1790700"/>
          </a:xfrm>
        </p:spPr>
        <p:txBody>
          <a:bodyPr/>
          <a:lstStyle/>
          <a:p>
            <a:pPr marL="0" indent="0">
              <a:buNone/>
            </a:pPr>
            <a:r>
              <a:rPr lang="en-US" sz="2600" b="1" dirty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Sensors </a:t>
            </a:r>
            <a:r>
              <a:rPr lang="en-US" sz="2600" b="1" dirty="0">
                <a:latin typeface="Calibri" panose="020F0502020204030204" pitchFamily="34" charset="0"/>
                <a:cs typeface="Times New Roman" pitchFamily="18" charset="0"/>
              </a:rPr>
              <a:t>on your finger take the </a:t>
            </a:r>
            <a:r>
              <a:rPr lang="en-US" sz="2600" b="1" dirty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information </a:t>
            </a:r>
            <a:r>
              <a:rPr lang="en-US" sz="2600" b="1" dirty="0">
                <a:latin typeface="Calibri" panose="020F0502020204030204" pitchFamily="34" charset="0"/>
                <a:cs typeface="Times New Roman" pitchFamily="18" charset="0"/>
              </a:rPr>
              <a:t>about how hot it is to the spinal cord and brain via </a:t>
            </a:r>
            <a:r>
              <a:rPr lang="en-US" sz="2600" b="1" dirty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nerves</a:t>
            </a:r>
            <a:r>
              <a:rPr lang="en-US" sz="2600" b="1" dirty="0">
                <a:latin typeface="Calibri" panose="020F0502020204030204" pitchFamily="34" charset="0"/>
                <a:cs typeface="Times New Roman" pitchFamily="18" charset="0"/>
              </a:rPr>
              <a:t>.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163886" y="76200"/>
            <a:ext cx="4534631" cy="6683582"/>
            <a:chOff x="4163886" y="76200"/>
            <a:chExt cx="4534631" cy="6683582"/>
          </a:xfrm>
        </p:grpSpPr>
        <p:grpSp>
          <p:nvGrpSpPr>
            <p:cNvPr id="3" name="Group 2"/>
            <p:cNvGrpSpPr/>
            <p:nvPr/>
          </p:nvGrpSpPr>
          <p:grpSpPr>
            <a:xfrm>
              <a:off x="4648200" y="76200"/>
              <a:ext cx="4050317" cy="6683582"/>
              <a:chOff x="4648200" y="76200"/>
              <a:chExt cx="4050317" cy="6683582"/>
            </a:xfrm>
          </p:grpSpPr>
          <p:pic>
            <p:nvPicPr>
              <p:cNvPr id="3076" name="Picture 4" descr="File:Nervous system diagram.pn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48200" y="76200"/>
                <a:ext cx="4050317" cy="668358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4" name="TextBox 13"/>
              <p:cNvSpPr txBox="1"/>
              <p:nvPr/>
            </p:nvSpPr>
            <p:spPr>
              <a:xfrm>
                <a:off x="7848902" y="152400"/>
                <a:ext cx="561372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>
                    <a:solidFill>
                      <a:srgbClr val="FF0000"/>
                    </a:solidFill>
                  </a:rPr>
                  <a:t>brain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4163886" y="3822404"/>
              <a:ext cx="130035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/>
                <a:t>digital nerve </a:t>
              </a:r>
              <a:r>
                <a:rPr lang="en-US" sz="1200" b="1" dirty="0">
                  <a:sym typeface="Wingdings" panose="05000000000000000000" pitchFamily="2" charset="2"/>
                </a:rPr>
                <a:t></a:t>
              </a:r>
              <a:endParaRPr lang="en-US" sz="1200" b="1" dirty="0"/>
            </a:p>
          </p:txBody>
        </p:sp>
      </p:grpSp>
      <p:pic>
        <p:nvPicPr>
          <p:cNvPr id="3078" name="Picture 6" descr="directions,fingers,gestures,hands,people,persons,pointing,point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861" y="4381500"/>
            <a:ext cx="1304662" cy="130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752600"/>
            <a:ext cx="8382000" cy="121396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>
                <a:latin typeface="Calibri" panose="020F0502020204030204" pitchFamily="34" charset="0"/>
                <a:cs typeface="Times New Roman" pitchFamily="18" charset="0"/>
              </a:rPr>
              <a:t>Your </a:t>
            </a:r>
            <a:r>
              <a:rPr lang="en-US" sz="2800" b="1" dirty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nervous system </a:t>
            </a:r>
            <a:r>
              <a:rPr lang="en-US" sz="2800" b="1" dirty="0">
                <a:latin typeface="Calibri" panose="020F0502020204030204" pitchFamily="34" charset="0"/>
                <a:cs typeface="Times New Roman" pitchFamily="18" charset="0"/>
              </a:rPr>
              <a:t>decides that it is too hot and orders the muscles of your hand to jerk the finger back.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6278880" y="5257800"/>
            <a:ext cx="1188720" cy="7144"/>
          </a:xfrm>
          <a:prstGeom prst="straightConnector1">
            <a:avLst/>
          </a:prstGeom>
          <a:ln w="66675">
            <a:headEnd type="none" w="lg" len="med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2461260" y="4993825"/>
            <a:ext cx="1005840" cy="1588"/>
          </a:xfrm>
          <a:prstGeom prst="straightConnector1">
            <a:avLst/>
          </a:prstGeom>
          <a:ln w="66675">
            <a:headEnd type="none" w="lg" len="med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362200" y="4231825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Calibri" panose="020F0502020204030204" pitchFamily="34" charset="0"/>
                <a:cs typeface="Times New Roman" pitchFamily="18" charset="0"/>
              </a:rPr>
              <a:t>contract biceps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58638" y="3525141"/>
            <a:ext cx="1008674" cy="953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Calibri" panose="020F0502020204030204" pitchFamily="34" charset="0"/>
                <a:cs typeface="Times New Roman" pitchFamily="18" charset="0"/>
              </a:rPr>
              <a:t>finger moved back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D1AC4C-0A1E-468C-9B8E-2AB6C0EAA9D5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152400" y="228600"/>
            <a:ext cx="8586788" cy="112950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3600" dirty="0">
                <a:solidFill>
                  <a:srgbClr val="FF0000"/>
                </a:solidFill>
              </a:rPr>
              <a:t>Review: </a:t>
            </a:r>
            <a:r>
              <a:rPr lang="en-US" sz="3600" dirty="0"/>
              <a:t>How does your hand jerk back when touching a hot object?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16" name="Picture 2" descr="Central nervous system and peripheral nervous syste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97" t="2788" r="37618" b="4521"/>
          <a:stretch/>
        </p:blipFill>
        <p:spPr bwMode="auto">
          <a:xfrm>
            <a:off x="300371" y="3200400"/>
            <a:ext cx="2138030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body parts,gestures,hands,pointing,fingers,communication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93321">
            <a:off x="7345506" y="4212764"/>
            <a:ext cx="1143626" cy="1143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llustration of the muscles of the upper extremity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28" t="10423" r="27203" b="8794"/>
          <a:stretch/>
        </p:blipFill>
        <p:spPr bwMode="auto">
          <a:xfrm>
            <a:off x="3525256" y="3525141"/>
            <a:ext cx="2875544" cy="2813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riel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DC6C7C970CF74098EBEB19971451B8" ma:contentTypeVersion="0" ma:contentTypeDescription="Create a new document." ma:contentTypeScope="" ma:versionID="3168824a88ae461178c9d64f7fa8e8d7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4249DCB-6237-4933-98EC-F090EE5C3D4F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006A26F-938A-407F-B8FF-135371B2E8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55D99245-70F6-482E-87C4-C4C2344A733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2955</TotalTime>
  <Words>1850</Words>
  <Application>Microsoft Office PowerPoint</Application>
  <PresentationFormat>On-screen Show (4:3)</PresentationFormat>
  <Paragraphs>159</Paragraphs>
  <Slides>20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Century Schoolbook</vt:lpstr>
      <vt:lpstr>Times New Roman</vt:lpstr>
      <vt:lpstr>Wingdings</vt:lpstr>
      <vt:lpstr>Wingdings 2</vt:lpstr>
      <vt:lpstr>Oriel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Carnegie Mellon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do Human Sensors Work?</dc:title>
  <dc:creator>Ajay Nair</dc:creator>
  <cp:lastModifiedBy>anonymous</cp:lastModifiedBy>
  <cp:revision>402</cp:revision>
  <dcterms:created xsi:type="dcterms:W3CDTF">2009-07-19T21:20:08Z</dcterms:created>
  <dcterms:modified xsi:type="dcterms:W3CDTF">2017-01-10T22:16:03Z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0x010100A8DC6C7C970CF74098EBEB19971451B8</vt:lpwstr>
  </property>
</Properties>
</file>