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9"/>
  </p:notesMasterIdLst>
  <p:handoutMasterIdLst>
    <p:handoutMasterId r:id="rId20"/>
  </p:handoutMasterIdLst>
  <p:sldIdLst>
    <p:sldId id="304" r:id="rId5"/>
    <p:sldId id="393" r:id="rId6"/>
    <p:sldId id="394" r:id="rId7"/>
    <p:sldId id="320" r:id="rId8"/>
    <p:sldId id="326" r:id="rId9"/>
    <p:sldId id="327" r:id="rId10"/>
    <p:sldId id="388" r:id="rId11"/>
    <p:sldId id="389" r:id="rId12"/>
    <p:sldId id="390" r:id="rId13"/>
    <p:sldId id="377" r:id="rId14"/>
    <p:sldId id="385" r:id="rId15"/>
    <p:sldId id="391" r:id="rId16"/>
    <p:sldId id="386" r:id="rId17"/>
    <p:sldId id="396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 autoAdjust="0"/>
    <p:restoredTop sz="90173" autoAdjust="0"/>
  </p:normalViewPr>
  <p:slideViewPr>
    <p:cSldViewPr snapToObjects="1">
      <p:cViewPr varScale="1">
        <p:scale>
          <a:sx n="69" d="100"/>
          <a:sy n="69" d="100"/>
        </p:scale>
        <p:origin x="78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Music by Touch </a:t>
            </a:r>
            <a:r>
              <a:rPr lang="en-US" altLang="en-US" baseline="0" dirty="0" smtClean="0"/>
              <a:t>Presentation &gt; TeachEngineering.org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35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3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5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4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50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4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70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69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33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FF0000"/>
                </a:solidFill>
              </a:rPr>
              <a:t>Answer: </a:t>
            </a:r>
            <a:r>
              <a:rPr lang="en-US" sz="1200" dirty="0" smtClean="0"/>
              <a:t>Programming the NXT Touch Sensor</a:t>
            </a:r>
            <a:r>
              <a:rPr lang="en-US" sz="1200" baseline="0" dirty="0"/>
              <a:t> </a:t>
            </a:r>
            <a:r>
              <a:rPr lang="en-US" sz="1200" baseline="0" dirty="0" smtClean="0"/>
              <a:t>(continued)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1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FF0000"/>
                </a:solidFill>
              </a:rPr>
              <a:t>Answer: </a:t>
            </a:r>
            <a:r>
              <a:rPr lang="en-US" sz="1200" dirty="0" smtClean="0"/>
              <a:t>Programming the NXT Touch Sensor</a:t>
            </a:r>
            <a:r>
              <a:rPr lang="en-US" sz="1200" baseline="0" dirty="0" smtClean="0"/>
              <a:t> (continued)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5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FF0000"/>
                </a:solidFill>
              </a:rPr>
              <a:t>Answer: </a:t>
            </a:r>
            <a:r>
              <a:rPr lang="en-US" sz="1200" dirty="0" smtClean="0"/>
              <a:t>Programming the NXT Touch Sensor</a:t>
            </a:r>
            <a:r>
              <a:rPr lang="en-US" sz="1200" baseline="0" dirty="0" smtClean="0"/>
              <a:t> (continued)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0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2/10/2014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hand&amp;ex=1#ai:MC900382613|mt:1|" TargetMode="External"/><Relationship Id="rId2" Type="http://schemas.openxmlformats.org/officeDocument/2006/relationships/hyperlink" Target="http://www.nlm.nih.gov/medlineplus/braindiseases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compchal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088674" y="609600"/>
            <a:ext cx="3960626" cy="4191000"/>
            <a:chOff x="3647178" y="1951311"/>
            <a:chExt cx="3352800" cy="3733800"/>
          </a:xfrm>
        </p:grpSpPr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1561" y="2286000"/>
              <a:ext cx="1910790" cy="1336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47178" y="5036766"/>
              <a:ext cx="1222906" cy="625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36956" y="4877174"/>
              <a:ext cx="1528632" cy="807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4024241" y="3281249"/>
              <a:ext cx="886607" cy="1915110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5603827" y="1951311"/>
              <a:ext cx="1396151" cy="3511035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343172" y="5006169"/>
            <a:ext cx="6172200" cy="108856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Music by Touch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672388" cy="5105400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000" b="1" dirty="0" smtClean="0">
                <a:latin typeface="Calibri" panose="020F0502020204030204" pitchFamily="34" charset="0"/>
              </a:rPr>
              <a:t>Provide an example “stimulus-sensor-coordinator-effector-response” framework for both your (human) sense of touch and the robotic touch sensor activity you performed</a:t>
            </a:r>
            <a:r>
              <a:rPr lang="en-US" sz="3000" b="1" dirty="0">
                <a:latin typeface="Calibri" panose="020F0502020204030204" pitchFamily="34" charset="0"/>
              </a:rPr>
              <a:t>.</a:t>
            </a:r>
            <a:endParaRPr lang="en-US" sz="30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000" b="1" dirty="0" smtClean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 startAt="3"/>
            </a:pPr>
            <a:r>
              <a:rPr 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Assume the brick is connected to a touch sensor and a motor. Sketch a simple program to move a motor when a touch sensor is pressed.</a:t>
            </a:r>
            <a:endParaRPr lang="en-US" sz="30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Music by Touch Post-Quiz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229600" cy="5410199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200" b="1" dirty="0">
                <a:latin typeface="Calibri" panose="020F0502020204030204" pitchFamily="34" charset="0"/>
              </a:rPr>
              <a:t>P</a:t>
            </a:r>
            <a:r>
              <a:rPr lang="en-US" sz="2200" b="1" dirty="0" smtClean="0">
                <a:latin typeface="Calibri" panose="020F0502020204030204" pitchFamily="34" charset="0"/>
              </a:rPr>
              <a:t>rovide an example “stimulus-sensor-coordinator-effector-response” framework for both your (human) sense of touch and the robotic touch sensor activity you performed.</a:t>
            </a:r>
          </a:p>
          <a:p>
            <a:pPr marL="457200" lvl="1" indent="0" eaLnBrk="1" hangingPunct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 human touch:  hot object &gt; touch using finger &gt; nervous system &gt; muscle &gt; move finger back</a:t>
            </a:r>
          </a:p>
          <a:p>
            <a:pPr marL="457200" lvl="1" indent="0" eaLnBrk="1" hangingPunct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 LEGO setup:  button pressed &gt; touch sensor &gt; cable connecting to brick &gt; motor &gt; move the motor</a:t>
            </a:r>
            <a:endParaRPr lang="en-US" sz="20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2200" b="1" dirty="0" smtClean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lvl="1" indent="0" eaLnBrk="1" hangingPunct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light switch) and a current is sent to the LEGO brick, which then knows that the touch sensor button was pressed.</a:t>
            </a:r>
            <a:endParaRPr lang="en-US" sz="20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3"/>
            </a:pPr>
            <a:r>
              <a:rPr lang="en-US" sz="2200" b="1" dirty="0" smtClean="0">
                <a:latin typeface="Calibri" panose="020F0502020204030204" pitchFamily="34" charset="0"/>
                <a:cs typeface="Times New Roman" pitchFamily="18" charset="0"/>
              </a:rPr>
              <a:t>Assume the brick is connected to a touch sensor and a motor. Sketch a simple program to move a motor when a touch sensor is pressed.</a:t>
            </a:r>
          </a:p>
          <a:p>
            <a:pPr marL="457200" lvl="1" indent="0" algn="ctr" eaLnBrk="1" hangingPunct="1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See #3 programming solution on next slide. </a:t>
            </a: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</a:t>
            </a:r>
            <a:endParaRPr lang="en-US" sz="20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Music by Touch Post-Quiz </a:t>
            </a:r>
            <a:r>
              <a:rPr lang="en-US" sz="3600" dirty="0" smtClean="0">
                <a:solidFill>
                  <a:srgbClr val="FF0000"/>
                </a:solidFill>
              </a:rPr>
              <a:t>Answers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 t="6521"/>
          <a:stretch/>
        </p:blipFill>
        <p:spPr bwMode="auto">
          <a:xfrm>
            <a:off x="809387" y="624682"/>
            <a:ext cx="47532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24742"/>
          <a:stretch>
            <a:fillRect/>
          </a:stretch>
        </p:blipFill>
        <p:spPr bwMode="auto">
          <a:xfrm>
            <a:off x="1072015" y="4495800"/>
            <a:ext cx="4490585" cy="208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7208" y="152400"/>
            <a:ext cx="8481980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Quiz Answer #3: </a:t>
            </a:r>
            <a:r>
              <a:rPr lang="en-US" sz="2400" dirty="0" smtClean="0"/>
              <a:t>Moving a Motor Using the Touch Sensor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Vocabulary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1524000"/>
            <a:ext cx="826928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device that converts one type of signal to another; for instance, the speedometer in a car collects physical data and calculates and displays the speed the car is moving.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tactile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touch.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thing or event that causes a reaction.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924800" cy="2971800"/>
          </a:xfrm>
          <a:noFill/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1, 4, 5: LEGO parts; source: LEGO MINDSTORMS NXT User’s Guide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4: brain; source: ADAM, Medline Plus,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hlinkClick r:id="rId2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2"/>
              </a:rPr>
              <a:t>www.nlm.nih.gov/medlineplus/braindiseases.html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</a:t>
            </a:r>
            <a:r>
              <a:rPr lang="en-US" sz="1400" dirty="0" smtClean="0">
                <a:latin typeface="Calibri" panose="020F0502020204030204" pitchFamily="34" charset="0"/>
              </a:rPr>
              <a:t>4: writing hand; </a:t>
            </a:r>
            <a:r>
              <a:rPr lang="en-US" sz="1400" dirty="0">
                <a:latin typeface="Calibri" panose="020F0502020204030204" pitchFamily="34" charset="0"/>
              </a:rPr>
              <a:t>source: Microsoft® clipart: </a:t>
            </a:r>
            <a:r>
              <a:rPr lang="en-US" sz="1400" dirty="0">
                <a:latin typeface="Calibri" panose="020F0502020204030204" pitchFamily="34" charset="0"/>
                <a:hlinkClick r:id="rId3"/>
              </a:rPr>
              <a:t>http://office.microsoft.com/en-us/images/results.aspx?qu=hand&amp;ex=1#ai:MC900382613|mt:1</a:t>
            </a:r>
            <a:r>
              <a:rPr lang="en-US" sz="1400" dirty="0" smtClean="0">
                <a:latin typeface="Calibri" panose="020F0502020204030204" pitchFamily="34" charset="0"/>
                <a:hlinkClick r:id="rId3"/>
              </a:rPr>
              <a:t>|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Slides </a:t>
            </a:r>
            <a:r>
              <a:rPr lang="en-US" sz="1400" dirty="0">
                <a:latin typeface="Calibri" panose="020F0502020204030204" pitchFamily="34" charset="0"/>
              </a:rPr>
              <a:t>6</a:t>
            </a:r>
            <a:r>
              <a:rPr lang="en-US" sz="1400" dirty="0" smtClean="0">
                <a:latin typeface="Calibri" panose="020F0502020204030204" pitchFamily="34" charset="0"/>
              </a:rPr>
              <a:t>, 7, 8, 9, 12: </a:t>
            </a:r>
            <a:r>
              <a:rPr lang="en-US" sz="1400" dirty="0">
                <a:latin typeface="Calibri" panose="020F0502020204030204" pitchFamily="34" charset="0"/>
              </a:rPr>
              <a:t>Screen capture images by the author. Mini-activity adapted from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http://www.compchal.org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14</a:t>
            </a:fld>
            <a:endParaRPr lang="en-US" altLang="en-US" dirty="0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Image Sources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001000" cy="4724400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Provide an example “stimulus-sensor-coordinator-effector-response” framework for both</a:t>
            </a:r>
            <a:r>
              <a:rPr lang="en-US" sz="32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smtClean="0">
                <a:latin typeface="Calibri" panose="020F0502020204030204" pitchFamily="34" charset="0"/>
              </a:rPr>
              <a:t>your (human) sense of touch and the robotic touch sensor.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endParaRPr lang="en-US" sz="32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Explain how the LEGO touch sensor works.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Music by Touch Pre-Quiz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91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229600" cy="5410199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P</a:t>
            </a:r>
            <a:r>
              <a:rPr lang="en-US" b="1" dirty="0" smtClean="0">
                <a:latin typeface="Calibri" panose="020F0502020204030204" pitchFamily="34" charset="0"/>
              </a:rPr>
              <a:t>rovide an example “stimulus-sensor-coordinator-effector-response” framework for both</a:t>
            </a: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your (human) sense of touch and the robotic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 human touch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 hot object &gt; touch using finger &gt; nervous system &gt; muscle &gt; move finger back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 LEGO setup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 button pressed &gt; touch sensor &gt; cable connecting to brick &gt; motor &gt; move the motor</a:t>
            </a:r>
          </a:p>
          <a:p>
            <a:pPr marL="457200" indent="-457200" eaLnBrk="1" hangingPunct="1">
              <a:spcBef>
                <a:spcPts val="1800"/>
              </a:spcBef>
              <a:buFont typeface="+mj-lt"/>
              <a:buAutoNum type="arabicPeriod" startAt="2"/>
            </a:pPr>
            <a:r>
              <a:rPr lang="en-US" b="1" dirty="0" smtClean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light switch) and a current is sent to the LEGO brick, which then knows that the touch sensor button was pressed.</a:t>
            </a:r>
            <a:endParaRPr lang="en-US" sz="2400" b="1" dirty="0" smtClean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Music by Touch Pre-Quiz </a:t>
            </a:r>
            <a:r>
              <a:rPr lang="en-US" sz="3600" dirty="0" smtClean="0">
                <a:solidFill>
                  <a:srgbClr val="FF0000"/>
                </a:solidFill>
              </a:rPr>
              <a:t>Answers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1026338"/>
            <a:ext cx="3505200" cy="8772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Y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our hand is commanded by your brain. </a:t>
            </a: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385519" y="1207578"/>
            <a:ext cx="3784636" cy="3728272"/>
            <a:chOff x="4749764" y="1377128"/>
            <a:chExt cx="3784636" cy="3728272"/>
          </a:xfrm>
        </p:grpSpPr>
        <p:pic>
          <p:nvPicPr>
            <p:cNvPr id="23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14298" y="1615419"/>
              <a:ext cx="2250000" cy="1674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49764" y="4009121"/>
              <a:ext cx="1727236" cy="939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50503" y="4093067"/>
              <a:ext cx="1800000" cy="101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5111298" y="2804112"/>
              <a:ext cx="1316988" cy="1615488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7065393" y="1377128"/>
              <a:ext cx="1469007" cy="3227427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Human-Robot Similarities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106120" y="5139671"/>
            <a:ext cx="5352080" cy="14960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Similarly, the LEGO MINDSTORMS NXT intelligent brick commands its motor to move. 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next slide provides a design challenge to show how this might be done.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1325" y="1876847"/>
            <a:ext cx="3003875" cy="4661772"/>
            <a:chOff x="501325" y="1876847"/>
            <a:chExt cx="3003875" cy="4661772"/>
          </a:xfrm>
        </p:grpSpPr>
        <p:pic>
          <p:nvPicPr>
            <p:cNvPr id="1028" name="Picture 4" descr="Illustration of the brai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453" y="1876847"/>
              <a:ext cx="219075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2733588" y="3214513"/>
              <a:ext cx="771612" cy="4962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endParaRPr lang="en-US" sz="2400" b="1" dirty="0">
                <a:latin typeface="Calibri" panose="020F0502020204030204" pitchFamily="34" charset="0"/>
                <a:cs typeface="Times New Roman" pitchFamily="18" charset="0"/>
              </a:endParaRPr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1620093" y="3616305"/>
              <a:ext cx="1248000" cy="2466260"/>
            </a:xfrm>
            <a:custGeom>
              <a:avLst/>
              <a:gdLst/>
              <a:ahLst/>
              <a:cxnLst>
                <a:cxn ang="0">
                  <a:pos x="512" y="0"/>
                </a:cxn>
                <a:cxn ang="0">
                  <a:pos x="752" y="624"/>
                </a:cxn>
                <a:cxn ang="0">
                  <a:pos x="32" y="1296"/>
                </a:cxn>
                <a:cxn ang="0">
                  <a:pos x="560" y="1776"/>
                </a:cxn>
              </a:cxnLst>
              <a:rect l="0" t="0" r="r" b="b"/>
              <a:pathLst>
                <a:path w="832" h="1776">
                  <a:moveTo>
                    <a:pt x="512" y="0"/>
                  </a:moveTo>
                  <a:cubicBezTo>
                    <a:pt x="672" y="204"/>
                    <a:pt x="832" y="408"/>
                    <a:pt x="752" y="624"/>
                  </a:cubicBezTo>
                  <a:cubicBezTo>
                    <a:pt x="672" y="840"/>
                    <a:pt x="64" y="1104"/>
                    <a:pt x="32" y="1296"/>
                  </a:cubicBezTo>
                  <a:cubicBezTo>
                    <a:pt x="0" y="1488"/>
                    <a:pt x="416" y="1704"/>
                    <a:pt x="560" y="1776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ffectLst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782313" y="3577468"/>
              <a:ext cx="1692000" cy="2332948"/>
            </a:xfrm>
            <a:custGeom>
              <a:avLst/>
              <a:gdLst/>
              <a:ahLst/>
              <a:cxnLst>
                <a:cxn ang="0">
                  <a:pos x="368" y="0"/>
                </a:cxn>
                <a:cxn ang="0">
                  <a:pos x="1088" y="624"/>
                </a:cxn>
                <a:cxn ang="0">
                  <a:pos x="128" y="1248"/>
                </a:cxn>
                <a:cxn ang="0">
                  <a:pos x="320" y="1680"/>
                </a:cxn>
              </a:cxnLst>
              <a:rect l="0" t="0" r="r" b="b"/>
              <a:pathLst>
                <a:path w="1128" h="1680">
                  <a:moveTo>
                    <a:pt x="368" y="0"/>
                  </a:moveTo>
                  <a:cubicBezTo>
                    <a:pt x="748" y="208"/>
                    <a:pt x="1128" y="416"/>
                    <a:pt x="1088" y="624"/>
                  </a:cubicBezTo>
                  <a:cubicBezTo>
                    <a:pt x="1048" y="832"/>
                    <a:pt x="256" y="1072"/>
                    <a:pt x="128" y="1248"/>
                  </a:cubicBezTo>
                  <a:cubicBezTo>
                    <a:pt x="0" y="1424"/>
                    <a:pt x="144" y="1624"/>
                    <a:pt x="320" y="1680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ffectLst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1030" name="Picture 6" descr="academic,ballpoint pens,business,hands,ink pens,office supplies,schools,writings,hands,tex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25" y="5139671"/>
              <a:ext cx="1398948" cy="1398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7209" y="1285499"/>
            <a:ext cx="5312318" cy="18226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Attach 2 touch sensors to the input ports, and a motor to an output port.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Write a program to do the following: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4850770" y="740135"/>
            <a:ext cx="3740956" cy="4982944"/>
            <a:chOff x="5024703" y="533400"/>
            <a:chExt cx="3740956" cy="4982944"/>
          </a:xfrm>
        </p:grpSpPr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21558" y="4591489"/>
              <a:ext cx="1773036" cy="924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60905" y="858995"/>
              <a:ext cx="2216295" cy="1530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 l="21489" r="19418"/>
            <a:stretch>
              <a:fillRect/>
            </a:stretch>
          </p:blipFill>
          <p:spPr bwMode="auto">
            <a:xfrm>
              <a:off x="5933425" y="3506577"/>
              <a:ext cx="838200" cy="71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7696200" y="533400"/>
              <a:ext cx="1069459" cy="4495800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 l="21489" r="19418"/>
            <a:stretch>
              <a:fillRect/>
            </a:stretch>
          </p:blipFill>
          <p:spPr bwMode="auto">
            <a:xfrm>
              <a:off x="5024703" y="2965862"/>
              <a:ext cx="838200" cy="71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Freeform 31"/>
            <p:cNvSpPr/>
            <p:nvPr/>
          </p:nvSpPr>
          <p:spPr>
            <a:xfrm>
              <a:off x="5821339" y="1870914"/>
              <a:ext cx="387927" cy="1387186"/>
            </a:xfrm>
            <a:custGeom>
              <a:avLst/>
              <a:gdLst>
                <a:gd name="connsiteX0" fmla="*/ 270164 w 387927"/>
                <a:gd name="connsiteY0" fmla="*/ 0 h 1387186"/>
                <a:gd name="connsiteX1" fmla="*/ 342900 w 387927"/>
                <a:gd name="connsiteY1" fmla="*/ 1163781 h 1387186"/>
                <a:gd name="connsiteX2" fmla="*/ 0 w 387927"/>
                <a:gd name="connsiteY2" fmla="*/ 1340427 h 1387186"/>
                <a:gd name="connsiteX3" fmla="*/ 0 w 387927"/>
                <a:gd name="connsiteY3" fmla="*/ 1340427 h 1387186"/>
                <a:gd name="connsiteX4" fmla="*/ 0 w 387927"/>
                <a:gd name="connsiteY4" fmla="*/ 1340427 h 1387186"/>
                <a:gd name="connsiteX5" fmla="*/ 0 w 387927"/>
                <a:gd name="connsiteY5" fmla="*/ 1340427 h 138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7927" h="1387186">
                  <a:moveTo>
                    <a:pt x="270164" y="0"/>
                  </a:moveTo>
                  <a:cubicBezTo>
                    <a:pt x="329045" y="470188"/>
                    <a:pt x="387927" y="940376"/>
                    <a:pt x="342900" y="1163781"/>
                  </a:cubicBezTo>
                  <a:cubicBezTo>
                    <a:pt x="297873" y="1387186"/>
                    <a:pt x="0" y="1340427"/>
                    <a:pt x="0" y="1340427"/>
                  </a:cubicBezTo>
                  <a:lnTo>
                    <a:pt x="0" y="1340427"/>
                  </a:lnTo>
                  <a:lnTo>
                    <a:pt x="0" y="1340427"/>
                  </a:lnTo>
                  <a:lnTo>
                    <a:pt x="0" y="1340427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6500644" y="2044922"/>
              <a:ext cx="523008" cy="1717964"/>
            </a:xfrm>
            <a:custGeom>
              <a:avLst/>
              <a:gdLst>
                <a:gd name="connsiteX0" fmla="*/ 0 w 523008"/>
                <a:gd name="connsiteY0" fmla="*/ 0 h 1717964"/>
                <a:gd name="connsiteX1" fmla="*/ 488372 w 523008"/>
                <a:gd name="connsiteY1" fmla="*/ 1433946 h 1717964"/>
                <a:gd name="connsiteX2" fmla="*/ 207818 w 523008"/>
                <a:gd name="connsiteY2" fmla="*/ 1704110 h 171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008" h="1717964">
                  <a:moveTo>
                    <a:pt x="0" y="0"/>
                  </a:moveTo>
                  <a:cubicBezTo>
                    <a:pt x="226868" y="574964"/>
                    <a:pt x="453736" y="1149928"/>
                    <a:pt x="488372" y="1433946"/>
                  </a:cubicBezTo>
                  <a:cubicBezTo>
                    <a:pt x="523008" y="1717964"/>
                    <a:pt x="365413" y="1711037"/>
                    <a:pt x="207818" y="170411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257208" y="228600"/>
            <a:ext cx="848198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en-US" dirty="0" smtClean="0"/>
              <a:t>Music by Touch Activity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29491" y="5723079"/>
            <a:ext cx="7038109" cy="8172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Write your program on a separate page and have your teacher check it before you begin.</a:t>
            </a:r>
            <a:endParaRPr lang="en-US" sz="2400" b="1" dirty="0">
              <a:solidFill>
                <a:schemeClr val="accent1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557" y="4316634"/>
            <a:ext cx="5429443" cy="14745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If the other sensor is also touched, play the music faster and make the wheel turn faster. 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Do this in a loop, continuously, until the program is stopped.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557" y="3003900"/>
            <a:ext cx="4060489" cy="15465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If one touch sensor is touched, play a piece of music and keep rotating the wheel (attached to the motor) slowly.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8930" y="854864"/>
            <a:ext cx="4548524" cy="4503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 Design Challenge</a:t>
            </a:r>
            <a:endParaRPr lang="en-US" sz="2800" b="1" dirty="0">
              <a:solidFill>
                <a:srgbClr val="7030A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/>
          <a:srcRect t="6138"/>
          <a:stretch/>
        </p:blipFill>
        <p:spPr bwMode="auto">
          <a:xfrm>
            <a:off x="762000" y="685800"/>
            <a:ext cx="5792834" cy="6049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57208" y="152400"/>
            <a:ext cx="8481980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FF0000"/>
                </a:solidFill>
              </a:rPr>
              <a:t>Answer: </a:t>
            </a:r>
            <a:r>
              <a:rPr lang="en-US" sz="2800" dirty="0" smtClean="0"/>
              <a:t>Programming the NXT Touch Sensor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85682"/>
            <a:ext cx="6324600" cy="645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81000"/>
            <a:ext cx="541972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5505450"/>
            <a:ext cx="5162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799" y="457199"/>
            <a:ext cx="6155517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04249DCB-6237-4933-98EC-F090EE5C3D4F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2949</TotalTime>
  <Words>823</Words>
  <Application>Microsoft Office PowerPoint</Application>
  <PresentationFormat>On-screen Show (4:3)</PresentationFormat>
  <Paragraphs>85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Music by Touch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377</cp:revision>
  <dcterms:created xsi:type="dcterms:W3CDTF">2009-07-19T21:20:08Z</dcterms:created>
  <dcterms:modified xsi:type="dcterms:W3CDTF">2014-02-11T04:27:03Z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