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9"/>
  </p:notesMasterIdLst>
  <p:handoutMasterIdLst>
    <p:handoutMasterId r:id="rId20"/>
  </p:handoutMasterIdLst>
  <p:sldIdLst>
    <p:sldId id="332" r:id="rId5"/>
    <p:sldId id="358" r:id="rId6"/>
    <p:sldId id="359" r:id="rId7"/>
    <p:sldId id="349" r:id="rId8"/>
    <p:sldId id="354" r:id="rId9"/>
    <p:sldId id="355" r:id="rId10"/>
    <p:sldId id="356" r:id="rId11"/>
    <p:sldId id="357" r:id="rId12"/>
    <p:sldId id="365" r:id="rId13"/>
    <p:sldId id="366" r:id="rId14"/>
    <p:sldId id="362" r:id="rId15"/>
    <p:sldId id="363" r:id="rId16"/>
    <p:sldId id="360" r:id="rId17"/>
    <p:sldId id="361" r:id="rId1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68" autoAdjust="0"/>
    <p:restoredTop sz="99659" autoAdjust="0"/>
  </p:normalViewPr>
  <p:slideViewPr>
    <p:cSldViewPr snapToObjects="1">
      <p:cViewPr varScale="1">
        <p:scale>
          <a:sx n="131" d="100"/>
          <a:sy n="131" d="100"/>
        </p:scale>
        <p:origin x="66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38783E1-9668-4194-ACF4-E122285108F1}" type="datetimeFigureOut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E63597E-CD6C-42E4-BE55-BDF69CB83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038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F85A60-DF99-4491-A595-F144D1E8BDF9}" type="datetimeFigureOut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CDBF4B-26A5-4481-9EA4-5481DF0ED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9213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D22FB2-B6E9-4606-A462-84CED4BE463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095641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F1B8F-825A-4993-AF18-C2242C5BFC7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006250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D22FB2-B6E9-4606-A462-84CED4BE463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275782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F1B8F-825A-4993-AF18-C2242C5BFC7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12512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1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 cap="none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FD956B-CB03-4A01-B782-5DE73B5382BC}" type="datetime1">
              <a:rPr lang="en-US" smtClean="0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FC1C1A3-6B89-4FF2-9C50-ED4E6888FC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29E77-C01C-4791-8501-53BC7E4608DB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8318-19E1-425F-926C-BD5E74CED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0AF1E-95A9-4B7C-985D-648C3B5E6AC9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1AB19-E6DE-4F62-862A-6B386503D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28A0FE-381F-4566-9429-DF4B3247CA39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9A6431C-0D80-44C7-A454-9EA3759D8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6B53B-0424-4DA2-92FF-39066999498B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F6CB-0D03-43A8-A951-225A8CBF0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6736D-127C-4F4B-B49B-EB5A143D43FC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4F639-C257-40A0-A027-6C883A009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7789E-B9D7-43B1-9DFD-3B2B7A7E2537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EAE6-5646-4C5A-8B67-7845CB77F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6E519C-90EF-49F4-ABD9-1A39A2279F25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BCB465-7233-4985-B95E-6263D60DA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B1E42-4719-453D-BE14-05D524AE3137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B8BFF-1016-4FEE-BC10-0E44A071E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58EFBD5-8B91-4216-A85F-6E010DE2C765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0E9FB5-688A-4EA3-845B-FAA5F3A33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2F5FE2-809D-478E-AB87-7D49B4A9AA0C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C59F9AD-C279-43FA-9592-A253A2660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2064EF63-6B69-4697-99F7-72A09D4FD193}" type="datetime1">
              <a:rPr lang="en-US"/>
              <a:pPr>
                <a:defRPr/>
              </a:pPr>
              <a:t>3/10/2019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2A6CC31F-5F49-4E5F-906F-EB5010E46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8" r:id="rId1"/>
    <p:sldLayoutId id="2147484789" r:id="rId2"/>
    <p:sldLayoutId id="2147484790" r:id="rId3"/>
    <p:sldLayoutId id="2147484791" r:id="rId4"/>
    <p:sldLayoutId id="2147484784" r:id="rId5"/>
    <p:sldLayoutId id="2147484792" r:id="rId6"/>
    <p:sldLayoutId id="2147484785" r:id="rId7"/>
    <p:sldLayoutId id="2147484793" r:id="rId8"/>
    <p:sldLayoutId id="2147484794" r:id="rId9"/>
    <p:sldLayoutId id="2147484786" r:id="rId10"/>
    <p:sldLayoutId id="214748478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images/results.aspx?qu=light+switch&amp;ex=1#ai:MC900441745|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oo.gl/wuhSU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95867"/>
            <a:ext cx="6629400" cy="205740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cs typeface="Times New Roman" pitchFamily="18" charset="0"/>
              </a:rPr>
              <a:t>Using Waits, Loops and Switches</a:t>
            </a:r>
            <a:endParaRPr lang="es-PY" dirty="0">
              <a:cs typeface="Times New Roman" pitchFamily="18" charset="0"/>
            </a:endParaRPr>
          </a:p>
        </p:txBody>
      </p:sp>
      <p:pic>
        <p:nvPicPr>
          <p:cNvPr id="4" name="Picture 3" descr="C:\Users\nairs\Desktop\AWork in Progress\LESSON PLANS and DESIGN ACTIVITIES\UNITS\UNIT 3 - What is a computer program\Unit 3.3 Activity 3 - Using Waits Loops and Switches\I am in a loop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379424"/>
            <a:ext cx="3549949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ropped images,cropped pictures,electric,electricity,light switches,lights,PNG,power switches,powers,switches,transparent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6154" r="21333" b="7691"/>
          <a:stretch/>
        </p:blipFill>
        <p:spPr bwMode="auto">
          <a:xfrm>
            <a:off x="6781800" y="4175856"/>
            <a:ext cx="1514864" cy="212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exagon 5"/>
          <p:cNvSpPr/>
          <p:nvPr/>
        </p:nvSpPr>
        <p:spPr>
          <a:xfrm>
            <a:off x="4403112" y="3559862"/>
            <a:ext cx="1944624" cy="1676400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4404636" y="4062626"/>
            <a:ext cx="1981200" cy="670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WAIT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/>
        </p:nvSpPr>
        <p:spPr>
          <a:xfrm>
            <a:off x="4861836" y="4675817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please</a:t>
            </a: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E60C60B-5AFB-4F3B-802A-5D4EF3EF44E3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584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685800" cy="4889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12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77987" y="762000"/>
            <a:ext cx="5942013" cy="76200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(continued)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03" y="1524000"/>
            <a:ext cx="7101185" cy="458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6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686800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Post-Quiz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7848600" cy="442595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</a:t>
            </a:r>
            <a:b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When is a loop useful?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3. 	 In programming, what is a switch? 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68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2D60CA2-436B-4729-BE2A-6B4DED8CE095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815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81988" cy="4800600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When is a loop useful?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loop is an operator that allows us to repeat a set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of commands indefinitely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. Loops are useful when you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need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repeat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set of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commands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multiple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times.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You can control how many times a loop repeats by clicking the dropdown arrow next to “Control” on the loop block and setting it to forever, time, sensor, count or logic.</a:t>
            </a:r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3. 	In programming, what is a switch? 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In programming, a switch is an object that gives different commands depending on the state it is in.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71A423F-3EBC-453B-A5BA-5B15BC0901E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686800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Post-Quiz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00800" y="814791"/>
            <a:ext cx="1970584" cy="47743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Answers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13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85788" y="1600200"/>
            <a:ext cx="7848600" cy="3048000"/>
          </a:xfrm>
          <a:prstGeom prst="rect">
            <a:avLst/>
          </a:prstGeom>
          <a:noFill/>
          <a:ln>
            <a:noFill/>
          </a:ln>
          <a:extLst/>
        </p:spPr>
        <p:txBody>
          <a:bodyPr anchor="t">
            <a:noAutofit/>
          </a:bodyPr>
          <a:lstStyle/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brainstorming: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Thinking of ideas as a group.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iteration: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Doing something again, especially with the intent to make improvements.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loop: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Calibri" panose="020F0502020204030204" pitchFamily="34" charset="0"/>
              </a:rPr>
              <a:t>n operator that repeats a set of commands.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switch</a:t>
            </a:r>
            <a:r>
              <a:rPr lang="en-US" sz="2400" b="1" dirty="0" smtClean="0">
                <a:latin typeface="Calibri" panose="020F0502020204030204" pitchFamily="34" charset="0"/>
              </a:rPr>
              <a:t>: In programming, a switch is an object that </a:t>
            </a:r>
            <a:r>
              <a:rPr lang="en-US" sz="2400" b="1" dirty="0">
                <a:latin typeface="Calibri" panose="020F0502020204030204" pitchFamily="34" charset="0"/>
              </a:rPr>
              <a:t>g</a:t>
            </a:r>
            <a:r>
              <a:rPr lang="en-US" sz="2400" b="1" dirty="0" smtClean="0">
                <a:latin typeface="Calibri" panose="020F0502020204030204" pitchFamily="34" charset="0"/>
              </a:rPr>
              <a:t>ives different commands, depending on the state it is in.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Vocabulary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5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14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9600" y="1447801"/>
            <a:ext cx="7519988" cy="2743199"/>
          </a:xfrm>
          <a:prstGeom prst="rect">
            <a:avLst/>
          </a:prstGeom>
          <a:noFill/>
          <a:ln>
            <a:noFill/>
          </a:ln>
          <a:extLst/>
        </p:spPr>
        <p:txBody>
          <a:bodyPr anchor="t">
            <a:noAutofit/>
          </a:bodyPr>
          <a:lstStyle/>
          <a:p>
            <a:pPr eaLnBrk="0" hangingPunct="0">
              <a:spcAft>
                <a:spcPts val="600"/>
              </a:spcAft>
              <a:defRPr/>
            </a:pP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Slides 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1: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wall switch drawing; source: Microsoft® clipart: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3"/>
              </a:rPr>
              <a:t>http://office.microsoft.com/en-us/images/results.aspx?qu=light+switch&amp;ex=1#ai:MC900441745|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Device and programming images from LEGO MINDSTORM NXT User’s Guide </a:t>
            </a:r>
            <a:r>
              <a:rPr lang="en-US" sz="1400" u="sng" dirty="0">
                <a:hlinkClick r:id="rId4"/>
              </a:rPr>
              <a:t>http://goo.gl/wuhSUA</a:t>
            </a:r>
            <a:r>
              <a:rPr lang="en-US" sz="1400" dirty="0"/>
              <a:t> </a:t>
            </a:r>
            <a:endParaRPr lang="en-US" sz="14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Screen captures, diagrams and drawings by author</a:t>
            </a:r>
            <a:endParaRPr lang="en-US" sz="1400" dirty="0"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US" sz="1400" dirty="0">
              <a:latin typeface="Calibri" panose="020F0502020204030204" pitchFamily="34" charset="0"/>
            </a:endParaRPr>
          </a:p>
          <a:p>
            <a:pPr eaLnBrk="0" hangingPunct="0">
              <a:defRPr/>
            </a:pPr>
            <a:endParaRPr lang="en-US" sz="90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Images Sources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Pre-Quiz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709612" y="1828800"/>
            <a:ext cx="7519988" cy="442595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</a:t>
            </a:r>
            <a:b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When is a loop useful?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3. 	 In programming, what is a switch? 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68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2D60CA2-436B-4729-BE2A-6B4DED8CE09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81988" cy="4800600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When is a loop useful?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loop is an operator that allows us to repeat a set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of commands indefinitely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. Loops are useful when you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need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repeat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set of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commands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multiple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times.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You can control how many times a loop repeats by clicking the dropdown arrow next to “Control” on the loop block and setting it to forever, time, sensor, count or logic.</a:t>
            </a:r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3. 	In programming, what is a switch? 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In programming, a switch is an object that gives different commands depending on the state it is in.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71A423F-3EBC-453B-A5BA-5B15BC0901E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Pre-Quiz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00800" y="814791"/>
            <a:ext cx="1970584" cy="47743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Answers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133600"/>
            <a:ext cx="8305800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First, attach 2 touch sensors (name them A and B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)</a:t>
            </a:r>
          </a:p>
          <a:p>
            <a:pPr marL="0" indent="0"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 Then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program the robot to perform the following task:</a:t>
            </a: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Stay at rest and display “Ready” on the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screen.</a:t>
            </a: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Move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left and display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“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Forward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”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whenever touch sensor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4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is pressed.</a:t>
            </a: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Move right and display “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Reverse”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whenever touch sensor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1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is pressed</a:t>
            </a: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Stay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at rest and display “Stop” when no buttons are pressed.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***Hint: Click on  the 	       icon, drag the block into the program, and select “Text” from the  </a:t>
            </a: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           dropdown menu to display text on screen.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67AD575-D625-4545-B073-68B9A049F99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2286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990600"/>
            <a:ext cx="8153400" cy="1066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3600" dirty="0" smtClean="0">
                <a:solidFill>
                  <a:srgbClr val="7030A0"/>
                </a:solidFill>
              </a:rPr>
              <a:t>Objective: </a:t>
            </a:r>
            <a:r>
              <a:rPr lang="en-US" sz="3600" dirty="0" smtClean="0">
                <a:solidFill>
                  <a:schemeClr val="tx1"/>
                </a:solidFill>
              </a:rPr>
              <a:t>Combine wait blocks, loops and switches to perform a task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211" y="4648200"/>
            <a:ext cx="590550" cy="547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49" t="8614" r="4580" b="5280"/>
          <a:stretch/>
        </p:blipFill>
        <p:spPr>
          <a:xfrm>
            <a:off x="150552" y="1844674"/>
            <a:ext cx="8514283" cy="3657601"/>
          </a:xfrm>
          <a:prstGeom prst="rect">
            <a:avLst/>
          </a:prstGeom>
        </p:spPr>
      </p:pic>
      <p:sp>
        <p:nvSpPr>
          <p:cNvPr id="3277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B8BE785-A3E6-498C-96C1-F999AA0B4E1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2774" name="TextBox 2"/>
          <p:cNvSpPr txBox="1">
            <a:spLocks noChangeArrowheads="1"/>
          </p:cNvSpPr>
          <p:nvPr/>
        </p:nvSpPr>
        <p:spPr bwMode="auto">
          <a:xfrm>
            <a:off x="914400" y="3121967"/>
            <a:ext cx="10086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	   2</a:t>
            </a:r>
          </a:p>
        </p:txBody>
      </p:sp>
      <p:sp>
        <p:nvSpPr>
          <p:cNvPr id="32775" name="TextBox 3"/>
          <p:cNvSpPr txBox="1">
            <a:spLocks noChangeArrowheads="1"/>
          </p:cNvSpPr>
          <p:nvPr/>
        </p:nvSpPr>
        <p:spPr bwMode="auto">
          <a:xfrm>
            <a:off x="2209800" y="3121967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32776" name="TextBox 4"/>
          <p:cNvSpPr txBox="1">
            <a:spLocks noChangeArrowheads="1"/>
          </p:cNvSpPr>
          <p:nvPr/>
        </p:nvSpPr>
        <p:spPr bwMode="auto">
          <a:xfrm>
            <a:off x="2686857" y="2682121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32777" name="TextBox 6"/>
          <p:cNvSpPr txBox="1">
            <a:spLocks noChangeArrowheads="1"/>
          </p:cNvSpPr>
          <p:nvPr/>
        </p:nvSpPr>
        <p:spPr bwMode="auto">
          <a:xfrm>
            <a:off x="3717939" y="3143786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32778" name="TextBox 12"/>
          <p:cNvSpPr txBox="1">
            <a:spLocks noChangeArrowheads="1"/>
          </p:cNvSpPr>
          <p:nvPr/>
        </p:nvSpPr>
        <p:spPr bwMode="auto">
          <a:xfrm>
            <a:off x="4401761" y="2828622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32779" name="TextBox 13"/>
          <p:cNvSpPr txBox="1">
            <a:spLocks noChangeArrowheads="1"/>
          </p:cNvSpPr>
          <p:nvPr/>
        </p:nvSpPr>
        <p:spPr bwMode="auto">
          <a:xfrm>
            <a:off x="5163121" y="2794728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32780" name="TextBox 14"/>
          <p:cNvSpPr txBox="1">
            <a:spLocks noChangeArrowheads="1"/>
          </p:cNvSpPr>
          <p:nvPr/>
        </p:nvSpPr>
        <p:spPr bwMode="auto">
          <a:xfrm>
            <a:off x="4401967" y="4165655"/>
            <a:ext cx="35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8</a:t>
            </a:r>
          </a:p>
        </p:txBody>
      </p:sp>
      <p:sp>
        <p:nvSpPr>
          <p:cNvPr id="32781" name="TextBox 15"/>
          <p:cNvSpPr txBox="1">
            <a:spLocks noChangeArrowheads="1"/>
          </p:cNvSpPr>
          <p:nvPr/>
        </p:nvSpPr>
        <p:spPr bwMode="auto">
          <a:xfrm>
            <a:off x="5109771" y="4162891"/>
            <a:ext cx="35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9</a:t>
            </a:r>
          </a:p>
        </p:txBody>
      </p:sp>
      <p:sp>
        <p:nvSpPr>
          <p:cNvPr id="32782" name="TextBox 16"/>
          <p:cNvSpPr txBox="1">
            <a:spLocks noChangeArrowheads="1"/>
          </p:cNvSpPr>
          <p:nvPr/>
        </p:nvSpPr>
        <p:spPr bwMode="auto">
          <a:xfrm>
            <a:off x="5503279" y="2233462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10</a:t>
            </a:r>
          </a:p>
        </p:txBody>
      </p:sp>
      <p:sp>
        <p:nvSpPr>
          <p:cNvPr id="32783" name="TextBox 17"/>
          <p:cNvSpPr txBox="1">
            <a:spLocks noChangeArrowheads="1"/>
          </p:cNvSpPr>
          <p:nvPr/>
        </p:nvSpPr>
        <p:spPr bwMode="auto">
          <a:xfrm>
            <a:off x="6400800" y="2244530"/>
            <a:ext cx="510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11</a:t>
            </a:r>
          </a:p>
        </p:txBody>
      </p:sp>
      <p:sp>
        <p:nvSpPr>
          <p:cNvPr id="32784" name="TextBox 18"/>
          <p:cNvSpPr txBox="1">
            <a:spLocks noChangeArrowheads="1"/>
          </p:cNvSpPr>
          <p:nvPr/>
        </p:nvSpPr>
        <p:spPr bwMode="auto">
          <a:xfrm>
            <a:off x="5905151" y="5387330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12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5177" y="925926"/>
            <a:ext cx="2047875" cy="1363218"/>
          </a:xfrm>
        </p:spPr>
        <p:txBody>
          <a:bodyPr anchor="t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962025"/>
            <a:ext cx="685800" cy="40671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2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2</a:t>
            </a: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3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6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4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41BC0D2-5673-4929-B983-815A933D2E2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-1041" t="768" r="4232" b="-768"/>
          <a:stretch/>
        </p:blipFill>
        <p:spPr>
          <a:xfrm>
            <a:off x="1575359" y="998536"/>
            <a:ext cx="2310842" cy="10331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358" y="2158207"/>
            <a:ext cx="1320242" cy="891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4405"/>
          <a:stretch/>
        </p:blipFill>
        <p:spPr>
          <a:xfrm>
            <a:off x="1511579" y="3294062"/>
            <a:ext cx="2374622" cy="10292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4327616"/>
            <a:ext cx="3672917" cy="1938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BBA8B92-7F83-4635-932E-299BBB32DFA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4821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914400"/>
            <a:ext cx="685800" cy="5184764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>
                <a:latin typeface="Calibri" panose="020F0502020204030204" pitchFamily="34" charset="0"/>
              </a:rPr>
              <a:t>5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05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6</a:t>
            </a:r>
          </a:p>
          <a:p>
            <a:pPr marL="0" indent="0">
              <a:buFont typeface="Wingdings" pitchFamily="2" charset="2"/>
              <a:buNone/>
            </a:pPr>
            <a:endParaRPr lang="en-US" b="1" dirty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7</a:t>
            </a:r>
          </a:p>
          <a:p>
            <a:pPr marL="0" indent="0">
              <a:buFont typeface="Wingdings" pitchFamily="2" charset="2"/>
              <a:buNone/>
            </a:pPr>
            <a:endParaRPr lang="en-US" b="1" dirty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sz="20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365177" y="925926"/>
            <a:ext cx="2047875" cy="2122074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(continued)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75" y="868362"/>
            <a:ext cx="3476625" cy="2676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886200"/>
            <a:ext cx="2895600" cy="1035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275" y="5481515"/>
            <a:ext cx="1600200" cy="1025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E60C60B-5AFB-4F3B-802A-5D4EF3EF44E3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5845" name="Content Placeholder 2"/>
          <p:cNvSpPr>
            <a:spLocks noGrp="1"/>
          </p:cNvSpPr>
          <p:nvPr>
            <p:ph sz="quarter" idx="1"/>
          </p:nvPr>
        </p:nvSpPr>
        <p:spPr>
          <a:xfrm>
            <a:off x="1481137" y="2178050"/>
            <a:ext cx="685800" cy="190423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>
                <a:latin typeface="Calibri" panose="020F0502020204030204" pitchFamily="34" charset="0"/>
              </a:rPr>
              <a:t>8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9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77987" y="762000"/>
            <a:ext cx="5942013" cy="76200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(continued)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2097253"/>
            <a:ext cx="2757488" cy="10127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702"/>
          <a:stretch/>
        </p:blipFill>
        <p:spPr>
          <a:xfrm>
            <a:off x="2166937" y="4008073"/>
            <a:ext cx="1370013" cy="823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E60C60B-5AFB-4F3B-802A-5D4EF3EF44E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5845" name="Content Placeholder 2"/>
          <p:cNvSpPr>
            <a:spLocks noGrp="1"/>
          </p:cNvSpPr>
          <p:nvPr>
            <p:ph sz="quarter" idx="1"/>
          </p:nvPr>
        </p:nvSpPr>
        <p:spPr>
          <a:xfrm>
            <a:off x="1481137" y="2178050"/>
            <a:ext cx="685800" cy="3200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10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11</a:t>
            </a:r>
            <a:endParaRPr lang="en-US" b="1" dirty="0" smtClean="0">
              <a:latin typeface="Calibri" panose="020F050202020403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77987" y="762000"/>
            <a:ext cx="5942013" cy="76200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(continued)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1" b="20551"/>
          <a:stretch/>
        </p:blipFill>
        <p:spPr>
          <a:xfrm>
            <a:off x="2050402" y="1521281"/>
            <a:ext cx="3054997" cy="2442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22358"/>
          <a:stretch/>
        </p:blipFill>
        <p:spPr>
          <a:xfrm>
            <a:off x="2143163" y="4151783"/>
            <a:ext cx="2962237" cy="234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1BE4514-7039-4475-9274-6A9C0EB6BEA7}">
  <ds:schemaRefs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3864</TotalTime>
  <Words>374</Words>
  <Application>Microsoft Office PowerPoint</Application>
  <PresentationFormat>On-screen Show (4:3)</PresentationFormat>
  <Paragraphs>139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Calibri</vt:lpstr>
      <vt:lpstr>Century Schoolbook</vt:lpstr>
      <vt:lpstr>Times New Roman</vt:lpstr>
      <vt:lpstr>Wingdings</vt:lpstr>
      <vt:lpstr>Wingdings 2</vt:lpstr>
      <vt:lpstr>Oriel</vt:lpstr>
      <vt:lpstr>Using Waits, Loops and Switches</vt:lpstr>
      <vt:lpstr>Waits, Loops and Switches Pre-Quiz</vt:lpstr>
      <vt:lpstr>Waits, Loops and Switches Pre-Quiz</vt:lpstr>
      <vt:lpstr>PowerPoint Presentation</vt:lpstr>
      <vt:lpstr>PowerPoint Presentation</vt:lpstr>
      <vt:lpstr>various settings</vt:lpstr>
      <vt:lpstr>various settings (continued)</vt:lpstr>
      <vt:lpstr>various settings (continued)</vt:lpstr>
      <vt:lpstr>various settings (continued)</vt:lpstr>
      <vt:lpstr>various settings (continued)</vt:lpstr>
      <vt:lpstr>Waits, Loops and Switches Post-Quiz</vt:lpstr>
      <vt:lpstr>Waits, Loops and Switches Post-Quiz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badassTE Project</cp:lastModifiedBy>
  <cp:revision>362</cp:revision>
  <dcterms:created xsi:type="dcterms:W3CDTF">2009-07-19T21:20:08Z</dcterms:created>
  <dcterms:modified xsi:type="dcterms:W3CDTF">2019-03-11T03:48:59Z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