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101" r:id="rId3"/>
  </p:sldMasterIdLst>
  <p:notesMasterIdLst>
    <p:notesMasterId r:id="rId27"/>
  </p:notesMasterIdLst>
  <p:handoutMasterIdLst>
    <p:handoutMasterId r:id="rId28"/>
  </p:handoutMasterIdLst>
  <p:sldIdLst>
    <p:sldId id="332" r:id="rId4"/>
    <p:sldId id="353" r:id="rId5"/>
    <p:sldId id="358" r:id="rId6"/>
    <p:sldId id="355" r:id="rId7"/>
    <p:sldId id="334" r:id="rId8"/>
    <p:sldId id="341" r:id="rId9"/>
    <p:sldId id="352" r:id="rId10"/>
    <p:sldId id="335" r:id="rId11"/>
    <p:sldId id="336" r:id="rId12"/>
    <p:sldId id="337" r:id="rId13"/>
    <p:sldId id="338" r:id="rId14"/>
    <p:sldId id="339" r:id="rId15"/>
    <p:sldId id="340" r:id="rId16"/>
    <p:sldId id="351" r:id="rId17"/>
    <p:sldId id="343" r:id="rId18"/>
    <p:sldId id="344" r:id="rId19"/>
    <p:sldId id="346" r:id="rId20"/>
    <p:sldId id="348" r:id="rId21"/>
    <p:sldId id="349" r:id="rId22"/>
    <p:sldId id="350" r:id="rId23"/>
    <p:sldId id="356" r:id="rId24"/>
    <p:sldId id="357" r:id="rId25"/>
    <p:sldId id="359" r:id="rId26"/>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729" autoAdjust="0"/>
    <p:restoredTop sz="88360" autoAdjust="0"/>
  </p:normalViewPr>
  <p:slideViewPr>
    <p:cSldViewPr snapToObjects="1">
      <p:cViewPr varScale="1">
        <p:scale>
          <a:sx n="62" d="100"/>
          <a:sy n="62" d="100"/>
        </p:scale>
        <p:origin x="896" y="36"/>
      </p:cViewPr>
      <p:guideLst>
        <p:guide orient="horz" pos="2160"/>
        <p:guide pos="2880"/>
      </p:guideLst>
    </p:cSldViewPr>
  </p:slideViewPr>
  <p:outlineViewPr>
    <p:cViewPr>
      <p:scale>
        <a:sx n="33" d="100"/>
        <a:sy n="33" d="100"/>
      </p:scale>
      <p:origin x="0" y="10188"/>
    </p:cViewPr>
  </p:outlineViewPr>
  <p:notesTextViewPr>
    <p:cViewPr>
      <p:scale>
        <a:sx n="100" d="100"/>
        <a:sy n="100" d="100"/>
      </p:scale>
      <p:origin x="0" y="0"/>
    </p:cViewPr>
  </p:notesTextViewPr>
  <p:sorterViewPr>
    <p:cViewPr>
      <p:scale>
        <a:sx n="66" d="100"/>
        <a:sy n="66" d="100"/>
      </p:scale>
      <p:origin x="0" y="0"/>
    </p:cViewPr>
  </p:sorterViewPr>
  <p:notesViewPr>
    <p:cSldViewPr snapToObjects="1">
      <p:cViewPr varScale="1">
        <p:scale>
          <a:sx n="79" d="100"/>
          <a:sy n="79" d="100"/>
        </p:scale>
        <p:origin x="-1716"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1.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defRPr>
            </a:lvl1pPr>
          </a:lstStyle>
          <a:p>
            <a:pPr>
              <a:defRPr/>
            </a:pPr>
            <a:fld id="{61151D2B-4E3D-4863-81DA-CC26F1810D7E}" type="datetimeFigureOut">
              <a:rPr lang="en-US"/>
              <a:pPr>
                <a:defRPr/>
              </a:pPr>
              <a:t>11/17/2017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defRPr>
            </a:lvl1pPr>
          </a:lstStyle>
          <a:p>
            <a:pPr>
              <a:defRPr/>
            </a:pPr>
            <a:r>
              <a:rPr lang="en-US"/>
              <a:t>Center for Computational Neurobiology, University of Missouri</a:t>
            </a: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373153DC-43C4-49FC-9D26-120BBC328F33}" type="slidenum">
              <a:rPr lang="en-US"/>
              <a:pPr>
                <a:defRPr/>
              </a:pPr>
              <a:t>‹#›</a:t>
            </a:fld>
            <a:endParaRPr lang="en-US"/>
          </a:p>
        </p:txBody>
      </p:sp>
    </p:spTree>
    <p:extLst>
      <p:ext uri="{BB962C8B-B14F-4D97-AF65-F5344CB8AC3E}">
        <p14:creationId xmlns:p14="http://schemas.microsoft.com/office/powerpoint/2010/main" val="44232304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13B0229B-9AA4-49DB-940D-BC3CC71F8847}" type="datetimeFigureOut">
              <a:rPr lang="en-US"/>
              <a:pPr>
                <a:defRPr/>
              </a:pPr>
              <a:t>11/17/2017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r>
              <a:rPr lang="en-US"/>
              <a:t>Center for Computational Neurobiology, University of Missouri</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AE2B76B7-5AE5-46BF-9125-2DBA2231E77F}" type="slidenum">
              <a:rPr lang="en-US"/>
              <a:pPr>
                <a:defRPr/>
              </a:pPr>
              <a:t>‹#›</a:t>
            </a:fld>
            <a:endParaRPr lang="en-US"/>
          </a:p>
        </p:txBody>
      </p:sp>
    </p:spTree>
    <p:extLst>
      <p:ext uri="{BB962C8B-B14F-4D97-AF65-F5344CB8AC3E}">
        <p14:creationId xmlns:p14="http://schemas.microsoft.com/office/powerpoint/2010/main" val="1211376341"/>
      </p:ext>
    </p:extLst>
  </p:cSld>
  <p:clrMap bg1="lt1" tx1="dk1" bg2="lt2" tx2="dk2" accent1="accent1" accent2="accent2" accent3="accent3" accent4="accent4" accent5="accent5" accent6="accent6" hlink="hlink" folHlink="folHlink"/>
  <p:hf hd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office.microsoft.com/en-us/images/results.aspx?qu=soccer&amp;ex=1#ai:MP900422624|"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youtu.be/zohDeKxXUPo?t=1m"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techgadgets.in/misc-gadgets/2007/21/callpod-chargepod-a-multi-device-charger-announced/"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www.callpod.com/products/chargepod"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t>Robot Soccer Challenge activity &gt; TeachEngineering.org</a:t>
            </a:r>
          </a:p>
          <a:p>
            <a:r>
              <a:rPr lang="en-US"/>
              <a:t>Image source: Microsoft clipart at </a:t>
            </a:r>
            <a:r>
              <a:rPr lang="en-US" u="sng">
                <a:hlinkClick r:id="rId3"/>
              </a:rPr>
              <a:t>http://office.microsoft.com/en-us/images/results.aspx?qu=soccer&amp;ex=1#ai:MP900422624|</a:t>
            </a:r>
            <a:r>
              <a:rPr lang="en-US"/>
              <a:t> </a:t>
            </a:r>
          </a:p>
        </p:txBody>
      </p:sp>
      <p:sp>
        <p:nvSpPr>
          <p:cNvPr id="4" name="Footer Placeholder 3"/>
          <p:cNvSpPr>
            <a:spLocks noGrp="1"/>
          </p:cNvSpPr>
          <p:nvPr>
            <p:ph type="ftr" sz="quarter" idx="4"/>
          </p:nvPr>
        </p:nvSpPr>
        <p:spPr/>
        <p:txBody>
          <a:bodyPr/>
          <a:lstStyle/>
          <a:p>
            <a:pPr>
              <a:defRPr/>
            </a:pPr>
            <a:r>
              <a:rPr lang="en-US"/>
              <a:t>Center for Computational Neurobiology, University of Missouri</a:t>
            </a:r>
          </a:p>
        </p:txBody>
      </p:sp>
      <p:sp>
        <p:nvSpPr>
          <p:cNvPr id="11269"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8C5CE877-DE1B-43F8-AE4A-21AF728361DB}" type="slidenum">
              <a:rPr lang="en-US">
                <a:latin typeface="Calibri" panose="020F0502020204030204" pitchFamily="34" charset="0"/>
              </a:rPr>
              <a:pPr/>
              <a:t>1</a:t>
            </a:fld>
            <a:endParaRPr lang="en-US">
              <a:latin typeface="Calibri" panose="020F0502020204030204" pitchFamily="34" charset="0"/>
            </a:endParaRPr>
          </a:p>
        </p:txBody>
      </p:sp>
    </p:spTree>
    <p:extLst>
      <p:ext uri="{BB962C8B-B14F-4D97-AF65-F5344CB8AC3E}">
        <p14:creationId xmlns:p14="http://schemas.microsoft.com/office/powerpoint/2010/main" val="34826391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anose="020B0600070205080204" pitchFamily="34" charset="-128"/>
              </a:rPr>
              <a:t>Image source</a:t>
            </a:r>
            <a:r>
              <a:rPr lang="en-US" altLang="en-US" baseline="0" dirty="0">
                <a:ea typeface="ＭＳ Ｐゴシック" panose="020B0600070205080204" pitchFamily="34" charset="-128"/>
              </a:rPr>
              <a:t> (soccer field diagram): 2014 Denise W. Carlson, College of Engineering, University of Colorado Boulder. Used </a:t>
            </a:r>
            <a:r>
              <a:rPr lang="en-US" altLang="en-US" baseline="0">
                <a:ea typeface="ＭＳ Ｐゴシック" panose="020B0600070205080204" pitchFamily="34" charset="-128"/>
              </a:rPr>
              <a:t>with permission.</a:t>
            </a:r>
            <a:endParaRPr lang="en-US" altLang="en-US" dirty="0">
              <a:ea typeface="ＭＳ Ｐゴシック" panose="020B0600070205080204" pitchFamily="34" charset="-128"/>
            </a:endParaRPr>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D073583F-0AD4-4FC4-A895-3061CC33DBC8}" type="slidenum">
              <a:rPr lang="en-US" altLang="en-US"/>
              <a:pPr>
                <a:spcBef>
                  <a:spcPct val="0"/>
                </a:spcBef>
              </a:pPr>
              <a:t>23</a:t>
            </a:fld>
            <a:endParaRPr lang="en-US" altLang="en-US"/>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12339284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Images sources:</a:t>
            </a:r>
            <a:r>
              <a:rPr lang="en-US" baseline="0" dirty="0"/>
              <a:t> (LEGO EV3 intelligent brick) 2008 Hugo12, Wikimedia Commons http://commons.wikimedia.org/wiki/File:EV3-brique.jpg; (LEGO robot on wooden floor) 2006 </a:t>
            </a:r>
            <a:r>
              <a:rPr lang="en-US" baseline="0" dirty="0" err="1"/>
              <a:t>Eirik</a:t>
            </a:r>
            <a:r>
              <a:rPr lang="en-US" baseline="0" dirty="0"/>
              <a:t> </a:t>
            </a:r>
            <a:r>
              <a:rPr lang="en-US" baseline="0" dirty="0" err="1"/>
              <a:t>Refsdal</a:t>
            </a:r>
            <a:r>
              <a:rPr lang="en-US" baseline="0" dirty="0"/>
              <a:t>, Wikimedia Commons http://commons.wikimedia.org/wiki/File:Lego_Mindstorms_EV3-FLL.jpg</a:t>
            </a:r>
            <a:endParaRPr lang="en-US" dirty="0"/>
          </a:p>
        </p:txBody>
      </p:sp>
      <p:sp>
        <p:nvSpPr>
          <p:cNvPr id="4" name="Footer Placeholder 3"/>
          <p:cNvSpPr>
            <a:spLocks noGrp="1"/>
          </p:cNvSpPr>
          <p:nvPr>
            <p:ph type="ftr" sz="quarter" idx="10"/>
          </p:nvPr>
        </p:nvSpPr>
        <p:spPr/>
        <p:txBody>
          <a:bodyPr/>
          <a:lstStyle/>
          <a:p>
            <a:pPr>
              <a:defRPr/>
            </a:pPr>
            <a:r>
              <a:rPr lang="en-US"/>
              <a:t>Center for Computational Neurobiology, University of Missouri</a:t>
            </a:r>
          </a:p>
        </p:txBody>
      </p:sp>
      <p:sp>
        <p:nvSpPr>
          <p:cNvPr id="5" name="Slide Number Placeholder 4"/>
          <p:cNvSpPr>
            <a:spLocks noGrp="1"/>
          </p:cNvSpPr>
          <p:nvPr>
            <p:ph type="sldNum" sz="quarter" idx="11"/>
          </p:nvPr>
        </p:nvSpPr>
        <p:spPr/>
        <p:txBody>
          <a:bodyPr/>
          <a:lstStyle/>
          <a:p>
            <a:pPr>
              <a:defRPr/>
            </a:pPr>
            <a:fld id="{AE2B76B7-5AE5-46BF-9125-2DBA2231E77F}" type="slidenum">
              <a:rPr lang="en-US" smtClean="0"/>
              <a:pPr>
                <a:defRPr/>
              </a:pPr>
              <a:t>5</a:t>
            </a:fld>
            <a:endParaRPr lang="en-US"/>
          </a:p>
        </p:txBody>
      </p:sp>
    </p:spTree>
    <p:extLst>
      <p:ext uri="{BB962C8B-B14F-4D97-AF65-F5344CB8AC3E}">
        <p14:creationId xmlns:p14="http://schemas.microsoft.com/office/powerpoint/2010/main" val="3880193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LEGO EV3 battle tank (remote controlled) video is 1:58-minutes long</a:t>
            </a:r>
            <a:r>
              <a:rPr lang="en-US" baseline="0" dirty="0"/>
              <a:t> at </a:t>
            </a:r>
            <a:r>
              <a:rPr lang="en-US" altLang="en-US" sz="1200" b="0" dirty="0">
                <a:latin typeface="Calibri" panose="020F0502020204030204" pitchFamily="34" charset="0"/>
                <a:hlinkClick r:id="rId3"/>
              </a:rPr>
              <a:t>http://youtu.be/zohDeKxXUPo?t=1m</a:t>
            </a:r>
            <a:endParaRPr lang="en-US" b="0" dirty="0"/>
          </a:p>
        </p:txBody>
      </p:sp>
      <p:sp>
        <p:nvSpPr>
          <p:cNvPr id="4" name="Footer Placeholder 3"/>
          <p:cNvSpPr>
            <a:spLocks noGrp="1"/>
          </p:cNvSpPr>
          <p:nvPr>
            <p:ph type="ftr" sz="quarter" idx="10"/>
          </p:nvPr>
        </p:nvSpPr>
        <p:spPr/>
        <p:txBody>
          <a:bodyPr/>
          <a:lstStyle/>
          <a:p>
            <a:pPr>
              <a:defRPr/>
            </a:pPr>
            <a:r>
              <a:rPr lang="en-US"/>
              <a:t>Center for Computational Neurobiology, University of Missouri</a:t>
            </a:r>
          </a:p>
        </p:txBody>
      </p:sp>
      <p:sp>
        <p:nvSpPr>
          <p:cNvPr id="5" name="Slide Number Placeholder 4"/>
          <p:cNvSpPr>
            <a:spLocks noGrp="1"/>
          </p:cNvSpPr>
          <p:nvPr>
            <p:ph type="sldNum" sz="quarter" idx="11"/>
          </p:nvPr>
        </p:nvSpPr>
        <p:spPr/>
        <p:txBody>
          <a:bodyPr/>
          <a:lstStyle/>
          <a:p>
            <a:pPr>
              <a:defRPr/>
            </a:pPr>
            <a:fld id="{AE2B76B7-5AE5-46BF-9125-2DBA2231E77F}" type="slidenum">
              <a:rPr lang="en-US" smtClean="0"/>
              <a:pPr>
                <a:defRPr/>
              </a:pPr>
              <a:t>6</a:t>
            </a:fld>
            <a:endParaRPr lang="en-US"/>
          </a:p>
        </p:txBody>
      </p:sp>
    </p:spTree>
    <p:extLst>
      <p:ext uri="{BB962C8B-B14F-4D97-AF65-F5344CB8AC3E}">
        <p14:creationId xmlns:p14="http://schemas.microsoft.com/office/powerpoint/2010/main" val="11671795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Images sources:</a:t>
            </a:r>
            <a:r>
              <a:rPr lang="en-US" baseline="0" dirty="0"/>
              <a:t> (LEGO EV3 intelligent brick) 2008 Hugo12, Wikimedia Commons http://commons.wikimedia.org/wiki/File:EV3-brique.jpg; (LEGO robot on wooden floor) 2006 </a:t>
            </a:r>
            <a:r>
              <a:rPr lang="en-US" baseline="0" dirty="0" err="1"/>
              <a:t>Eirik</a:t>
            </a:r>
            <a:r>
              <a:rPr lang="en-US" baseline="0" dirty="0"/>
              <a:t> </a:t>
            </a:r>
            <a:r>
              <a:rPr lang="en-US" baseline="0" dirty="0" err="1"/>
              <a:t>Refsdal</a:t>
            </a:r>
            <a:r>
              <a:rPr lang="en-US" baseline="0" dirty="0"/>
              <a:t>, Wikimedia Commons http://commons.wikimedia.org/wiki/File:Lego_Mindstorms_EV3-FLL.jpg</a:t>
            </a:r>
            <a:endParaRPr lang="en-US" dirty="0"/>
          </a:p>
        </p:txBody>
      </p:sp>
      <p:sp>
        <p:nvSpPr>
          <p:cNvPr id="4" name="Footer Placeholder 3"/>
          <p:cNvSpPr>
            <a:spLocks noGrp="1"/>
          </p:cNvSpPr>
          <p:nvPr>
            <p:ph type="ftr" sz="quarter" idx="10"/>
          </p:nvPr>
        </p:nvSpPr>
        <p:spPr/>
        <p:txBody>
          <a:bodyPr/>
          <a:lstStyle/>
          <a:p>
            <a:pPr>
              <a:defRPr/>
            </a:pPr>
            <a:r>
              <a:rPr lang="en-US"/>
              <a:t>Center for Computational Neurobiology, University of Missouri</a:t>
            </a:r>
          </a:p>
        </p:txBody>
      </p:sp>
      <p:sp>
        <p:nvSpPr>
          <p:cNvPr id="5" name="Slide Number Placeholder 4"/>
          <p:cNvSpPr>
            <a:spLocks noGrp="1"/>
          </p:cNvSpPr>
          <p:nvPr>
            <p:ph type="sldNum" sz="quarter" idx="11"/>
          </p:nvPr>
        </p:nvSpPr>
        <p:spPr/>
        <p:txBody>
          <a:bodyPr/>
          <a:lstStyle/>
          <a:p>
            <a:pPr>
              <a:defRPr/>
            </a:pPr>
            <a:fld id="{AE2B76B7-5AE5-46BF-9125-2DBA2231E77F}" type="slidenum">
              <a:rPr lang="en-US" smtClean="0"/>
              <a:pPr>
                <a:defRPr/>
              </a:pPr>
              <a:t>7</a:t>
            </a:fld>
            <a:endParaRPr lang="en-US"/>
          </a:p>
        </p:txBody>
      </p:sp>
    </p:spTree>
    <p:extLst>
      <p:ext uri="{BB962C8B-B14F-4D97-AF65-F5344CB8AC3E}">
        <p14:creationId xmlns:p14="http://schemas.microsoft.com/office/powerpoint/2010/main" val="29473547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 (s</a:t>
            </a:r>
            <a:r>
              <a:rPr lang="en-US" sz="1200" dirty="0">
                <a:latin typeface="Calibri" panose="020F0502020204030204" pitchFamily="34" charset="0"/>
              </a:rPr>
              <a:t>ix devices connected to </a:t>
            </a:r>
            <a:r>
              <a:rPr lang="en-US" sz="1200" dirty="0" err="1">
                <a:latin typeface="Calibri" panose="020F0502020204030204" pitchFamily="34" charset="0"/>
              </a:rPr>
              <a:t>chargepod</a:t>
            </a:r>
            <a:r>
              <a:rPr lang="en-US" sz="1200" dirty="0">
                <a:latin typeface="Calibri" panose="020F0502020204030204" pitchFamily="34" charset="0"/>
              </a:rPr>
              <a:t> multi-device charger hub; source): </a:t>
            </a:r>
            <a:r>
              <a:rPr lang="en-US" sz="1200" dirty="0">
                <a:latin typeface="Calibri" panose="020F0502020204030204" pitchFamily="34" charset="0"/>
                <a:hlinkClick r:id="rId3"/>
              </a:rPr>
              <a:t>http://www.techgadgets.in/misc-gadgets/2007/21/callpod-chargepod-a-multi-device-charger-announced/</a:t>
            </a:r>
            <a:r>
              <a:rPr lang="en-US" sz="1200" dirty="0">
                <a:latin typeface="Calibri" panose="020F0502020204030204" pitchFamily="34" charset="0"/>
              </a:rPr>
              <a:t> and </a:t>
            </a:r>
            <a:r>
              <a:rPr lang="en-US" sz="1200" dirty="0" err="1">
                <a:latin typeface="Calibri" panose="020F0502020204030204" pitchFamily="34" charset="0"/>
              </a:rPr>
              <a:t>CallPod</a:t>
            </a:r>
            <a:r>
              <a:rPr lang="en-US" sz="1200" dirty="0">
                <a:latin typeface="Calibri" panose="020F0502020204030204" pitchFamily="34" charset="0"/>
              </a:rPr>
              <a:t> Mobile Necessities </a:t>
            </a:r>
            <a:r>
              <a:rPr lang="en-US" sz="1200" dirty="0">
                <a:solidFill>
                  <a:srgbClr val="FF0000"/>
                </a:solidFill>
                <a:latin typeface="Calibri" panose="020F0502020204030204" pitchFamily="34" charset="0"/>
                <a:hlinkClick r:id="rId4"/>
              </a:rPr>
              <a:t>http://www.callpod.com/products/chargepod</a:t>
            </a:r>
            <a:r>
              <a:rPr lang="en-US" sz="1200" dirty="0">
                <a:solidFill>
                  <a:srgbClr val="FF0000"/>
                </a:solidFill>
                <a:latin typeface="Calibri" panose="020F0502020204030204" pitchFamily="34" charset="0"/>
              </a:rPr>
              <a:t> </a:t>
            </a:r>
          </a:p>
          <a:p>
            <a:endParaRPr lang="en-US" dirty="0"/>
          </a:p>
        </p:txBody>
      </p:sp>
      <p:sp>
        <p:nvSpPr>
          <p:cNvPr id="4" name="Footer Placeholder 3"/>
          <p:cNvSpPr>
            <a:spLocks noGrp="1"/>
          </p:cNvSpPr>
          <p:nvPr>
            <p:ph type="ftr" sz="quarter" idx="10"/>
          </p:nvPr>
        </p:nvSpPr>
        <p:spPr/>
        <p:txBody>
          <a:bodyPr/>
          <a:lstStyle/>
          <a:p>
            <a:pPr>
              <a:defRPr/>
            </a:pPr>
            <a:r>
              <a:rPr lang="en-US"/>
              <a:t>Center for Computational Neurobiology, University of Missouri</a:t>
            </a:r>
          </a:p>
        </p:txBody>
      </p:sp>
      <p:sp>
        <p:nvSpPr>
          <p:cNvPr id="5" name="Slide Number Placeholder 4"/>
          <p:cNvSpPr>
            <a:spLocks noGrp="1"/>
          </p:cNvSpPr>
          <p:nvPr>
            <p:ph type="sldNum" sz="quarter" idx="11"/>
          </p:nvPr>
        </p:nvSpPr>
        <p:spPr/>
        <p:txBody>
          <a:bodyPr/>
          <a:lstStyle/>
          <a:p>
            <a:pPr>
              <a:defRPr/>
            </a:pPr>
            <a:fld id="{AE2B76B7-5AE5-46BF-9125-2DBA2231E77F}" type="slidenum">
              <a:rPr lang="en-US" smtClean="0"/>
              <a:pPr>
                <a:defRPr/>
              </a:pPr>
              <a:t>8</a:t>
            </a:fld>
            <a:endParaRPr lang="en-US"/>
          </a:p>
        </p:txBody>
      </p:sp>
    </p:spTree>
    <p:extLst>
      <p:ext uri="{BB962C8B-B14F-4D97-AF65-F5344CB8AC3E}">
        <p14:creationId xmlns:p14="http://schemas.microsoft.com/office/powerpoint/2010/main" val="21470880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Image</a:t>
            </a:r>
            <a:r>
              <a:rPr lang="en-US" baseline="0" dirty="0"/>
              <a:t> </a:t>
            </a:r>
            <a:r>
              <a:rPr lang="en-US" dirty="0"/>
              <a:t>sources</a:t>
            </a:r>
            <a:r>
              <a:rPr lang="en-US" baseline="0" dirty="0"/>
              <a:t> (LEGO EV3 intelligent brick) 2008 Hugo12, Wikimedia Commons http://commons.wikimedia.org/wiki/File:EV3-brique.jpg</a:t>
            </a:r>
            <a:endParaRPr lang="en-US" dirty="0"/>
          </a:p>
        </p:txBody>
      </p:sp>
      <p:sp>
        <p:nvSpPr>
          <p:cNvPr id="4" name="Footer Placeholder 3"/>
          <p:cNvSpPr>
            <a:spLocks noGrp="1"/>
          </p:cNvSpPr>
          <p:nvPr>
            <p:ph type="ftr" sz="quarter" idx="10"/>
          </p:nvPr>
        </p:nvSpPr>
        <p:spPr/>
        <p:txBody>
          <a:bodyPr/>
          <a:lstStyle/>
          <a:p>
            <a:pPr>
              <a:defRPr/>
            </a:pPr>
            <a:r>
              <a:rPr lang="en-US"/>
              <a:t>Center for Computational Neurobiology, University of Missouri</a:t>
            </a:r>
          </a:p>
        </p:txBody>
      </p:sp>
      <p:sp>
        <p:nvSpPr>
          <p:cNvPr id="5" name="Slide Number Placeholder 4"/>
          <p:cNvSpPr>
            <a:spLocks noGrp="1"/>
          </p:cNvSpPr>
          <p:nvPr>
            <p:ph type="sldNum" sz="quarter" idx="11"/>
          </p:nvPr>
        </p:nvSpPr>
        <p:spPr/>
        <p:txBody>
          <a:bodyPr/>
          <a:lstStyle/>
          <a:p>
            <a:pPr>
              <a:defRPr/>
            </a:pPr>
            <a:fld id="{AE2B76B7-5AE5-46BF-9125-2DBA2231E77F}" type="slidenum">
              <a:rPr lang="en-US" smtClean="0"/>
              <a:pPr>
                <a:defRPr/>
              </a:pPr>
              <a:t>11</a:t>
            </a:fld>
            <a:endParaRPr lang="en-US"/>
          </a:p>
        </p:txBody>
      </p:sp>
    </p:spTree>
    <p:extLst>
      <p:ext uri="{BB962C8B-B14F-4D97-AF65-F5344CB8AC3E}">
        <p14:creationId xmlns:p14="http://schemas.microsoft.com/office/powerpoint/2010/main" val="17861190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a:t>
            </a:r>
            <a:r>
              <a:rPr lang="en-US" baseline="0" dirty="0"/>
              <a:t> source: (girl chases soccer ball): Microsoft clipart: http://office.microsoft.com/en-us/images/results.aspx?qu=soccer&amp;ex=1#ai:MP900422170|</a:t>
            </a:r>
            <a:endParaRPr lang="en-US" dirty="0"/>
          </a:p>
        </p:txBody>
      </p:sp>
      <p:sp>
        <p:nvSpPr>
          <p:cNvPr id="4" name="Footer Placeholder 3"/>
          <p:cNvSpPr>
            <a:spLocks noGrp="1"/>
          </p:cNvSpPr>
          <p:nvPr>
            <p:ph type="ftr" sz="quarter" idx="10"/>
          </p:nvPr>
        </p:nvSpPr>
        <p:spPr/>
        <p:txBody>
          <a:bodyPr/>
          <a:lstStyle/>
          <a:p>
            <a:pPr>
              <a:defRPr/>
            </a:pPr>
            <a:r>
              <a:rPr lang="en-US"/>
              <a:t>Center for Computational Neurobiology, University of Missouri</a:t>
            </a:r>
          </a:p>
        </p:txBody>
      </p:sp>
      <p:sp>
        <p:nvSpPr>
          <p:cNvPr id="5" name="Slide Number Placeholder 4"/>
          <p:cNvSpPr>
            <a:spLocks noGrp="1"/>
          </p:cNvSpPr>
          <p:nvPr>
            <p:ph type="sldNum" sz="quarter" idx="11"/>
          </p:nvPr>
        </p:nvSpPr>
        <p:spPr/>
        <p:txBody>
          <a:bodyPr/>
          <a:lstStyle/>
          <a:p>
            <a:pPr>
              <a:defRPr/>
            </a:pPr>
            <a:fld id="{AE2B76B7-5AE5-46BF-9125-2DBA2231E77F}" type="slidenum">
              <a:rPr lang="en-US" smtClean="0"/>
              <a:pPr>
                <a:defRPr/>
              </a:pPr>
              <a:t>14</a:t>
            </a:fld>
            <a:endParaRPr lang="en-US"/>
          </a:p>
        </p:txBody>
      </p:sp>
    </p:spTree>
    <p:extLst>
      <p:ext uri="{BB962C8B-B14F-4D97-AF65-F5344CB8AC3E}">
        <p14:creationId xmlns:p14="http://schemas.microsoft.com/office/powerpoint/2010/main" val="21308329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a:defRPr/>
            </a:pPr>
            <a:r>
              <a:rPr lang="en-US"/>
              <a:t>Center for Computational Neurobiology, University of Missouri</a:t>
            </a:r>
          </a:p>
        </p:txBody>
      </p:sp>
      <p:sp>
        <p:nvSpPr>
          <p:cNvPr id="5" name="Slide Number Placeholder 4"/>
          <p:cNvSpPr>
            <a:spLocks noGrp="1"/>
          </p:cNvSpPr>
          <p:nvPr>
            <p:ph type="sldNum" sz="quarter" idx="11"/>
          </p:nvPr>
        </p:nvSpPr>
        <p:spPr/>
        <p:txBody>
          <a:bodyPr/>
          <a:lstStyle/>
          <a:p>
            <a:pPr>
              <a:defRPr/>
            </a:pPr>
            <a:fld id="{AE2B76B7-5AE5-46BF-9125-2DBA2231E77F}" type="slidenum">
              <a:rPr lang="en-US" smtClean="0"/>
              <a:pPr>
                <a:defRPr/>
              </a:pPr>
              <a:t>21</a:t>
            </a:fld>
            <a:endParaRPr lang="en-US"/>
          </a:p>
        </p:txBody>
      </p:sp>
    </p:spTree>
    <p:extLst>
      <p:ext uri="{BB962C8B-B14F-4D97-AF65-F5344CB8AC3E}">
        <p14:creationId xmlns:p14="http://schemas.microsoft.com/office/powerpoint/2010/main" val="23043820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a:defRPr/>
            </a:pPr>
            <a:r>
              <a:rPr lang="en-US"/>
              <a:t>Center for Computational Neurobiology, University of Missouri</a:t>
            </a:r>
          </a:p>
        </p:txBody>
      </p:sp>
      <p:sp>
        <p:nvSpPr>
          <p:cNvPr id="5" name="Slide Number Placeholder 4"/>
          <p:cNvSpPr>
            <a:spLocks noGrp="1"/>
          </p:cNvSpPr>
          <p:nvPr>
            <p:ph type="sldNum" sz="quarter" idx="11"/>
          </p:nvPr>
        </p:nvSpPr>
        <p:spPr/>
        <p:txBody>
          <a:bodyPr/>
          <a:lstStyle/>
          <a:p>
            <a:pPr>
              <a:defRPr/>
            </a:pPr>
            <a:fld id="{AE2B76B7-5AE5-46BF-9125-2DBA2231E77F}" type="slidenum">
              <a:rPr lang="en-US" smtClean="0"/>
              <a:pPr>
                <a:defRPr/>
              </a:pPr>
              <a:t>22</a:t>
            </a:fld>
            <a:endParaRPr lang="en-US"/>
          </a:p>
        </p:txBody>
      </p:sp>
    </p:spTree>
    <p:extLst>
      <p:ext uri="{BB962C8B-B14F-4D97-AF65-F5344CB8AC3E}">
        <p14:creationId xmlns:p14="http://schemas.microsoft.com/office/powerpoint/2010/main" val="6261722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0" name="Straight Connector 9"/>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eaLnBrk="1" hangingPunct="1">
              <a:defRPr/>
            </a:pPr>
            <a:endParaRPr lang="en-US">
              <a:latin typeface="Arial" charset="0"/>
            </a:endParaRPr>
          </a:p>
        </p:txBody>
      </p:sp>
      <p:sp>
        <p:nvSpPr>
          <p:cNvPr id="11" name="Straight Connector 10"/>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eaLnBrk="1" hangingPunct="1">
              <a:defRPr/>
            </a:pPr>
            <a:endParaRPr lang="en-US">
              <a:latin typeface="Arial" charset="0"/>
            </a:endParaRPr>
          </a:p>
        </p:txBody>
      </p:sp>
      <p:sp>
        <p:nvSpPr>
          <p:cNvPr id="12" name="Straight Connector 11"/>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eaLnBrk="1" hangingPunct="1">
              <a:defRPr/>
            </a:pPr>
            <a:endParaRPr lang="en-US">
              <a:latin typeface="Arial" charset="0"/>
            </a:endParaRPr>
          </a:p>
        </p:txBody>
      </p:sp>
      <p:sp>
        <p:nvSpPr>
          <p:cNvPr id="13" name="Straight Connector 12"/>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eaLnBrk="1" hangingPunct="1">
              <a:defRPr/>
            </a:pPr>
            <a:endParaRPr lang="en-US">
              <a:latin typeface="Arial" charset="0"/>
            </a:endParaRPr>
          </a:p>
        </p:txBody>
      </p:sp>
      <p:sp>
        <p:nvSpPr>
          <p:cNvPr id="14" name="Straight Connector 13"/>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eaLnBrk="1" hangingPunct="1">
              <a:defRPr/>
            </a:pPr>
            <a:endParaRPr lang="en-US">
              <a:latin typeface="Arial" charset="0"/>
            </a:endParaRPr>
          </a:p>
        </p:txBody>
      </p:sp>
      <p:sp>
        <p:nvSpPr>
          <p:cNvPr id="15" name="Rectangle 14"/>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6" name="Oval 15"/>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7" name="Oval 16"/>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8" name="Oval 17"/>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9" name="Oval 18"/>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20" name="Oval 19"/>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8" name="Title 7"/>
          <p:cNvSpPr>
            <a:spLocks noGrp="1"/>
          </p:cNvSpPr>
          <p:nvPr>
            <p:ph type="ctrTitle"/>
          </p:nvPr>
        </p:nvSpPr>
        <p:spPr>
          <a:xfrm>
            <a:off x="2286000" y="3124200"/>
            <a:ext cx="6172200" cy="1894362"/>
          </a:xfrm>
        </p:spPr>
        <p:txBody>
          <a:bodyPr>
            <a:noAutofit/>
          </a:bodyPr>
          <a:lstStyle>
            <a:lvl1pPr>
              <a:defRPr sz="6000" b="1"/>
            </a:lvl1pPr>
          </a:lstStyle>
          <a:p>
            <a:r>
              <a:rPr lang="en-US" dirty="0"/>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21" name="Date Placeholder 27"/>
          <p:cNvSpPr>
            <a:spLocks noGrp="1"/>
          </p:cNvSpPr>
          <p:nvPr>
            <p:ph type="dt" sz="half" idx="10"/>
          </p:nvPr>
        </p:nvSpPr>
        <p:spPr bwMode="auto">
          <a:xfrm rot="5400000">
            <a:off x="7764463" y="1174750"/>
            <a:ext cx="2286000" cy="381000"/>
          </a:xfrm>
        </p:spPr>
        <p:txBody>
          <a:bodyPr/>
          <a:lstStyle>
            <a:lvl1pPr>
              <a:defRPr/>
            </a:lvl1pPr>
          </a:lstStyle>
          <a:p>
            <a:pPr>
              <a:defRPr/>
            </a:pPr>
            <a:fld id="{E75B33B0-0D29-4BD5-9420-DAB00EACB8FB}" type="datetime1">
              <a:rPr lang="en-US"/>
              <a:pPr>
                <a:defRPr/>
              </a:pPr>
              <a:t>11/17/2017</a:t>
            </a:fld>
            <a:endParaRPr lang="en-US"/>
          </a:p>
        </p:txBody>
      </p:sp>
      <p:sp>
        <p:nvSpPr>
          <p:cNvPr id="22" name="Slide Number Placeholder 28"/>
          <p:cNvSpPr>
            <a:spLocks noGrp="1"/>
          </p:cNvSpPr>
          <p:nvPr>
            <p:ph type="sldNum" sz="quarter" idx="11"/>
          </p:nvPr>
        </p:nvSpPr>
        <p:spPr bwMode="auto">
          <a:xfrm>
            <a:off x="1325563" y="4929188"/>
            <a:ext cx="609600" cy="517525"/>
          </a:xfrm>
        </p:spPr>
        <p:txBody>
          <a:bodyPr/>
          <a:lstStyle>
            <a:lvl1pPr>
              <a:defRPr smtClean="0"/>
            </a:lvl1pPr>
          </a:lstStyle>
          <a:p>
            <a:pPr>
              <a:defRPr/>
            </a:pPr>
            <a:fld id="{DA2B1CF8-5154-48A7-AD9E-2D95EC299486}" type="slidenum">
              <a:rPr lang="en-US"/>
              <a:pPr>
                <a:defRPr/>
              </a:pPr>
              <a:t>‹#›</a:t>
            </a:fld>
            <a:endParaRPr lang="en-US"/>
          </a:p>
        </p:txBody>
      </p:sp>
    </p:spTree>
    <p:extLst>
      <p:ext uri="{BB962C8B-B14F-4D97-AF65-F5344CB8AC3E}">
        <p14:creationId xmlns:p14="http://schemas.microsoft.com/office/powerpoint/2010/main" val="830348631"/>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F428C780-1E60-4D93-BD5F-76014E349713}" type="datetime1">
              <a:rPr lang="en-US"/>
              <a:pPr>
                <a:defRPr/>
              </a:pPr>
              <a:t>11/17/2017</a:t>
            </a:fld>
            <a:endParaRPr lang="en-US"/>
          </a:p>
        </p:txBody>
      </p:sp>
      <p:sp>
        <p:nvSpPr>
          <p:cNvPr id="5" name="Slide Number Placeholder 22"/>
          <p:cNvSpPr>
            <a:spLocks noGrp="1"/>
          </p:cNvSpPr>
          <p:nvPr>
            <p:ph type="sldNum" sz="quarter" idx="11"/>
          </p:nvPr>
        </p:nvSpPr>
        <p:spPr/>
        <p:txBody>
          <a:bodyPr/>
          <a:lstStyle>
            <a:lvl1pPr>
              <a:defRPr/>
            </a:lvl1pPr>
          </a:lstStyle>
          <a:p>
            <a:pPr>
              <a:defRPr/>
            </a:pPr>
            <a:fld id="{24607A76-407D-464D-93AE-D96DFE498ABC}" type="slidenum">
              <a:rPr lang="en-US"/>
              <a:pPr>
                <a:defRPr/>
              </a:pPr>
              <a:t>‹#›</a:t>
            </a:fld>
            <a:endParaRPr lang="en-US"/>
          </a:p>
        </p:txBody>
      </p:sp>
    </p:spTree>
    <p:extLst>
      <p:ext uri="{BB962C8B-B14F-4D97-AF65-F5344CB8AC3E}">
        <p14:creationId xmlns:p14="http://schemas.microsoft.com/office/powerpoint/2010/main" val="4098903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13721D0D-1B11-4A96-98DE-2F6805754757}" type="datetime1">
              <a:rPr lang="en-US"/>
              <a:pPr>
                <a:defRPr/>
              </a:pPr>
              <a:t>11/17/2017</a:t>
            </a:fld>
            <a:endParaRPr lang="en-US"/>
          </a:p>
        </p:txBody>
      </p:sp>
      <p:sp>
        <p:nvSpPr>
          <p:cNvPr id="5" name="Slide Number Placeholder 22"/>
          <p:cNvSpPr>
            <a:spLocks noGrp="1"/>
          </p:cNvSpPr>
          <p:nvPr>
            <p:ph type="sldNum" sz="quarter" idx="11"/>
          </p:nvPr>
        </p:nvSpPr>
        <p:spPr/>
        <p:txBody>
          <a:bodyPr/>
          <a:lstStyle>
            <a:lvl1pPr>
              <a:defRPr/>
            </a:lvl1pPr>
          </a:lstStyle>
          <a:p>
            <a:pPr>
              <a:defRPr/>
            </a:pPr>
            <a:fld id="{08879A57-6CAA-4F54-9A01-30AD80E2252E}" type="slidenum">
              <a:rPr lang="en-US"/>
              <a:pPr>
                <a:defRPr/>
              </a:pPr>
              <a:t>‹#›</a:t>
            </a:fld>
            <a:endParaRPr lang="en-US"/>
          </a:p>
        </p:txBody>
      </p:sp>
    </p:spTree>
    <p:extLst>
      <p:ext uri="{BB962C8B-B14F-4D97-AF65-F5344CB8AC3E}">
        <p14:creationId xmlns:p14="http://schemas.microsoft.com/office/powerpoint/2010/main" val="1490513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6"/>
          <p:cNvSpPr>
            <a:spLocks noGrp="1"/>
          </p:cNvSpPr>
          <p:nvPr>
            <p:ph type="dt" sz="half" idx="10"/>
          </p:nvPr>
        </p:nvSpPr>
        <p:spPr/>
        <p:txBody>
          <a:bodyPr rtlCol="0"/>
          <a:lstStyle>
            <a:lvl1pPr>
              <a:defRPr/>
            </a:lvl1pPr>
          </a:lstStyle>
          <a:p>
            <a:pPr>
              <a:defRPr/>
            </a:pPr>
            <a:fld id="{83BC1D33-3A99-4D90-B1C3-B66DE327345F}" type="datetime1">
              <a:rPr lang="en-US"/>
              <a:pPr>
                <a:defRPr/>
              </a:pPr>
              <a:t>11/17/2017</a:t>
            </a:fld>
            <a:endParaRPr lang="en-US"/>
          </a:p>
        </p:txBody>
      </p:sp>
      <p:sp>
        <p:nvSpPr>
          <p:cNvPr id="5" name="Slide Number Placeholder 8"/>
          <p:cNvSpPr>
            <a:spLocks noGrp="1"/>
          </p:cNvSpPr>
          <p:nvPr>
            <p:ph type="sldNum" sz="quarter" idx="11"/>
          </p:nvPr>
        </p:nvSpPr>
        <p:spPr/>
        <p:txBody>
          <a:bodyPr/>
          <a:lstStyle>
            <a:lvl1pPr>
              <a:defRPr smtClean="0"/>
            </a:lvl1pPr>
          </a:lstStyle>
          <a:p>
            <a:pPr>
              <a:defRPr/>
            </a:pPr>
            <a:fld id="{CCA752CF-C26A-4A63-88CD-C9A7A37CAD2B}" type="slidenum">
              <a:rPr lang="en-US"/>
              <a:pPr>
                <a:defRPr/>
              </a:pPr>
              <a:t>‹#›</a:t>
            </a:fld>
            <a:endParaRPr lang="en-US"/>
          </a:p>
        </p:txBody>
      </p:sp>
    </p:spTree>
    <p:extLst>
      <p:ext uri="{BB962C8B-B14F-4D97-AF65-F5344CB8AC3E}">
        <p14:creationId xmlns:p14="http://schemas.microsoft.com/office/powerpoint/2010/main" val="4055383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8" name="Straight Connector 7"/>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eaLnBrk="1" hangingPunct="1">
              <a:defRPr/>
            </a:pPr>
            <a:endParaRPr lang="en-US">
              <a:latin typeface="Arial" charset="0"/>
            </a:endParaRPr>
          </a:p>
        </p:txBody>
      </p:sp>
      <p:sp>
        <p:nvSpPr>
          <p:cNvPr id="9" name="Straight Connector 8"/>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eaLnBrk="1" hangingPunct="1">
              <a:defRPr/>
            </a:pPr>
            <a:endParaRPr lang="en-US">
              <a:latin typeface="Arial" charset="0"/>
            </a:endParaRPr>
          </a:p>
        </p:txBody>
      </p:sp>
      <p:sp>
        <p:nvSpPr>
          <p:cNvPr id="10" name="Straight Connector 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eaLnBrk="1" hangingPunct="1">
              <a:defRPr/>
            </a:pPr>
            <a:endParaRPr lang="en-US">
              <a:latin typeface="Arial" charset="0"/>
            </a:endParaRPr>
          </a:p>
        </p:txBody>
      </p:sp>
      <p:sp>
        <p:nvSpPr>
          <p:cNvPr id="11" name="Straight Connector 10"/>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eaLnBrk="1" hangingPunct="1">
              <a:defRPr/>
            </a:pPr>
            <a:endParaRPr lang="en-US">
              <a:latin typeface="Arial" charset="0"/>
            </a:endParaRPr>
          </a:p>
        </p:txBody>
      </p:sp>
      <p:sp>
        <p:nvSpPr>
          <p:cNvPr id="12" name="Straight Connector 11"/>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eaLnBrk="1" hangingPunct="1">
              <a:defRPr/>
            </a:pPr>
            <a:endParaRPr lang="en-US">
              <a:latin typeface="Arial" charset="0"/>
            </a:endParaRPr>
          </a:p>
        </p:txBody>
      </p:sp>
      <p:sp>
        <p:nvSpPr>
          <p:cNvPr id="13" name="Rectangle 12"/>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4" name="Oval 13"/>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5" name="Oval 14"/>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6" name="Oval 15"/>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7" name="Oval 16"/>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8" name="Oval 17"/>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9" name="Straight Connector 18"/>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eaLnBrk="1" hangingPunct="1">
              <a:defRPr/>
            </a:pPr>
            <a:endParaRPr lang="en-US">
              <a:latin typeface="Arial" charset="0"/>
            </a:endParaRPr>
          </a:p>
        </p:txBody>
      </p:sp>
      <p:sp>
        <p:nvSpPr>
          <p:cNvPr id="2" name="Title 1"/>
          <p:cNvSpPr>
            <a:spLocks noGrp="1"/>
          </p:cNvSpPr>
          <p:nvPr>
            <p:ph type="title"/>
          </p:nvPr>
        </p:nvSpPr>
        <p:spPr>
          <a:xfrm>
            <a:off x="2286000" y="2895600"/>
            <a:ext cx="6172200" cy="2053590"/>
          </a:xfrm>
        </p:spPr>
        <p:txBody>
          <a:bodyPr/>
          <a:lstStyle>
            <a:lvl1pPr algn="l">
              <a:buNone/>
              <a:defRPr sz="6000" b="1" cap="none" baseline="0"/>
            </a:lvl1pPr>
          </a:lstStyle>
          <a:p>
            <a:r>
              <a:rPr lang="en-US" dirty="0"/>
              <a:t>Click to edit Master title style</a:t>
            </a:r>
          </a:p>
        </p:txBody>
      </p:sp>
      <p:sp>
        <p:nvSpPr>
          <p:cNvPr id="3" name="Text Placeholder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20" name="Date Placeholder 3"/>
          <p:cNvSpPr>
            <a:spLocks noGrp="1"/>
          </p:cNvSpPr>
          <p:nvPr>
            <p:ph type="dt" sz="half" idx="10"/>
          </p:nvPr>
        </p:nvSpPr>
        <p:spPr bwMode="auto">
          <a:xfrm rot="5400000">
            <a:off x="7762875" y="1169988"/>
            <a:ext cx="2286000" cy="381000"/>
          </a:xfrm>
        </p:spPr>
        <p:txBody>
          <a:bodyPr/>
          <a:lstStyle>
            <a:lvl1pPr>
              <a:defRPr/>
            </a:lvl1pPr>
          </a:lstStyle>
          <a:p>
            <a:pPr>
              <a:defRPr/>
            </a:pPr>
            <a:fld id="{D5A72CBE-816F-4AE1-94BE-5DD8C1BB9D97}" type="datetime1">
              <a:rPr lang="en-US"/>
              <a:pPr>
                <a:defRPr/>
              </a:pPr>
              <a:t>11/17/2017</a:t>
            </a:fld>
            <a:endParaRPr lang="en-US"/>
          </a:p>
        </p:txBody>
      </p:sp>
      <p:sp>
        <p:nvSpPr>
          <p:cNvPr id="21" name="Slide Number Placeholder 5"/>
          <p:cNvSpPr>
            <a:spLocks noGrp="1"/>
          </p:cNvSpPr>
          <p:nvPr>
            <p:ph type="sldNum" sz="quarter" idx="11"/>
          </p:nvPr>
        </p:nvSpPr>
        <p:spPr bwMode="auto">
          <a:xfrm>
            <a:off x="1339850" y="4929188"/>
            <a:ext cx="609600" cy="517525"/>
          </a:xfrm>
        </p:spPr>
        <p:txBody>
          <a:bodyPr/>
          <a:lstStyle>
            <a:lvl1pPr>
              <a:defRPr smtClean="0"/>
            </a:lvl1pPr>
          </a:lstStyle>
          <a:p>
            <a:pPr>
              <a:defRPr/>
            </a:pPr>
            <a:fld id="{C316151F-56E4-4EA4-A1DC-197FCA073E23}" type="slidenum">
              <a:rPr lang="en-US"/>
              <a:pPr>
                <a:defRPr/>
              </a:pPr>
              <a:t>‹#›</a:t>
            </a:fld>
            <a:endParaRPr lang="en-US"/>
          </a:p>
        </p:txBody>
      </p:sp>
    </p:spTree>
    <p:extLst>
      <p:ext uri="{BB962C8B-B14F-4D97-AF65-F5344CB8AC3E}">
        <p14:creationId xmlns:p14="http://schemas.microsoft.com/office/powerpoint/2010/main" val="249221924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457200" y="1600200"/>
            <a:ext cx="3657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270248" y="1600200"/>
            <a:ext cx="3657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fld id="{E2310335-575B-43E2-B297-EE5AE4B14EEC}" type="datetime1">
              <a:rPr lang="en-US"/>
              <a:pPr>
                <a:defRPr/>
              </a:pPr>
              <a:t>11/17/2017</a:t>
            </a:fld>
            <a:endParaRPr lang="en-US"/>
          </a:p>
        </p:txBody>
      </p:sp>
      <p:sp>
        <p:nvSpPr>
          <p:cNvPr id="6" name="Slide Number Placeholder 22"/>
          <p:cNvSpPr>
            <a:spLocks noGrp="1"/>
          </p:cNvSpPr>
          <p:nvPr>
            <p:ph type="sldNum" sz="quarter" idx="11"/>
          </p:nvPr>
        </p:nvSpPr>
        <p:spPr/>
        <p:txBody>
          <a:bodyPr/>
          <a:lstStyle>
            <a:lvl1pPr>
              <a:defRPr/>
            </a:lvl1pPr>
          </a:lstStyle>
          <a:p>
            <a:pPr>
              <a:defRPr/>
            </a:pPr>
            <a:fld id="{5C1C0E96-8DC9-410E-8F1B-DE0D4121AE47}" type="slidenum">
              <a:rPr lang="en-US"/>
              <a:pPr>
                <a:defRPr/>
              </a:pPr>
              <a:t>‹#›</a:t>
            </a:fld>
            <a:endParaRPr lang="en-US"/>
          </a:p>
        </p:txBody>
      </p:sp>
    </p:spTree>
    <p:extLst>
      <p:ext uri="{BB962C8B-B14F-4D97-AF65-F5344CB8AC3E}">
        <p14:creationId xmlns:p14="http://schemas.microsoft.com/office/powerpoint/2010/main" val="1427268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lstStyle>
            <a:lvl1pPr>
              <a:defRPr/>
            </a:lvl1pPr>
          </a:lstStyle>
          <a:p>
            <a:r>
              <a:rPr lang="en-US"/>
              <a:t>Click to edit Master title style</a:t>
            </a:r>
          </a:p>
        </p:txBody>
      </p:sp>
      <p:sp>
        <p:nvSpPr>
          <p:cNvPr id="11" name="Content Placeholder 10"/>
          <p:cNvSpPr>
            <a:spLocks noGrp="1"/>
          </p:cNvSpPr>
          <p:nvPr>
            <p:ph sz="quarter" idx="2"/>
          </p:nvPr>
        </p:nvSpPr>
        <p:spPr>
          <a:xfrm>
            <a:off x="457200" y="2362200"/>
            <a:ext cx="3657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4"/>
          </p:nvPr>
        </p:nvSpPr>
        <p:spPr>
          <a:xfrm>
            <a:off x="4371975" y="2362200"/>
            <a:ext cx="3657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a:t>Click to edit Master text styles</a:t>
            </a:r>
          </a:p>
        </p:txBody>
      </p:sp>
      <p:sp>
        <p:nvSpPr>
          <p:cNvPr id="7" name="Date Placeholder 13"/>
          <p:cNvSpPr>
            <a:spLocks noGrp="1"/>
          </p:cNvSpPr>
          <p:nvPr>
            <p:ph type="dt" sz="half" idx="10"/>
          </p:nvPr>
        </p:nvSpPr>
        <p:spPr/>
        <p:txBody>
          <a:bodyPr/>
          <a:lstStyle>
            <a:lvl1pPr>
              <a:defRPr/>
            </a:lvl1pPr>
          </a:lstStyle>
          <a:p>
            <a:pPr>
              <a:defRPr/>
            </a:pPr>
            <a:fld id="{1B59D6AF-BA6F-43D6-A604-8B2F43CAADE6}" type="datetime1">
              <a:rPr lang="en-US"/>
              <a:pPr>
                <a:defRPr/>
              </a:pPr>
              <a:t>11/17/2017</a:t>
            </a:fld>
            <a:endParaRPr lang="en-US"/>
          </a:p>
        </p:txBody>
      </p:sp>
      <p:sp>
        <p:nvSpPr>
          <p:cNvPr id="8" name="Slide Number Placeholder 22"/>
          <p:cNvSpPr>
            <a:spLocks noGrp="1"/>
          </p:cNvSpPr>
          <p:nvPr>
            <p:ph type="sldNum" sz="quarter" idx="11"/>
          </p:nvPr>
        </p:nvSpPr>
        <p:spPr/>
        <p:txBody>
          <a:bodyPr/>
          <a:lstStyle>
            <a:lvl1pPr>
              <a:defRPr/>
            </a:lvl1pPr>
          </a:lstStyle>
          <a:p>
            <a:pPr>
              <a:defRPr/>
            </a:pPr>
            <a:fld id="{3A2364DE-732A-4136-9E9B-9F01D30521AC}" type="slidenum">
              <a:rPr lang="en-US"/>
              <a:pPr>
                <a:defRPr/>
              </a:pPr>
              <a:t>‹#›</a:t>
            </a:fld>
            <a:endParaRPr lang="en-US"/>
          </a:p>
        </p:txBody>
      </p:sp>
    </p:spTree>
    <p:extLst>
      <p:ext uri="{BB962C8B-B14F-4D97-AF65-F5344CB8AC3E}">
        <p14:creationId xmlns:p14="http://schemas.microsoft.com/office/powerpoint/2010/main" val="32304577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5"/>
          <p:cNvSpPr>
            <a:spLocks noGrp="1"/>
          </p:cNvSpPr>
          <p:nvPr>
            <p:ph type="dt" sz="half" idx="10"/>
          </p:nvPr>
        </p:nvSpPr>
        <p:spPr/>
        <p:txBody>
          <a:bodyPr rtlCol="0"/>
          <a:lstStyle>
            <a:lvl1pPr>
              <a:defRPr/>
            </a:lvl1pPr>
          </a:lstStyle>
          <a:p>
            <a:pPr>
              <a:defRPr/>
            </a:pPr>
            <a:fld id="{47F31B63-EFCB-486B-9FA4-8910A59E5D62}" type="datetime1">
              <a:rPr lang="en-US"/>
              <a:pPr>
                <a:defRPr/>
              </a:pPr>
              <a:t>11/17/2017</a:t>
            </a:fld>
            <a:endParaRPr lang="en-US"/>
          </a:p>
        </p:txBody>
      </p:sp>
      <p:sp>
        <p:nvSpPr>
          <p:cNvPr id="4" name="Slide Number Placeholder 6"/>
          <p:cNvSpPr>
            <a:spLocks noGrp="1"/>
          </p:cNvSpPr>
          <p:nvPr>
            <p:ph type="sldNum" sz="quarter" idx="11"/>
          </p:nvPr>
        </p:nvSpPr>
        <p:spPr/>
        <p:txBody>
          <a:bodyPr/>
          <a:lstStyle>
            <a:lvl1pPr>
              <a:defRPr smtClean="0"/>
            </a:lvl1pPr>
          </a:lstStyle>
          <a:p>
            <a:pPr>
              <a:defRPr/>
            </a:pPr>
            <a:fld id="{7FA432C2-0269-48A6-BCBD-124322975D9C}" type="slidenum">
              <a:rPr lang="en-US"/>
              <a:pPr>
                <a:defRPr/>
              </a:pPr>
              <a:t>‹#›</a:t>
            </a:fld>
            <a:endParaRPr lang="en-US"/>
          </a:p>
        </p:txBody>
      </p:sp>
    </p:spTree>
    <p:extLst>
      <p:ext uri="{BB962C8B-B14F-4D97-AF65-F5344CB8AC3E}">
        <p14:creationId xmlns:p14="http://schemas.microsoft.com/office/powerpoint/2010/main" val="935938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82D1E861-2EAE-4358-93FD-D42CBA190CAA}" type="datetime1">
              <a:rPr lang="en-US"/>
              <a:pPr>
                <a:defRPr/>
              </a:pPr>
              <a:t>11/17/2017</a:t>
            </a:fld>
            <a:endParaRPr lang="en-US"/>
          </a:p>
        </p:txBody>
      </p:sp>
      <p:sp>
        <p:nvSpPr>
          <p:cNvPr id="3" name="Slide Number Placeholder 22"/>
          <p:cNvSpPr>
            <a:spLocks noGrp="1"/>
          </p:cNvSpPr>
          <p:nvPr>
            <p:ph type="sldNum" sz="quarter" idx="11"/>
          </p:nvPr>
        </p:nvSpPr>
        <p:spPr/>
        <p:txBody>
          <a:bodyPr/>
          <a:lstStyle>
            <a:lvl1pPr>
              <a:defRPr/>
            </a:lvl1pPr>
          </a:lstStyle>
          <a:p>
            <a:pPr>
              <a:defRPr/>
            </a:pPr>
            <a:fld id="{4BEF573B-8191-49CD-8AD0-514C16F59C4C}" type="slidenum">
              <a:rPr lang="en-US"/>
              <a:pPr>
                <a:defRPr/>
              </a:pPr>
              <a:t>‹#›</a:t>
            </a:fld>
            <a:endParaRPr lang="en-US"/>
          </a:p>
        </p:txBody>
      </p:sp>
    </p:spTree>
    <p:extLst>
      <p:ext uri="{BB962C8B-B14F-4D97-AF65-F5344CB8AC3E}">
        <p14:creationId xmlns:p14="http://schemas.microsoft.com/office/powerpoint/2010/main" val="2308803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eaLnBrk="1" hangingPunct="1">
              <a:defRPr/>
            </a:pPr>
            <a:endParaRPr lang="en-US" dirty="0">
              <a:latin typeface="Arial" charset="0"/>
            </a:endParaRPr>
          </a:p>
        </p:txBody>
      </p:sp>
      <p:sp>
        <p:nvSpPr>
          <p:cNvPr id="6" name="Straight Connector 5"/>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eaLnBrk="1" hangingPunct="1">
              <a:defRPr/>
            </a:pPr>
            <a:endParaRPr lang="en-US" dirty="0">
              <a:latin typeface="Arial" charset="0"/>
            </a:endParaRPr>
          </a:p>
        </p:txBody>
      </p:sp>
      <p:sp>
        <p:nvSpPr>
          <p:cNvPr id="7" name="Straight Connector 16"/>
          <p:cNvSpPr>
            <a:spLocks noChangeShapeType="1"/>
          </p:cNvSpPr>
          <p:nvPr/>
        </p:nvSpPr>
        <p:spPr bwMode="auto">
          <a:xfrm>
            <a:off x="6192838" y="0"/>
            <a:ext cx="0" cy="6858000"/>
          </a:xfrm>
          <a:prstGeom prst="line">
            <a:avLst/>
          </a:prstGeom>
          <a:noFill/>
          <a:ln w="12700"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 name="Straight Connector 17"/>
          <p:cNvSpPr>
            <a:spLocks noChangeShapeType="1"/>
          </p:cNvSpPr>
          <p:nvPr/>
        </p:nvSpPr>
        <p:spPr bwMode="auto">
          <a:xfrm>
            <a:off x="8991600" y="0"/>
            <a:ext cx="0" cy="6858000"/>
          </a:xfrm>
          <a:prstGeom prst="line">
            <a:avLst/>
          </a:prstGeom>
          <a:noFill/>
          <a:ln w="19050"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 name="Rectangle 8"/>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0" name="Straight Connector 19"/>
          <p:cNvSpPr>
            <a:spLocks noChangeShapeType="1"/>
          </p:cNvSpPr>
          <p:nvPr/>
        </p:nvSpPr>
        <p:spPr bwMode="auto">
          <a:xfrm>
            <a:off x="8915400" y="0"/>
            <a:ext cx="0" cy="685800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 name="Oval 10"/>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2" name="Title 1"/>
          <p:cNvSpPr>
            <a:spLocks noGrp="1"/>
          </p:cNvSpPr>
          <p:nvPr>
            <p:ph type="title"/>
          </p:nvPr>
        </p:nvSpPr>
        <p:spPr>
          <a:xfrm rot="5400000">
            <a:off x="3371850" y="3200400"/>
            <a:ext cx="6309360" cy="457200"/>
          </a:xfrm>
        </p:spPr>
        <p:txBody>
          <a:bodyPr/>
          <a:lstStyle>
            <a:lvl1pPr algn="l">
              <a:buNone/>
              <a:defRPr sz="2000" b="1" cap="small" baseline="0"/>
            </a:lvl1pPr>
          </a:lstStyle>
          <a:p>
            <a:r>
              <a:rPr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18" name="Content Placeholder 17"/>
          <p:cNvSpPr>
            <a:spLocks noGrp="1"/>
          </p:cNvSpPr>
          <p:nvPr>
            <p:ph sz="quarter" idx="1"/>
          </p:nvPr>
        </p:nvSpPr>
        <p:spPr>
          <a:xfrm>
            <a:off x="304800" y="274320"/>
            <a:ext cx="5638800" cy="63276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Date Placeholder 20"/>
          <p:cNvSpPr>
            <a:spLocks noGrp="1"/>
          </p:cNvSpPr>
          <p:nvPr>
            <p:ph type="dt" sz="half" idx="10"/>
          </p:nvPr>
        </p:nvSpPr>
        <p:spPr/>
        <p:txBody>
          <a:bodyPr rtlCol="0"/>
          <a:lstStyle>
            <a:lvl1pPr>
              <a:defRPr/>
            </a:lvl1pPr>
          </a:lstStyle>
          <a:p>
            <a:pPr>
              <a:defRPr/>
            </a:pPr>
            <a:fld id="{A7199A24-D230-458E-9647-7499762183A0}" type="datetime1">
              <a:rPr lang="en-US"/>
              <a:pPr>
                <a:defRPr/>
              </a:pPr>
              <a:t>11/17/2017</a:t>
            </a:fld>
            <a:endParaRPr lang="en-US"/>
          </a:p>
        </p:txBody>
      </p:sp>
      <p:sp>
        <p:nvSpPr>
          <p:cNvPr id="13" name="Slide Number Placeholder 21"/>
          <p:cNvSpPr>
            <a:spLocks noGrp="1"/>
          </p:cNvSpPr>
          <p:nvPr>
            <p:ph type="sldNum" sz="quarter" idx="11"/>
          </p:nvPr>
        </p:nvSpPr>
        <p:spPr/>
        <p:txBody>
          <a:bodyPr/>
          <a:lstStyle>
            <a:lvl1pPr>
              <a:defRPr smtClean="0"/>
            </a:lvl1pPr>
          </a:lstStyle>
          <a:p>
            <a:pPr>
              <a:defRPr/>
            </a:pPr>
            <a:fld id="{B3E214DE-9716-4E71-9C9E-9C1738321518}" type="slidenum">
              <a:rPr lang="en-US"/>
              <a:pPr>
                <a:defRPr/>
              </a:pPr>
              <a:t>‹#›</a:t>
            </a:fld>
            <a:endParaRPr lang="en-US"/>
          </a:p>
        </p:txBody>
      </p:sp>
    </p:spTree>
    <p:extLst>
      <p:ext uri="{BB962C8B-B14F-4D97-AF65-F5344CB8AC3E}">
        <p14:creationId xmlns:p14="http://schemas.microsoft.com/office/powerpoint/2010/main" val="2518750843"/>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eaLnBrk="1" hangingPunct="1">
              <a:defRPr/>
            </a:pPr>
            <a:endParaRPr lang="en-US">
              <a:latin typeface="Arial" charset="0"/>
            </a:endParaRPr>
          </a:p>
        </p:txBody>
      </p:sp>
      <p:sp>
        <p:nvSpPr>
          <p:cNvPr id="6" name="Oval 5"/>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7" name="Straight Connector 16"/>
          <p:cNvSpPr>
            <a:spLocks noChangeShapeType="1"/>
          </p:cNvSpPr>
          <p:nvPr/>
        </p:nvSpPr>
        <p:spPr bwMode="auto">
          <a:xfrm>
            <a:off x="8991600" y="0"/>
            <a:ext cx="0" cy="685800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 name="Rectangle 7"/>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9" name="Straight Connector 18"/>
          <p:cNvSpPr>
            <a:spLocks noChangeShapeType="1"/>
          </p:cNvSpPr>
          <p:nvPr/>
        </p:nvSpPr>
        <p:spPr bwMode="auto">
          <a:xfrm>
            <a:off x="8915400" y="0"/>
            <a:ext cx="0" cy="685800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 name="Straight Connector 9"/>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eaLnBrk="1" hangingPunct="1">
              <a:defRPr/>
            </a:pPr>
            <a:endParaRPr lang="en-US" dirty="0">
              <a:latin typeface="Arial" charset="0"/>
            </a:endParaRPr>
          </a:p>
        </p:txBody>
      </p:sp>
      <p:sp>
        <p:nvSpPr>
          <p:cNvPr id="11" name="Straight Connector 20"/>
          <p:cNvSpPr>
            <a:spLocks noChangeShapeType="1"/>
          </p:cNvSpPr>
          <p:nvPr/>
        </p:nvSpPr>
        <p:spPr bwMode="auto">
          <a:xfrm>
            <a:off x="6192838" y="0"/>
            <a:ext cx="0" cy="6858000"/>
          </a:xfrm>
          <a:prstGeom prst="line">
            <a:avLst/>
          </a:prstGeom>
          <a:noFill/>
          <a:ln w="12700"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 name="Title 1"/>
          <p:cNvSpPr>
            <a:spLocks noGrp="1"/>
          </p:cNvSpPr>
          <p:nvPr>
            <p:ph type="title"/>
          </p:nvPr>
        </p:nvSpPr>
        <p:spPr>
          <a:xfrm rot="5400000">
            <a:off x="3350133" y="3200400"/>
            <a:ext cx="6309360" cy="457200"/>
          </a:xfrm>
        </p:spPr>
        <p:txBody>
          <a:bodyPr/>
          <a:lstStyle>
            <a:lvl1pPr algn="l">
              <a:buNone/>
              <a:defRPr sz="2000" b="1"/>
            </a:lvl1pPr>
          </a:lstStyle>
          <a:p>
            <a:r>
              <a:rPr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en-US"/>
              <a:t>Click to edit Master text styles</a:t>
            </a:r>
          </a:p>
        </p:txBody>
      </p:sp>
      <p:sp>
        <p:nvSpPr>
          <p:cNvPr id="12" name="Date Placeholder 16"/>
          <p:cNvSpPr>
            <a:spLocks noGrp="1"/>
          </p:cNvSpPr>
          <p:nvPr>
            <p:ph type="dt" sz="half" idx="10"/>
          </p:nvPr>
        </p:nvSpPr>
        <p:spPr/>
        <p:txBody>
          <a:bodyPr rtlCol="0"/>
          <a:lstStyle>
            <a:lvl1pPr>
              <a:defRPr/>
            </a:lvl1pPr>
          </a:lstStyle>
          <a:p>
            <a:pPr>
              <a:defRPr/>
            </a:pPr>
            <a:fld id="{21C78832-FD1D-4295-BAD8-C25EE5EDB5EB}" type="datetime1">
              <a:rPr lang="en-US"/>
              <a:pPr>
                <a:defRPr/>
              </a:pPr>
              <a:t>11/17/2017</a:t>
            </a:fld>
            <a:endParaRPr lang="en-US"/>
          </a:p>
        </p:txBody>
      </p:sp>
      <p:sp>
        <p:nvSpPr>
          <p:cNvPr id="13" name="Slide Number Placeholder 17"/>
          <p:cNvSpPr>
            <a:spLocks noGrp="1"/>
          </p:cNvSpPr>
          <p:nvPr>
            <p:ph type="sldNum" sz="quarter" idx="11"/>
          </p:nvPr>
        </p:nvSpPr>
        <p:spPr/>
        <p:txBody>
          <a:bodyPr/>
          <a:lstStyle>
            <a:lvl1pPr>
              <a:defRPr smtClean="0"/>
            </a:lvl1pPr>
          </a:lstStyle>
          <a:p>
            <a:pPr>
              <a:defRPr/>
            </a:pPr>
            <a:fld id="{0FD2BB92-ECC2-4CA0-B8C3-06724CBEE93A}" type="slidenum">
              <a:rPr lang="en-US"/>
              <a:pPr>
                <a:defRPr/>
              </a:pPr>
              <a:t>‹#›</a:t>
            </a:fld>
            <a:endParaRPr lang="en-US"/>
          </a:p>
        </p:txBody>
      </p:sp>
    </p:spTree>
    <p:extLst>
      <p:ext uri="{BB962C8B-B14F-4D97-AF65-F5344CB8AC3E}">
        <p14:creationId xmlns:p14="http://schemas.microsoft.com/office/powerpoint/2010/main" val="2069608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eaLnBrk="1" hangingPunct="1">
              <a:defRPr/>
            </a:pPr>
            <a:endParaRPr lang="en-US" dirty="0">
              <a:latin typeface="Arial" charset="0"/>
            </a:endParaRPr>
          </a:p>
        </p:txBody>
      </p:sp>
      <p:sp>
        <p:nvSpPr>
          <p:cNvPr id="1027" name="Title Placeholder 21"/>
          <p:cNvSpPr>
            <a:spLocks noGrp="1"/>
          </p:cNvSpPr>
          <p:nvPr>
            <p:ph type="title"/>
          </p:nvPr>
        </p:nvSpPr>
        <p:spPr bwMode="auto">
          <a:xfrm>
            <a:off x="457200" y="274638"/>
            <a:ext cx="7467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8" name="Text Placeholder 12"/>
          <p:cNvSpPr>
            <a:spLocks noGrp="1"/>
          </p:cNvSpPr>
          <p:nvPr>
            <p:ph type="body" idx="1"/>
          </p:nvPr>
        </p:nvSpPr>
        <p:spPr bwMode="auto">
          <a:xfrm>
            <a:off x="457200" y="1600200"/>
            <a:ext cx="7467600" cy="487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 name="Date Placeholder 13"/>
          <p:cNvSpPr>
            <a:spLocks noGrp="1"/>
          </p:cNvSpPr>
          <p:nvPr>
            <p:ph type="dt" sz="half" idx="2"/>
          </p:nvPr>
        </p:nvSpPr>
        <p:spPr>
          <a:xfrm rot="5400000">
            <a:off x="7589045" y="1081881"/>
            <a:ext cx="2011362" cy="384175"/>
          </a:xfrm>
          <a:prstGeom prst="rect">
            <a:avLst/>
          </a:prstGeom>
        </p:spPr>
        <p:txBody>
          <a:bodyPr vert="horz" anchor="ctr" anchorCtr="0"/>
          <a:lstStyle>
            <a:lvl1pPr algn="r" eaLnBrk="1" latinLnBrk="0" hangingPunct="1">
              <a:defRPr kumimoji="0" sz="1200">
                <a:solidFill>
                  <a:schemeClr val="tx2"/>
                </a:solidFill>
                <a:latin typeface="Arial" charset="0"/>
              </a:defRPr>
            </a:lvl1pPr>
          </a:lstStyle>
          <a:p>
            <a:pPr>
              <a:defRPr/>
            </a:pPr>
            <a:fld id="{30597579-B354-40B8-B2A9-B475ED9FE89C}" type="datetime1">
              <a:rPr lang="en-US"/>
              <a:pPr>
                <a:defRPr/>
              </a:pPr>
              <a:t>11/17/2017</a:t>
            </a:fld>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eaLnBrk="1" hangingPunct="1">
              <a:defRPr/>
            </a:pPr>
            <a:endParaRPr lang="en-US">
              <a:latin typeface="Arial" charset="0"/>
            </a:endParaRPr>
          </a:p>
        </p:txBody>
      </p:sp>
      <p:sp>
        <p:nvSpPr>
          <p:cNvPr id="1031" name="Straight Connector 8"/>
          <p:cNvSpPr>
            <a:spLocks noChangeShapeType="1"/>
          </p:cNvSpPr>
          <p:nvPr/>
        </p:nvSpPr>
        <p:spPr bwMode="auto">
          <a:xfrm>
            <a:off x="8991600" y="0"/>
            <a:ext cx="0" cy="6858000"/>
          </a:xfrm>
          <a:prstGeom prst="line">
            <a:avLst/>
          </a:prstGeom>
          <a:noFill/>
          <a:ln w="19050"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033" name="Straight Connector 10"/>
          <p:cNvSpPr>
            <a:spLocks noChangeShapeType="1"/>
          </p:cNvSpPr>
          <p:nvPr/>
        </p:nvSpPr>
        <p:spPr bwMode="auto">
          <a:xfrm>
            <a:off x="8915400" y="0"/>
            <a:ext cx="0" cy="685800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 name="Oval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23" name="Slide Number Placeholder 22"/>
          <p:cNvSpPr>
            <a:spLocks noGrp="1"/>
          </p:cNvSpPr>
          <p:nvPr>
            <p:ph type="sldNum" sz="quarter" idx="4"/>
          </p:nvPr>
        </p:nvSpPr>
        <p:spPr>
          <a:xfrm>
            <a:off x="8129588" y="5734050"/>
            <a:ext cx="609600" cy="520700"/>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400" b="1" smtClean="0">
                <a:solidFill>
                  <a:srgbClr val="FFFFFF"/>
                </a:solidFill>
              </a:defRPr>
            </a:lvl1pPr>
          </a:lstStyle>
          <a:p>
            <a:pPr>
              <a:defRPr/>
            </a:pPr>
            <a:fld id="{1561CE12-94F5-4063-8827-0D18251A13C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896" r:id="rId1"/>
    <p:sldLayoutId id="2147484897" r:id="rId2"/>
    <p:sldLayoutId id="2147484898" r:id="rId3"/>
    <p:sldLayoutId id="2147484891" r:id="rId4"/>
    <p:sldLayoutId id="2147484892" r:id="rId5"/>
    <p:sldLayoutId id="2147484899" r:id="rId6"/>
    <p:sldLayoutId id="2147484893" r:id="rId7"/>
    <p:sldLayoutId id="2147484900" r:id="rId8"/>
    <p:sldLayoutId id="2147484901" r:id="rId9"/>
    <p:sldLayoutId id="2147484894" r:id="rId10"/>
    <p:sldLayoutId id="2147484895" r:id="rId11"/>
  </p:sldLayoutIdLst>
  <p:hf hdr="0" dt="0"/>
  <p:txStyles>
    <p:titleStyle>
      <a:lvl1pPr algn="l" rtl="0" eaLnBrk="0" fontAlgn="base" hangingPunct="0">
        <a:spcBef>
          <a:spcPct val="0"/>
        </a:spcBef>
        <a:spcAft>
          <a:spcPct val="0"/>
        </a:spcAft>
        <a:defRPr sz="4400" b="1" kern="120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4400" b="1">
          <a:solidFill>
            <a:schemeClr val="tx2"/>
          </a:solidFill>
          <a:latin typeface="Calibri" panose="020F0502020204030204" pitchFamily="34" charset="0"/>
        </a:defRPr>
      </a:lvl2pPr>
      <a:lvl3pPr algn="l" rtl="0" eaLnBrk="0" fontAlgn="base" hangingPunct="0">
        <a:spcBef>
          <a:spcPct val="0"/>
        </a:spcBef>
        <a:spcAft>
          <a:spcPct val="0"/>
        </a:spcAft>
        <a:defRPr sz="4400" b="1">
          <a:solidFill>
            <a:schemeClr val="tx2"/>
          </a:solidFill>
          <a:latin typeface="Calibri" panose="020F0502020204030204" pitchFamily="34" charset="0"/>
        </a:defRPr>
      </a:lvl3pPr>
      <a:lvl4pPr algn="l" rtl="0" eaLnBrk="0" fontAlgn="base" hangingPunct="0">
        <a:spcBef>
          <a:spcPct val="0"/>
        </a:spcBef>
        <a:spcAft>
          <a:spcPct val="0"/>
        </a:spcAft>
        <a:defRPr sz="4400" b="1">
          <a:solidFill>
            <a:schemeClr val="tx2"/>
          </a:solidFill>
          <a:latin typeface="Calibri" panose="020F0502020204030204" pitchFamily="34" charset="0"/>
        </a:defRPr>
      </a:lvl4pPr>
      <a:lvl5pPr algn="l" rtl="0" eaLnBrk="0" fontAlgn="base" hangingPunct="0">
        <a:spcBef>
          <a:spcPct val="0"/>
        </a:spcBef>
        <a:spcAft>
          <a:spcPct val="0"/>
        </a:spcAft>
        <a:defRPr sz="4400" b="1">
          <a:solidFill>
            <a:schemeClr val="tx2"/>
          </a:solidFill>
          <a:latin typeface="Calibri" panose="020F0502020204030204" pitchFamily="34"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anose="05000000000000000000"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anose="05000000000000000000"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anose="05020102010507070707"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hyperlink" Target="http://youtu.be/zohDeKxXUPo?t=1m"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ctrTitle"/>
          </p:nvPr>
        </p:nvSpPr>
        <p:spPr>
          <a:xfrm>
            <a:off x="685800" y="1752600"/>
            <a:ext cx="7772400" cy="990600"/>
          </a:xfrm>
        </p:spPr>
        <p:txBody>
          <a:bodyPr/>
          <a:lstStyle/>
          <a:p>
            <a:r>
              <a:rPr lang="en-US" dirty="0">
                <a:cs typeface="Times New Roman" panose="02020603050405020304" pitchFamily="18" charset="0"/>
              </a:rPr>
              <a:t>Robot Soccer Challenge</a:t>
            </a:r>
            <a:endParaRPr lang="es-PY" dirty="0">
              <a:cs typeface="Times New Roman" panose="02020603050405020304" pitchFamily="18" charset="0"/>
            </a:endParaRPr>
          </a:p>
        </p:txBody>
      </p:sp>
      <p:pic>
        <p:nvPicPr>
          <p:cNvPr id="10243" name="Picture 2"/>
          <p:cNvPicPr>
            <a:picLocks noChangeAspect="1"/>
          </p:cNvPicPr>
          <p:nvPr/>
        </p:nvPicPr>
        <p:blipFill>
          <a:blip r:embed="rId3">
            <a:extLst>
              <a:ext uri="{28A0092B-C50C-407E-A947-70E740481C1C}">
                <a14:useLocalDpi xmlns:a14="http://schemas.microsoft.com/office/drawing/2010/main" val="0"/>
              </a:ext>
            </a:extLst>
          </a:blip>
          <a:srcRect t="16667" b="16667"/>
          <a:stretch>
            <a:fillRect/>
          </a:stretch>
        </p:blipFill>
        <p:spPr bwMode="auto">
          <a:xfrm>
            <a:off x="1" y="2895600"/>
            <a:ext cx="59436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81988" cy="868363"/>
          </a:xfrm>
        </p:spPr>
        <p:txBody>
          <a:bodyPr>
            <a:normAutofit/>
          </a:bodyPr>
          <a:lstStyle/>
          <a:p>
            <a:pPr>
              <a:defRPr/>
            </a:pPr>
            <a:r>
              <a:rPr lang="en-US" dirty="0"/>
              <a:t>Bluetooth Program Overview</a:t>
            </a:r>
          </a:p>
        </p:txBody>
      </p:sp>
      <p:sp>
        <p:nvSpPr>
          <p:cNvPr id="20483" name="Content Placeholder 2"/>
          <p:cNvSpPr>
            <a:spLocks noGrp="1"/>
          </p:cNvSpPr>
          <p:nvPr>
            <p:ph idx="1"/>
          </p:nvPr>
        </p:nvSpPr>
        <p:spPr>
          <a:xfrm>
            <a:off x="304800" y="1371600"/>
            <a:ext cx="8434388" cy="5102225"/>
          </a:xfrm>
        </p:spPr>
        <p:txBody>
          <a:bodyPr/>
          <a:lstStyle/>
          <a:p>
            <a:pPr>
              <a:spcAft>
                <a:spcPts val="600"/>
              </a:spcAft>
              <a:buFont typeface="Wingdings" panose="05000000000000000000" pitchFamily="2" charset="2"/>
              <a:buChar char="Ø"/>
            </a:pPr>
            <a:r>
              <a:rPr lang="en-US" altLang="en-US" sz="2800" b="1" dirty="0">
                <a:latin typeface="Calibri" panose="020F0502020204030204" pitchFamily="34" charset="0"/>
              </a:rPr>
              <a:t>In this activity, we need one EV3 to be the </a:t>
            </a:r>
            <a:r>
              <a:rPr lang="en-US" altLang="en-US" sz="2800" b="1" dirty="0">
                <a:solidFill>
                  <a:srgbClr val="00B050"/>
                </a:solidFill>
                <a:latin typeface="Calibri" panose="020F0502020204030204" pitchFamily="34" charset="0"/>
              </a:rPr>
              <a:t>remote control device</a:t>
            </a:r>
            <a:r>
              <a:rPr lang="en-US" altLang="en-US" sz="2800" b="1" dirty="0">
                <a:latin typeface="Calibri" panose="020F0502020204030204" pitchFamily="34" charset="0"/>
              </a:rPr>
              <a:t> (the “</a:t>
            </a:r>
            <a:r>
              <a:rPr lang="en-US" altLang="en-US" sz="2800" b="1" dirty="0">
                <a:solidFill>
                  <a:srgbClr val="00B050"/>
                </a:solidFill>
                <a:latin typeface="Calibri" panose="020F0502020204030204" pitchFamily="34" charset="0"/>
              </a:rPr>
              <a:t>controller</a:t>
            </a:r>
            <a:r>
              <a:rPr lang="en-US" altLang="en-US" sz="2800" b="1" dirty="0">
                <a:latin typeface="Calibri" panose="020F0502020204030204" pitchFamily="34" charset="0"/>
              </a:rPr>
              <a:t>”) and the other to be the </a:t>
            </a:r>
            <a:r>
              <a:rPr lang="en-US" altLang="en-US" sz="2800" b="1" dirty="0">
                <a:solidFill>
                  <a:schemeClr val="accent1"/>
                </a:solidFill>
                <a:latin typeface="Calibri" panose="020F0502020204030204" pitchFamily="34" charset="0"/>
              </a:rPr>
              <a:t>vehicle</a:t>
            </a:r>
            <a:r>
              <a:rPr lang="en-US" altLang="en-US" sz="2800" b="1" dirty="0">
                <a:latin typeface="Calibri" panose="020F0502020204030204" pitchFamily="34" charset="0"/>
              </a:rPr>
              <a:t> that responds to the controller (the “</a:t>
            </a:r>
            <a:r>
              <a:rPr lang="en-US" altLang="en-US" sz="2800" b="1" dirty="0">
                <a:solidFill>
                  <a:schemeClr val="accent1"/>
                </a:solidFill>
                <a:latin typeface="Calibri" panose="020F0502020204030204" pitchFamily="34" charset="0"/>
              </a:rPr>
              <a:t>receiver</a:t>
            </a:r>
            <a:r>
              <a:rPr lang="en-US" altLang="en-US" sz="2800" b="1" dirty="0">
                <a:latin typeface="Calibri" panose="020F0502020204030204" pitchFamily="34" charset="0"/>
              </a:rPr>
              <a:t>”).</a:t>
            </a:r>
          </a:p>
          <a:p>
            <a:pPr>
              <a:spcAft>
                <a:spcPts val="600"/>
              </a:spcAft>
              <a:buFont typeface="Wingdings" panose="05000000000000000000" pitchFamily="2" charset="2"/>
              <a:buChar char="Ø"/>
            </a:pPr>
            <a:r>
              <a:rPr lang="en-US" altLang="en-US" sz="2800" b="1" dirty="0">
                <a:latin typeface="Calibri" panose="020F0502020204030204" pitchFamily="34" charset="0"/>
              </a:rPr>
              <a:t>So </a:t>
            </a:r>
            <a:r>
              <a:rPr lang="en-US" altLang="en-US" sz="2800" b="1" dirty="0">
                <a:solidFill>
                  <a:srgbClr val="00B050"/>
                </a:solidFill>
                <a:latin typeface="Calibri" panose="020F0502020204030204" pitchFamily="34" charset="0"/>
              </a:rPr>
              <a:t>one EV3</a:t>
            </a:r>
            <a:r>
              <a:rPr lang="en-US" altLang="en-US" sz="2800" b="1" dirty="0">
                <a:latin typeface="Calibri" panose="020F0502020204030204" pitchFamily="34" charset="0"/>
              </a:rPr>
              <a:t>, the </a:t>
            </a:r>
            <a:r>
              <a:rPr lang="en-US" altLang="en-US" sz="2800" b="1" dirty="0">
                <a:solidFill>
                  <a:srgbClr val="00B050"/>
                </a:solidFill>
                <a:latin typeface="Calibri" panose="020F0502020204030204" pitchFamily="34" charset="0"/>
              </a:rPr>
              <a:t>controller</a:t>
            </a:r>
            <a:r>
              <a:rPr lang="en-US" altLang="en-US" sz="2800" b="1" dirty="0">
                <a:latin typeface="Calibri" panose="020F0502020204030204" pitchFamily="34" charset="0"/>
              </a:rPr>
              <a:t>, sends messages via Bluetooth when you press different buttons on the EV3 brick.</a:t>
            </a:r>
          </a:p>
          <a:p>
            <a:pPr>
              <a:spcAft>
                <a:spcPts val="600"/>
              </a:spcAft>
              <a:buFont typeface="Wingdings" panose="05000000000000000000" pitchFamily="2" charset="2"/>
              <a:buChar char="Ø"/>
            </a:pPr>
            <a:r>
              <a:rPr lang="en-US" altLang="en-US" sz="2800" b="1" dirty="0">
                <a:latin typeface="Calibri" panose="020F0502020204030204" pitchFamily="34" charset="0"/>
              </a:rPr>
              <a:t>The </a:t>
            </a:r>
            <a:r>
              <a:rPr lang="en-US" altLang="en-US" sz="2800" b="1" dirty="0">
                <a:solidFill>
                  <a:schemeClr val="accent1"/>
                </a:solidFill>
                <a:latin typeface="Calibri" panose="020F0502020204030204" pitchFamily="34" charset="0"/>
              </a:rPr>
              <a:t>other EV3</a:t>
            </a:r>
            <a:r>
              <a:rPr lang="en-US" altLang="en-US" sz="2800" b="1" dirty="0">
                <a:latin typeface="Calibri" panose="020F0502020204030204" pitchFamily="34" charset="0"/>
              </a:rPr>
              <a:t>, the </a:t>
            </a:r>
            <a:r>
              <a:rPr lang="en-US" altLang="en-US" sz="2800" b="1" dirty="0">
                <a:solidFill>
                  <a:schemeClr val="accent1"/>
                </a:solidFill>
                <a:latin typeface="Calibri" panose="020F0502020204030204" pitchFamily="34" charset="0"/>
              </a:rPr>
              <a:t>receiver</a:t>
            </a:r>
            <a:r>
              <a:rPr lang="en-US" altLang="en-US" sz="2800" b="1" dirty="0">
                <a:latin typeface="Calibri" panose="020F0502020204030204" pitchFamily="34" charset="0"/>
              </a:rPr>
              <a:t>, receives those messages via Bluetooth and is programmed to move forward, left, right or backwards when it receives the messages.</a:t>
            </a:r>
          </a:p>
        </p:txBody>
      </p:sp>
      <p:sp>
        <p:nvSpPr>
          <p:cNvPr id="20484"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FFFFFF"/>
                </a:solidFill>
              </a:rPr>
              <a:t>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457200" y="271463"/>
            <a:ext cx="8153400" cy="817562"/>
          </a:xfrm>
        </p:spPr>
        <p:txBody>
          <a:bodyPr/>
          <a:lstStyle/>
          <a:p>
            <a:r>
              <a:rPr lang="en-US" dirty="0"/>
              <a:t>Controller Program</a:t>
            </a:r>
          </a:p>
        </p:txBody>
      </p:sp>
      <p:sp>
        <p:nvSpPr>
          <p:cNvPr id="21507" name="Content Placeholder 2"/>
          <p:cNvSpPr>
            <a:spLocks noGrp="1"/>
          </p:cNvSpPr>
          <p:nvPr>
            <p:ph idx="1"/>
          </p:nvPr>
        </p:nvSpPr>
        <p:spPr>
          <a:xfrm>
            <a:off x="164488" y="4351103"/>
            <a:ext cx="8510588" cy="2398714"/>
          </a:xfrm>
        </p:spPr>
        <p:txBody>
          <a:bodyPr/>
          <a:lstStyle/>
          <a:p>
            <a:pPr marL="0" indent="0">
              <a:spcAft>
                <a:spcPts val="600"/>
              </a:spcAft>
              <a:buNone/>
            </a:pPr>
            <a:r>
              <a:rPr lang="en-US" altLang="en-US" sz="2800" b="1" dirty="0">
                <a:latin typeface="Calibri" panose="020F0502020204030204" pitchFamily="34" charset="0"/>
              </a:rPr>
              <a:t>When any one of the three LEGO brick buttons </a:t>
            </a:r>
            <a:r>
              <a:rPr lang="en-US" altLang="en-US" sz="2800" b="1" dirty="0">
                <a:solidFill>
                  <a:schemeClr val="bg1">
                    <a:lumMod val="50000"/>
                  </a:schemeClr>
                </a:solidFill>
                <a:latin typeface="Calibri" panose="020F0502020204030204" pitchFamily="34" charset="0"/>
              </a:rPr>
              <a:t>(see above) </a:t>
            </a:r>
            <a:r>
              <a:rPr lang="en-US" altLang="en-US" sz="2800" b="1" dirty="0">
                <a:latin typeface="Calibri" panose="020F0502020204030204" pitchFamily="34" charset="0"/>
              </a:rPr>
              <a:t>is pressed, we want the controller to send a corresponding </a:t>
            </a:r>
            <a:r>
              <a:rPr lang="en-US" altLang="en-US" sz="2800" b="1" dirty="0">
                <a:solidFill>
                  <a:schemeClr val="accent3"/>
                </a:solidFill>
                <a:latin typeface="Calibri" panose="020F0502020204030204" pitchFamily="34" charset="0"/>
              </a:rPr>
              <a:t>message (“1”, “2,” or “3”) to the receiver</a:t>
            </a:r>
            <a:r>
              <a:rPr lang="en-US" altLang="en-US" sz="2800" b="1" dirty="0">
                <a:latin typeface="Calibri" panose="020F0502020204030204" pitchFamily="34" charset="0"/>
              </a:rPr>
              <a:t>.</a:t>
            </a:r>
          </a:p>
          <a:p>
            <a:pPr marL="0" indent="0">
              <a:spcAft>
                <a:spcPts val="600"/>
              </a:spcAft>
              <a:buNone/>
            </a:pPr>
            <a:r>
              <a:rPr lang="en-US" altLang="en-US" sz="2800" b="1" dirty="0">
                <a:latin typeface="Calibri" panose="020F0502020204030204" pitchFamily="34" charset="0"/>
              </a:rPr>
              <a:t>When no buttons are pressed, </a:t>
            </a:r>
            <a:br>
              <a:rPr lang="en-US" altLang="en-US" sz="2800" b="1" dirty="0">
                <a:latin typeface="Calibri" panose="020F0502020204030204" pitchFamily="34" charset="0"/>
              </a:rPr>
            </a:br>
            <a:r>
              <a:rPr lang="en-US" altLang="en-US" sz="2800" b="1" dirty="0">
                <a:latin typeface="Calibri" panose="020F0502020204030204" pitchFamily="34" charset="0"/>
              </a:rPr>
              <a:t>the controller sends the </a:t>
            </a:r>
            <a:r>
              <a:rPr lang="en-US" altLang="en-US" sz="2800" b="1" dirty="0">
                <a:solidFill>
                  <a:schemeClr val="accent3"/>
                </a:solidFill>
                <a:latin typeface="Calibri" panose="020F0502020204030204" pitchFamily="34" charset="0"/>
              </a:rPr>
              <a:t>message “0.”</a:t>
            </a:r>
          </a:p>
        </p:txBody>
      </p:sp>
      <p:sp>
        <p:nvSpPr>
          <p:cNvPr id="21509"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FFFFFF"/>
                </a:solidFill>
              </a:rPr>
              <a:t>11</a:t>
            </a:r>
          </a:p>
        </p:txBody>
      </p:sp>
      <p:pic>
        <p:nvPicPr>
          <p:cNvPr id="2" name="Picture 1"/>
          <p:cNvPicPr>
            <a:picLocks noChangeAspect="1"/>
          </p:cNvPicPr>
          <p:nvPr/>
        </p:nvPicPr>
        <p:blipFill>
          <a:blip r:embed="rId3"/>
          <a:stretch>
            <a:fillRect/>
          </a:stretch>
        </p:blipFill>
        <p:spPr>
          <a:xfrm>
            <a:off x="838200" y="1119964"/>
            <a:ext cx="7010400" cy="321924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457200" y="228600"/>
            <a:ext cx="8281988" cy="792163"/>
          </a:xfrm>
        </p:spPr>
        <p:txBody>
          <a:bodyPr/>
          <a:lstStyle/>
          <a:p>
            <a:r>
              <a:rPr lang="en-US" dirty="0"/>
              <a:t>Receiver Program</a:t>
            </a:r>
          </a:p>
        </p:txBody>
      </p:sp>
      <p:sp>
        <p:nvSpPr>
          <p:cNvPr id="22531" name="Content Placeholder 2"/>
          <p:cNvSpPr>
            <a:spLocks noGrp="1"/>
          </p:cNvSpPr>
          <p:nvPr>
            <p:ph idx="1"/>
          </p:nvPr>
        </p:nvSpPr>
        <p:spPr>
          <a:xfrm>
            <a:off x="381000" y="1371600"/>
            <a:ext cx="7543800" cy="5105400"/>
          </a:xfrm>
        </p:spPr>
        <p:txBody>
          <a:bodyPr/>
          <a:lstStyle/>
          <a:p>
            <a:pPr>
              <a:spcAft>
                <a:spcPts val="600"/>
              </a:spcAft>
              <a:buFont typeface="Wingdings" panose="05000000000000000000" pitchFamily="2" charset="2"/>
              <a:buChar char="Ø"/>
            </a:pPr>
            <a:r>
              <a:rPr lang="en-US" altLang="en-US" b="1" dirty="0">
                <a:latin typeface="Calibri" panose="020F0502020204030204" pitchFamily="34" charset="0"/>
              </a:rPr>
              <a:t>When the receiver EV3 receives the “</a:t>
            </a:r>
            <a:r>
              <a:rPr lang="en-US" altLang="en-US" b="1" dirty="0">
                <a:solidFill>
                  <a:schemeClr val="accent1"/>
                </a:solidFill>
                <a:latin typeface="Calibri" panose="020F0502020204030204" pitchFamily="34" charset="0"/>
              </a:rPr>
              <a:t>0</a:t>
            </a:r>
            <a:r>
              <a:rPr lang="en-US" altLang="en-US" b="1" dirty="0">
                <a:latin typeface="Calibri" panose="020F0502020204030204" pitchFamily="34" charset="0"/>
              </a:rPr>
              <a:t>” message via Bluetooth, it knows that the controller EV3 does not have any buttons being pushed and stops moving.</a:t>
            </a:r>
          </a:p>
          <a:p>
            <a:pPr>
              <a:spcAft>
                <a:spcPts val="600"/>
              </a:spcAft>
              <a:buFont typeface="Wingdings" panose="05000000000000000000" pitchFamily="2" charset="2"/>
              <a:buChar char="Ø"/>
            </a:pPr>
            <a:r>
              <a:rPr lang="en-US" altLang="en-US" b="1" dirty="0">
                <a:latin typeface="Calibri" panose="020F0502020204030204" pitchFamily="34" charset="0"/>
              </a:rPr>
              <a:t>When the receiver receives “</a:t>
            </a:r>
            <a:r>
              <a:rPr lang="en-US" altLang="en-US" b="1" dirty="0">
                <a:solidFill>
                  <a:schemeClr val="accent1"/>
                </a:solidFill>
                <a:latin typeface="Calibri" panose="020F0502020204030204" pitchFamily="34" charset="0"/>
              </a:rPr>
              <a:t>1</a:t>
            </a:r>
            <a:r>
              <a:rPr lang="en-US" altLang="en-US" b="1" dirty="0">
                <a:latin typeface="Calibri" panose="020F0502020204030204" pitchFamily="34" charset="0"/>
              </a:rPr>
              <a:t>,” it knows that the controller’s orange button is being pushed and the receiver moves forward.</a:t>
            </a:r>
          </a:p>
          <a:p>
            <a:pPr>
              <a:spcAft>
                <a:spcPts val="600"/>
              </a:spcAft>
              <a:buFont typeface="Wingdings" panose="05000000000000000000" pitchFamily="2" charset="2"/>
              <a:buChar char="Ø"/>
            </a:pPr>
            <a:r>
              <a:rPr lang="en-US" altLang="en-US" b="1" dirty="0">
                <a:latin typeface="Calibri" panose="020F0502020204030204" pitchFamily="34" charset="0"/>
              </a:rPr>
              <a:t>When the receiver receives “</a:t>
            </a:r>
            <a:r>
              <a:rPr lang="en-US" altLang="en-US" b="1" dirty="0">
                <a:solidFill>
                  <a:schemeClr val="accent1"/>
                </a:solidFill>
                <a:latin typeface="Calibri" panose="020F0502020204030204" pitchFamily="34" charset="0"/>
              </a:rPr>
              <a:t>2</a:t>
            </a:r>
            <a:r>
              <a:rPr lang="en-US" altLang="en-US" b="1" dirty="0">
                <a:latin typeface="Calibri" panose="020F0502020204030204" pitchFamily="34" charset="0"/>
              </a:rPr>
              <a:t>,” it knows that the controller’s left button is being pushed and the receiver turns left.</a:t>
            </a:r>
          </a:p>
          <a:p>
            <a:pPr>
              <a:spcAft>
                <a:spcPts val="600"/>
              </a:spcAft>
              <a:buFont typeface="Wingdings" panose="05000000000000000000" pitchFamily="2" charset="2"/>
              <a:buChar char="Ø"/>
            </a:pPr>
            <a:r>
              <a:rPr lang="en-US" altLang="en-US" b="1" dirty="0">
                <a:latin typeface="Calibri" panose="020F0502020204030204" pitchFamily="34" charset="0"/>
              </a:rPr>
              <a:t>When the receiver receives “</a:t>
            </a:r>
            <a:r>
              <a:rPr lang="en-US" altLang="en-US" b="1" dirty="0">
                <a:solidFill>
                  <a:schemeClr val="accent1"/>
                </a:solidFill>
                <a:latin typeface="Calibri" panose="020F0502020204030204" pitchFamily="34" charset="0"/>
              </a:rPr>
              <a:t>3</a:t>
            </a:r>
            <a:r>
              <a:rPr lang="en-US" altLang="en-US" b="1" dirty="0">
                <a:latin typeface="Calibri" panose="020F0502020204030204" pitchFamily="34" charset="0"/>
              </a:rPr>
              <a:t>,” it knows that the controller’s right button is being pushed and the receiver turns right.</a:t>
            </a:r>
          </a:p>
        </p:txBody>
      </p:sp>
      <p:sp>
        <p:nvSpPr>
          <p:cNvPr id="22532"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solidFill>
                  <a:srgbClr val="FFFFFF"/>
                </a:solidFill>
              </a:rPr>
              <a:t>12</a:t>
            </a:r>
          </a:p>
        </p:txBody>
      </p:sp>
      <p:sp>
        <p:nvSpPr>
          <p:cNvPr id="5" name="Octagon 4"/>
          <p:cNvSpPr/>
          <p:nvPr/>
        </p:nvSpPr>
        <p:spPr>
          <a:xfrm>
            <a:off x="8008938" y="1614488"/>
            <a:ext cx="404812" cy="411162"/>
          </a:xfrm>
          <a:prstGeom prst="octago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 name="Up Arrow 5"/>
          <p:cNvSpPr/>
          <p:nvPr/>
        </p:nvSpPr>
        <p:spPr>
          <a:xfrm>
            <a:off x="8008938" y="2944813"/>
            <a:ext cx="404812" cy="3810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 name="Left Arrow 6"/>
          <p:cNvSpPr/>
          <p:nvPr/>
        </p:nvSpPr>
        <p:spPr>
          <a:xfrm>
            <a:off x="8008938" y="4267200"/>
            <a:ext cx="404812" cy="3810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9" name="Title 1"/>
          <p:cNvSpPr txBox="1">
            <a:spLocks/>
          </p:cNvSpPr>
          <p:nvPr/>
        </p:nvSpPr>
        <p:spPr bwMode="auto">
          <a:xfrm>
            <a:off x="8062914" y="5589587"/>
            <a:ext cx="676274" cy="867568"/>
          </a:xfrm>
          <a:prstGeom prst="rect">
            <a:avLst/>
          </a:prstGeom>
          <a:solidFill>
            <a:schemeClr val="bg1"/>
          </a:solidFill>
          <a:ln>
            <a:noFill/>
          </a:ln>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4400" b="1" kern="120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4400" b="1">
                <a:solidFill>
                  <a:schemeClr val="tx2"/>
                </a:solidFill>
                <a:latin typeface="Calibri" panose="020F0502020204030204" pitchFamily="34" charset="0"/>
              </a:defRPr>
            </a:lvl2pPr>
            <a:lvl3pPr algn="l" rtl="0" eaLnBrk="0" fontAlgn="base" hangingPunct="0">
              <a:spcBef>
                <a:spcPct val="0"/>
              </a:spcBef>
              <a:spcAft>
                <a:spcPct val="0"/>
              </a:spcAft>
              <a:defRPr sz="4400" b="1">
                <a:solidFill>
                  <a:schemeClr val="tx2"/>
                </a:solidFill>
                <a:latin typeface="Calibri" panose="020F0502020204030204" pitchFamily="34" charset="0"/>
              </a:defRPr>
            </a:lvl3pPr>
            <a:lvl4pPr algn="l" rtl="0" eaLnBrk="0" fontAlgn="base" hangingPunct="0">
              <a:spcBef>
                <a:spcPct val="0"/>
              </a:spcBef>
              <a:spcAft>
                <a:spcPct val="0"/>
              </a:spcAft>
              <a:defRPr sz="4400" b="1">
                <a:solidFill>
                  <a:schemeClr val="tx2"/>
                </a:solidFill>
                <a:latin typeface="Calibri" panose="020F0502020204030204" pitchFamily="34" charset="0"/>
              </a:defRPr>
            </a:lvl4pPr>
            <a:lvl5pPr algn="l" rtl="0" eaLnBrk="0" fontAlgn="base" hangingPunct="0">
              <a:spcBef>
                <a:spcPct val="0"/>
              </a:spcBef>
              <a:spcAft>
                <a:spcPct val="0"/>
              </a:spcAft>
              <a:defRPr sz="4400" b="1">
                <a:solidFill>
                  <a:schemeClr val="tx2"/>
                </a:solidFill>
                <a:latin typeface="Calibri" panose="020F0502020204030204" pitchFamily="34"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defTabSz="914400"/>
            <a:endParaRPr lang="en-US" dirty="0"/>
          </a:p>
        </p:txBody>
      </p:sp>
      <p:sp>
        <p:nvSpPr>
          <p:cNvPr id="8" name="Right Arrow 7"/>
          <p:cNvSpPr/>
          <p:nvPr/>
        </p:nvSpPr>
        <p:spPr>
          <a:xfrm>
            <a:off x="8008938" y="5313363"/>
            <a:ext cx="452438" cy="4000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81988" cy="1143000"/>
          </a:xfrm>
        </p:spPr>
        <p:txBody>
          <a:bodyPr>
            <a:normAutofit fontScale="90000"/>
          </a:bodyPr>
          <a:lstStyle/>
          <a:p>
            <a:pPr>
              <a:defRPr/>
            </a:pPr>
            <a:r>
              <a:rPr lang="en-US" dirty="0">
                <a:solidFill>
                  <a:schemeClr val="accent2"/>
                </a:solidFill>
              </a:rPr>
              <a:t>Summary: </a:t>
            </a:r>
            <a:r>
              <a:rPr lang="en-US" dirty="0"/>
              <a:t/>
            </a:r>
            <a:br>
              <a:rPr lang="en-US" dirty="0"/>
            </a:br>
            <a:r>
              <a:rPr lang="en-US" dirty="0"/>
              <a:t>EV3 Interactions Using Bluetooth</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79455303"/>
              </p:ext>
            </p:extLst>
          </p:nvPr>
        </p:nvGraphicFramePr>
        <p:xfrm>
          <a:off x="407988" y="2227263"/>
          <a:ext cx="7593011" cy="4046256"/>
        </p:xfrm>
        <a:graphic>
          <a:graphicData uri="http://schemas.openxmlformats.org/drawingml/2006/table">
            <a:tbl>
              <a:tblPr firstRow="1" bandRow="1">
                <a:tableStyleId>{5C22544A-7EE6-4342-B048-85BDC9FD1C3A}</a:tableStyleId>
              </a:tblPr>
              <a:tblGrid>
                <a:gridCol w="1473403">
                  <a:extLst>
                    <a:ext uri="{9D8B030D-6E8A-4147-A177-3AD203B41FA5}">
                      <a16:colId xmlns:a16="http://schemas.microsoft.com/office/drawing/2014/main" xmlns="" val="20000"/>
                    </a:ext>
                  </a:extLst>
                </a:gridCol>
                <a:gridCol w="2081009">
                  <a:extLst>
                    <a:ext uri="{9D8B030D-6E8A-4147-A177-3AD203B41FA5}">
                      <a16:colId xmlns:a16="http://schemas.microsoft.com/office/drawing/2014/main" xmlns="" val="20001"/>
                    </a:ext>
                  </a:extLst>
                </a:gridCol>
                <a:gridCol w="2133600">
                  <a:extLst>
                    <a:ext uri="{9D8B030D-6E8A-4147-A177-3AD203B41FA5}">
                      <a16:colId xmlns:a16="http://schemas.microsoft.com/office/drawing/2014/main" xmlns="" val="20002"/>
                    </a:ext>
                  </a:extLst>
                </a:gridCol>
                <a:gridCol w="1904999">
                  <a:extLst>
                    <a:ext uri="{9D8B030D-6E8A-4147-A177-3AD203B41FA5}">
                      <a16:colId xmlns:a16="http://schemas.microsoft.com/office/drawing/2014/main" xmlns="" val="20003"/>
                    </a:ext>
                  </a:extLst>
                </a:gridCol>
              </a:tblGrid>
              <a:tr h="708782">
                <a:tc>
                  <a:txBody>
                    <a:bodyPr/>
                    <a:lstStyle/>
                    <a:p>
                      <a:pPr algn="ctr"/>
                      <a:r>
                        <a:rPr lang="en-US" sz="2400" b="1" dirty="0">
                          <a:latin typeface="Calibri" panose="020F0502020204030204" pitchFamily="34" charset="0"/>
                        </a:rPr>
                        <a:t>controller button</a:t>
                      </a:r>
                      <a:r>
                        <a:rPr lang="en-US" sz="2400" b="1" baseline="0" dirty="0">
                          <a:latin typeface="Calibri" panose="020F0502020204030204" pitchFamily="34" charset="0"/>
                        </a:rPr>
                        <a:t> </a:t>
                      </a:r>
                      <a:br>
                        <a:rPr lang="en-US" sz="2400" b="1" baseline="0" dirty="0">
                          <a:latin typeface="Calibri" panose="020F0502020204030204" pitchFamily="34" charset="0"/>
                        </a:rPr>
                      </a:br>
                      <a:r>
                        <a:rPr lang="en-US" sz="2400" b="1" baseline="0" dirty="0">
                          <a:latin typeface="Calibri" panose="020F0502020204030204" pitchFamily="34" charset="0"/>
                        </a:rPr>
                        <a:t>pushed</a:t>
                      </a:r>
                    </a:p>
                    <a:p>
                      <a:pPr marL="0" marR="0" indent="0" algn="ctr" defTabSz="914400" rtl="0" eaLnBrk="1" fontAlgn="auto" latinLnBrk="0" hangingPunct="1">
                        <a:lnSpc>
                          <a:spcPct val="100000"/>
                        </a:lnSpc>
                        <a:spcBef>
                          <a:spcPts val="0"/>
                        </a:spcBef>
                        <a:spcAft>
                          <a:spcPts val="0"/>
                        </a:spcAft>
                        <a:buClrTx/>
                        <a:buSzTx/>
                        <a:buFontTx/>
                        <a:buNone/>
                        <a:tabLst/>
                        <a:defRPr/>
                      </a:pPr>
                      <a:r>
                        <a:rPr lang="en-US" sz="2400" b="1" baseline="0" dirty="0">
                          <a:latin typeface="Calibri" panose="020F0502020204030204" pitchFamily="34" charset="0"/>
                          <a:sym typeface="Wingdings" panose="05000000000000000000" pitchFamily="2" charset="2"/>
                        </a:rPr>
                        <a:t></a:t>
                      </a:r>
                      <a:endParaRPr lang="en-US" sz="2400" b="1" dirty="0">
                        <a:latin typeface="Calibri" panose="020F0502020204030204" pitchFamily="34" charset="0"/>
                      </a:endParaRPr>
                    </a:p>
                  </a:txBody>
                  <a:tcPr marL="68577" marR="68577" marT="34296" marB="34296" anchor="ctr">
                    <a:solidFill>
                      <a:schemeClr val="accent2"/>
                    </a:solidFill>
                  </a:tcPr>
                </a:tc>
                <a:tc>
                  <a:txBody>
                    <a:bodyPr/>
                    <a:lstStyle/>
                    <a:p>
                      <a:pPr algn="ctr"/>
                      <a:r>
                        <a:rPr lang="en-US" sz="2400" b="1" dirty="0">
                          <a:latin typeface="Calibri" panose="020F0502020204030204" pitchFamily="34" charset="0"/>
                        </a:rPr>
                        <a:t>Via</a:t>
                      </a:r>
                      <a:r>
                        <a:rPr lang="en-US" sz="2400" b="1" baseline="0" dirty="0">
                          <a:latin typeface="Calibri" panose="020F0502020204030204" pitchFamily="34" charset="0"/>
                        </a:rPr>
                        <a:t> Bluetooth, the c</a:t>
                      </a:r>
                      <a:r>
                        <a:rPr lang="en-US" sz="2400" b="1" dirty="0">
                          <a:latin typeface="Calibri" panose="020F0502020204030204" pitchFamily="34" charset="0"/>
                        </a:rPr>
                        <a:t>ontroller sends this message</a:t>
                      </a:r>
                      <a:r>
                        <a:rPr lang="en-US" sz="2400" b="1" baseline="0" dirty="0">
                          <a:latin typeface="Calibri" panose="020F0502020204030204" pitchFamily="34" charset="0"/>
                        </a:rPr>
                        <a:t> </a:t>
                      </a:r>
                      <a:r>
                        <a:rPr lang="en-US" sz="2400" b="1" baseline="0" dirty="0">
                          <a:latin typeface="Calibri" panose="020F0502020204030204" pitchFamily="34" charset="0"/>
                          <a:sym typeface="Wingdings" panose="05000000000000000000" pitchFamily="2" charset="2"/>
                        </a:rPr>
                        <a:t></a:t>
                      </a:r>
                      <a:endParaRPr lang="en-US" sz="2400" b="1" dirty="0">
                        <a:latin typeface="Calibri" panose="020F0502020204030204" pitchFamily="34" charset="0"/>
                      </a:endParaRPr>
                    </a:p>
                  </a:txBody>
                  <a:tcPr marL="68577" marR="68577" marT="34296" marB="34296" anchor="ctr">
                    <a:solidFill>
                      <a:schemeClr val="accent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a:latin typeface="Calibri" panose="020F0502020204030204" pitchFamily="34" charset="0"/>
                        </a:rPr>
                        <a:t>Via</a:t>
                      </a:r>
                      <a:r>
                        <a:rPr lang="en-US" sz="2400" b="1" baseline="0" dirty="0">
                          <a:latin typeface="Calibri" panose="020F0502020204030204" pitchFamily="34" charset="0"/>
                        </a:rPr>
                        <a:t> Bluetooth, the r</a:t>
                      </a:r>
                      <a:r>
                        <a:rPr lang="en-US" sz="2400" b="1" dirty="0">
                          <a:latin typeface="Calibri" panose="020F0502020204030204" pitchFamily="34" charset="0"/>
                        </a:rPr>
                        <a:t>eceiver</a:t>
                      </a:r>
                      <a:r>
                        <a:rPr lang="en-US" sz="2400" b="1" baseline="0" dirty="0">
                          <a:latin typeface="Calibri" panose="020F0502020204030204" pitchFamily="34" charset="0"/>
                        </a:rPr>
                        <a:t> receives this message </a:t>
                      </a:r>
                      <a:r>
                        <a:rPr lang="en-US" sz="2400" b="1" baseline="0" dirty="0">
                          <a:latin typeface="Calibri" panose="020F0502020204030204" pitchFamily="34" charset="0"/>
                          <a:sym typeface="Wingdings" panose="05000000000000000000" pitchFamily="2" charset="2"/>
                        </a:rPr>
                        <a:t></a:t>
                      </a:r>
                      <a:endParaRPr lang="en-US" sz="2400" b="1" dirty="0">
                        <a:latin typeface="Calibri" panose="020F0502020204030204" pitchFamily="34" charset="0"/>
                      </a:endParaRPr>
                    </a:p>
                  </a:txBody>
                  <a:tcPr marL="68577" marR="68577" marT="34296" marB="34296" anchor="ctr">
                    <a:solidFill>
                      <a:schemeClr val="accent1">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a:latin typeface="Calibri" panose="020F0502020204030204" pitchFamily="34" charset="0"/>
                        </a:rPr>
                        <a:t>receiver</a:t>
                      </a:r>
                      <a:br>
                        <a:rPr lang="en-US" sz="2400" b="1" dirty="0">
                          <a:latin typeface="Calibri" panose="020F0502020204030204" pitchFamily="34" charset="0"/>
                        </a:rPr>
                      </a:br>
                      <a:r>
                        <a:rPr lang="en-US" sz="2400" b="1" dirty="0">
                          <a:latin typeface="Calibri" panose="020F0502020204030204" pitchFamily="34" charset="0"/>
                        </a:rPr>
                        <a:t>action </a:t>
                      </a:r>
                      <a:endParaRPr lang="en-US" sz="2400" b="1" baseline="0" dirty="0">
                        <a:latin typeface="Calibri" panose="020F0502020204030204" pitchFamily="34" charset="0"/>
                        <a:sym typeface="Wingdings" panose="05000000000000000000" pitchFamily="2" charset="2"/>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2400" b="1" baseline="0" dirty="0">
                          <a:latin typeface="Calibri" panose="020F0502020204030204" pitchFamily="34" charset="0"/>
                          <a:sym typeface="Wingdings" panose="05000000000000000000" pitchFamily="2" charset="2"/>
                        </a:rPr>
                        <a:t></a:t>
                      </a:r>
                      <a:endParaRPr lang="en-US" sz="2400" b="1" dirty="0">
                        <a:latin typeface="Calibri" panose="020F0502020204030204" pitchFamily="34" charset="0"/>
                      </a:endParaRPr>
                    </a:p>
                  </a:txBody>
                  <a:tcPr marL="68577" marR="68577" marT="34296" marB="34296" anchor="ctr">
                    <a:solidFill>
                      <a:schemeClr val="accent1">
                        <a:lumMod val="75000"/>
                      </a:schemeClr>
                    </a:solidFill>
                  </a:tcPr>
                </a:tc>
                <a:extLst>
                  <a:ext uri="{0D108BD9-81ED-4DB2-BD59-A6C34878D82A}">
                    <a16:rowId xmlns:a16="http://schemas.microsoft.com/office/drawing/2014/main" xmlns="" val="10000"/>
                  </a:ext>
                </a:extLst>
              </a:tr>
              <a:tr h="492955">
                <a:tc>
                  <a:txBody>
                    <a:bodyPr/>
                    <a:lstStyle/>
                    <a:p>
                      <a:pPr algn="ctr"/>
                      <a:r>
                        <a:rPr lang="en-US" sz="2400" b="1" dirty="0">
                          <a:latin typeface="Calibri" panose="020F0502020204030204" pitchFamily="34" charset="0"/>
                        </a:rPr>
                        <a:t>no</a:t>
                      </a:r>
                      <a:r>
                        <a:rPr lang="en-US" sz="2400" b="1" baseline="0" dirty="0">
                          <a:latin typeface="Calibri" panose="020F0502020204030204" pitchFamily="34" charset="0"/>
                        </a:rPr>
                        <a:t> button</a:t>
                      </a:r>
                      <a:endParaRPr lang="en-US" sz="2400" b="1" dirty="0">
                        <a:latin typeface="Calibri" panose="020F0502020204030204" pitchFamily="34" charset="0"/>
                      </a:endParaRPr>
                    </a:p>
                  </a:txBody>
                  <a:tcPr marL="68577" marR="68577" marT="34296" marB="34296" anchor="ctr">
                    <a:solidFill>
                      <a:schemeClr val="bg1">
                        <a:lumMod val="95000"/>
                      </a:schemeClr>
                    </a:solidFill>
                  </a:tcPr>
                </a:tc>
                <a:tc>
                  <a:txBody>
                    <a:bodyPr/>
                    <a:lstStyle/>
                    <a:p>
                      <a:pPr algn="ctr"/>
                      <a:r>
                        <a:rPr lang="en-US" sz="2400" b="1" dirty="0">
                          <a:latin typeface="Calibri" panose="020F0502020204030204" pitchFamily="34" charset="0"/>
                        </a:rPr>
                        <a:t>“0”</a:t>
                      </a:r>
                    </a:p>
                  </a:txBody>
                  <a:tcPr marL="68577" marR="68577" marT="34296" marB="34296" anchor="ctr">
                    <a:solidFill>
                      <a:schemeClr val="bg1">
                        <a:lumMod val="95000"/>
                      </a:schemeClr>
                    </a:solidFill>
                  </a:tcPr>
                </a:tc>
                <a:tc>
                  <a:txBody>
                    <a:bodyPr/>
                    <a:lstStyle/>
                    <a:p>
                      <a:pPr algn="ctr"/>
                      <a:r>
                        <a:rPr lang="en-US" sz="2400" b="1" dirty="0">
                          <a:latin typeface="Calibri" panose="020F0502020204030204" pitchFamily="34" charset="0"/>
                        </a:rPr>
                        <a:t>“0”</a:t>
                      </a:r>
                    </a:p>
                  </a:txBody>
                  <a:tcPr marL="68577" marR="68577" marT="34296" marB="34296" anchor="ctr">
                    <a:solidFill>
                      <a:schemeClr val="bg1">
                        <a:lumMod val="95000"/>
                      </a:schemeClr>
                    </a:solidFill>
                  </a:tcPr>
                </a:tc>
                <a:tc>
                  <a:txBody>
                    <a:bodyPr/>
                    <a:lstStyle/>
                    <a:p>
                      <a:pPr algn="ctr"/>
                      <a:r>
                        <a:rPr lang="en-US" sz="2400" b="1" dirty="0">
                          <a:latin typeface="Calibri" panose="020F0502020204030204" pitchFamily="34" charset="0"/>
                        </a:rPr>
                        <a:t>does not move</a:t>
                      </a:r>
                    </a:p>
                  </a:txBody>
                  <a:tcPr marL="68577" marR="68577" marT="34296" marB="34296" anchor="ctr">
                    <a:solidFill>
                      <a:schemeClr val="bg1">
                        <a:lumMod val="95000"/>
                      </a:schemeClr>
                    </a:solidFill>
                  </a:tcPr>
                </a:tc>
                <a:extLst>
                  <a:ext uri="{0D108BD9-81ED-4DB2-BD59-A6C34878D82A}">
                    <a16:rowId xmlns:a16="http://schemas.microsoft.com/office/drawing/2014/main" xmlns="" val="10001"/>
                  </a:ext>
                </a:extLst>
              </a:tr>
              <a:tr h="457200">
                <a:tc>
                  <a:txBody>
                    <a:bodyPr/>
                    <a:lstStyle/>
                    <a:p>
                      <a:pPr algn="ctr"/>
                      <a:r>
                        <a:rPr lang="en-US" sz="2400" b="1" dirty="0">
                          <a:latin typeface="Calibri" panose="020F0502020204030204" pitchFamily="34" charset="0"/>
                        </a:rPr>
                        <a:t>orange</a:t>
                      </a:r>
                    </a:p>
                  </a:txBody>
                  <a:tcPr marL="68577" marR="68577" marT="34296" marB="34296" anchor="ctr">
                    <a:solidFill>
                      <a:schemeClr val="accent4">
                        <a:lumMod val="20000"/>
                        <a:lumOff val="80000"/>
                      </a:schemeClr>
                    </a:solidFill>
                  </a:tcPr>
                </a:tc>
                <a:tc>
                  <a:txBody>
                    <a:bodyPr/>
                    <a:lstStyle/>
                    <a:p>
                      <a:pPr algn="ctr"/>
                      <a:r>
                        <a:rPr lang="en-US" sz="2400" b="1" dirty="0">
                          <a:latin typeface="Calibri" panose="020F0502020204030204" pitchFamily="34" charset="0"/>
                        </a:rPr>
                        <a:t>“1”</a:t>
                      </a:r>
                    </a:p>
                  </a:txBody>
                  <a:tcPr marL="68577" marR="68577" marT="34296" marB="34296" anchor="ctr">
                    <a:solidFill>
                      <a:schemeClr val="accent4">
                        <a:lumMod val="20000"/>
                        <a:lumOff val="80000"/>
                      </a:schemeClr>
                    </a:solidFill>
                  </a:tcPr>
                </a:tc>
                <a:tc>
                  <a:txBody>
                    <a:bodyPr/>
                    <a:lstStyle/>
                    <a:p>
                      <a:pPr algn="ctr"/>
                      <a:r>
                        <a:rPr lang="en-US" sz="2400" b="1" dirty="0">
                          <a:latin typeface="Calibri" panose="020F0502020204030204" pitchFamily="34" charset="0"/>
                        </a:rPr>
                        <a:t>“1”</a:t>
                      </a:r>
                    </a:p>
                  </a:txBody>
                  <a:tcPr marL="68577" marR="68577" marT="34296" marB="34296" anchor="ctr">
                    <a:solidFill>
                      <a:schemeClr val="accent4">
                        <a:lumMod val="20000"/>
                        <a:lumOff val="80000"/>
                      </a:schemeClr>
                    </a:solidFill>
                  </a:tcPr>
                </a:tc>
                <a:tc>
                  <a:txBody>
                    <a:bodyPr/>
                    <a:lstStyle/>
                    <a:p>
                      <a:pPr algn="ctr"/>
                      <a:r>
                        <a:rPr lang="en-US" sz="2400" b="1" dirty="0">
                          <a:latin typeface="Calibri" panose="020F0502020204030204" pitchFamily="34" charset="0"/>
                        </a:rPr>
                        <a:t>moves forward</a:t>
                      </a:r>
                    </a:p>
                  </a:txBody>
                  <a:tcPr marL="68577" marR="68577" marT="34296" marB="34296" anchor="ctr">
                    <a:solidFill>
                      <a:schemeClr val="accent4">
                        <a:lumMod val="20000"/>
                        <a:lumOff val="80000"/>
                      </a:schemeClr>
                    </a:solidFill>
                  </a:tcPr>
                </a:tc>
                <a:extLst>
                  <a:ext uri="{0D108BD9-81ED-4DB2-BD59-A6C34878D82A}">
                    <a16:rowId xmlns:a16="http://schemas.microsoft.com/office/drawing/2014/main" xmlns="" val="10002"/>
                  </a:ext>
                </a:extLst>
              </a:tr>
              <a:tr h="457200">
                <a:tc>
                  <a:txBody>
                    <a:bodyPr/>
                    <a:lstStyle/>
                    <a:p>
                      <a:pPr algn="ctr"/>
                      <a:r>
                        <a:rPr lang="en-US" sz="2400" b="1" dirty="0">
                          <a:latin typeface="Calibri" panose="020F0502020204030204" pitchFamily="34" charset="0"/>
                        </a:rPr>
                        <a:t>left</a:t>
                      </a:r>
                    </a:p>
                  </a:txBody>
                  <a:tcPr marL="68577" marR="68577" marT="34296" marB="34296" anchor="ctr">
                    <a:solidFill>
                      <a:schemeClr val="bg1">
                        <a:lumMod val="95000"/>
                      </a:schemeClr>
                    </a:solidFill>
                  </a:tcPr>
                </a:tc>
                <a:tc>
                  <a:txBody>
                    <a:bodyPr/>
                    <a:lstStyle/>
                    <a:p>
                      <a:pPr algn="ctr"/>
                      <a:r>
                        <a:rPr lang="en-US" sz="2400" b="1" dirty="0">
                          <a:latin typeface="Calibri" panose="020F0502020204030204" pitchFamily="34" charset="0"/>
                        </a:rPr>
                        <a:t>“2”</a:t>
                      </a:r>
                    </a:p>
                  </a:txBody>
                  <a:tcPr marL="68577" marR="68577" marT="34296" marB="34296" anchor="ctr">
                    <a:solidFill>
                      <a:schemeClr val="bg1">
                        <a:lumMod val="95000"/>
                      </a:schemeClr>
                    </a:solidFill>
                  </a:tcPr>
                </a:tc>
                <a:tc>
                  <a:txBody>
                    <a:bodyPr/>
                    <a:lstStyle/>
                    <a:p>
                      <a:pPr algn="ctr"/>
                      <a:r>
                        <a:rPr lang="en-US" sz="2400" b="1" dirty="0">
                          <a:latin typeface="Calibri" panose="020F0502020204030204" pitchFamily="34" charset="0"/>
                        </a:rPr>
                        <a:t>“2”</a:t>
                      </a:r>
                    </a:p>
                  </a:txBody>
                  <a:tcPr marL="68577" marR="68577" marT="34296" marB="34296" anchor="ctr">
                    <a:solidFill>
                      <a:schemeClr val="bg1">
                        <a:lumMod val="95000"/>
                      </a:schemeClr>
                    </a:solidFill>
                  </a:tcPr>
                </a:tc>
                <a:tc>
                  <a:txBody>
                    <a:bodyPr/>
                    <a:lstStyle/>
                    <a:p>
                      <a:pPr algn="ctr"/>
                      <a:r>
                        <a:rPr lang="en-US" sz="2400" b="1" dirty="0">
                          <a:latin typeface="Calibri" panose="020F0502020204030204" pitchFamily="34" charset="0"/>
                        </a:rPr>
                        <a:t>turn</a:t>
                      </a:r>
                      <a:r>
                        <a:rPr lang="en-US" sz="2400" b="1" baseline="0" dirty="0">
                          <a:latin typeface="Calibri" panose="020F0502020204030204" pitchFamily="34" charset="0"/>
                        </a:rPr>
                        <a:t>s left</a:t>
                      </a:r>
                      <a:endParaRPr lang="en-US" sz="2400" b="1" dirty="0">
                        <a:latin typeface="Calibri" panose="020F0502020204030204" pitchFamily="34" charset="0"/>
                      </a:endParaRPr>
                    </a:p>
                  </a:txBody>
                  <a:tcPr marL="68577" marR="68577" marT="34296" marB="34296" anchor="ctr">
                    <a:solidFill>
                      <a:schemeClr val="bg1">
                        <a:lumMod val="95000"/>
                      </a:schemeClr>
                    </a:solidFill>
                  </a:tcPr>
                </a:tc>
                <a:extLst>
                  <a:ext uri="{0D108BD9-81ED-4DB2-BD59-A6C34878D82A}">
                    <a16:rowId xmlns:a16="http://schemas.microsoft.com/office/drawing/2014/main" xmlns="" val="10003"/>
                  </a:ext>
                </a:extLst>
              </a:tr>
              <a:tr h="457200">
                <a:tc>
                  <a:txBody>
                    <a:bodyPr/>
                    <a:lstStyle/>
                    <a:p>
                      <a:pPr algn="ctr"/>
                      <a:r>
                        <a:rPr lang="en-US" sz="2400" b="1" dirty="0">
                          <a:latin typeface="Calibri" panose="020F0502020204030204" pitchFamily="34" charset="0"/>
                        </a:rPr>
                        <a:t>right</a:t>
                      </a:r>
                    </a:p>
                  </a:txBody>
                  <a:tcPr marL="68577" marR="68577" marT="34296" marB="34296" anchor="ctr">
                    <a:solidFill>
                      <a:schemeClr val="accent4">
                        <a:lumMod val="20000"/>
                        <a:lumOff val="80000"/>
                      </a:schemeClr>
                    </a:solidFill>
                  </a:tcPr>
                </a:tc>
                <a:tc>
                  <a:txBody>
                    <a:bodyPr/>
                    <a:lstStyle/>
                    <a:p>
                      <a:pPr algn="ctr"/>
                      <a:r>
                        <a:rPr lang="en-US" sz="2400" b="1" dirty="0">
                          <a:latin typeface="Calibri" panose="020F0502020204030204" pitchFamily="34" charset="0"/>
                        </a:rPr>
                        <a:t>“3”</a:t>
                      </a:r>
                    </a:p>
                  </a:txBody>
                  <a:tcPr marL="68577" marR="68577" marT="34296" marB="34296" anchor="ctr">
                    <a:solidFill>
                      <a:schemeClr val="accent4">
                        <a:lumMod val="20000"/>
                        <a:lumOff val="80000"/>
                      </a:schemeClr>
                    </a:solidFill>
                  </a:tcPr>
                </a:tc>
                <a:tc>
                  <a:txBody>
                    <a:bodyPr/>
                    <a:lstStyle/>
                    <a:p>
                      <a:pPr algn="ctr"/>
                      <a:r>
                        <a:rPr lang="en-US" sz="2400" b="1" dirty="0">
                          <a:latin typeface="Calibri" panose="020F0502020204030204" pitchFamily="34" charset="0"/>
                        </a:rPr>
                        <a:t>“3”</a:t>
                      </a:r>
                    </a:p>
                  </a:txBody>
                  <a:tcPr marL="68577" marR="68577" marT="34296" marB="34296" anchor="ctr">
                    <a:solidFill>
                      <a:schemeClr val="accent4">
                        <a:lumMod val="20000"/>
                        <a:lumOff val="80000"/>
                      </a:schemeClr>
                    </a:solidFill>
                  </a:tcPr>
                </a:tc>
                <a:tc>
                  <a:txBody>
                    <a:bodyPr/>
                    <a:lstStyle/>
                    <a:p>
                      <a:pPr algn="ctr"/>
                      <a:r>
                        <a:rPr lang="en-US" sz="2400" b="1" dirty="0">
                          <a:latin typeface="Calibri" panose="020F0502020204030204" pitchFamily="34" charset="0"/>
                        </a:rPr>
                        <a:t>turns right</a:t>
                      </a:r>
                    </a:p>
                  </a:txBody>
                  <a:tcPr marL="68577" marR="68577" marT="34296" marB="34296" anchor="ctr">
                    <a:solidFill>
                      <a:schemeClr val="accent4">
                        <a:lumMod val="20000"/>
                        <a:lumOff val="80000"/>
                      </a:schemeClr>
                    </a:solidFill>
                  </a:tcPr>
                </a:tc>
                <a:extLst>
                  <a:ext uri="{0D108BD9-81ED-4DB2-BD59-A6C34878D82A}">
                    <a16:rowId xmlns:a16="http://schemas.microsoft.com/office/drawing/2014/main" xmlns="" val="10004"/>
                  </a:ext>
                </a:extLst>
              </a:tr>
            </a:tbl>
          </a:graphicData>
        </a:graphic>
      </p:graphicFrame>
      <p:sp>
        <p:nvSpPr>
          <p:cNvPr id="23587"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FFFFFF"/>
                </a:solidFill>
              </a:rPr>
              <a:t>13</a:t>
            </a:r>
          </a:p>
        </p:txBody>
      </p:sp>
      <p:sp>
        <p:nvSpPr>
          <p:cNvPr id="23588" name="TextBox 2"/>
          <p:cNvSpPr txBox="1">
            <a:spLocks noChangeArrowheads="1"/>
          </p:cNvSpPr>
          <p:nvPr/>
        </p:nvSpPr>
        <p:spPr bwMode="auto">
          <a:xfrm>
            <a:off x="381000" y="1752600"/>
            <a:ext cx="3566160" cy="457200"/>
          </a:xfrm>
          <a:prstGeom prst="rect">
            <a:avLst/>
          </a:prstGeom>
          <a:solidFill>
            <a:schemeClr val="accent5">
              <a:lumMod val="20000"/>
              <a:lumOff val="80000"/>
            </a:schemeClr>
          </a:solidFill>
          <a:ln>
            <a:noFill/>
          </a:ln>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000" b="1" dirty="0"/>
              <a:t>Controller Program</a:t>
            </a:r>
          </a:p>
        </p:txBody>
      </p:sp>
      <p:sp>
        <p:nvSpPr>
          <p:cNvPr id="23589" name="TextBox 5"/>
          <p:cNvSpPr txBox="1">
            <a:spLocks noChangeArrowheads="1"/>
          </p:cNvSpPr>
          <p:nvPr/>
        </p:nvSpPr>
        <p:spPr bwMode="auto">
          <a:xfrm>
            <a:off x="3962400" y="1752600"/>
            <a:ext cx="4023360" cy="457200"/>
          </a:xfrm>
          <a:prstGeom prst="rect">
            <a:avLst/>
          </a:prstGeom>
          <a:solidFill>
            <a:schemeClr val="accent4">
              <a:lumMod val="20000"/>
              <a:lumOff val="80000"/>
            </a:schemeClr>
          </a:solidFill>
          <a:ln>
            <a:noFill/>
          </a:ln>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000" b="1" dirty="0"/>
              <a:t>Receiver Program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457200" y="274638"/>
            <a:ext cx="8281988" cy="758824"/>
          </a:xfrm>
        </p:spPr>
        <p:txBody>
          <a:bodyPr/>
          <a:lstStyle/>
          <a:p>
            <a:r>
              <a:rPr lang="en-US" dirty="0"/>
              <a:t>Part 2: Running the Programs!</a:t>
            </a:r>
          </a:p>
        </p:txBody>
      </p:sp>
      <p:sp>
        <p:nvSpPr>
          <p:cNvPr id="24579" name="Content Placeholder 2"/>
          <p:cNvSpPr>
            <a:spLocks noGrp="1"/>
          </p:cNvSpPr>
          <p:nvPr>
            <p:ph sz="quarter" idx="1"/>
          </p:nvPr>
        </p:nvSpPr>
        <p:spPr>
          <a:xfrm>
            <a:off x="457200" y="1417638"/>
            <a:ext cx="8153400" cy="5056187"/>
          </a:xfrm>
        </p:spPr>
        <p:txBody>
          <a:bodyPr/>
          <a:lstStyle/>
          <a:p>
            <a:pPr marL="457200" indent="-457200">
              <a:spcBef>
                <a:spcPts val="0"/>
              </a:spcBef>
              <a:spcAft>
                <a:spcPts val="600"/>
              </a:spcAft>
            </a:pPr>
            <a:r>
              <a:rPr lang="en-US" altLang="en-US" sz="3200" b="1" dirty="0">
                <a:latin typeface="Calibri" panose="020F0502020204030204" pitchFamily="34" charset="0"/>
              </a:rPr>
              <a:t>Now that you understand how the programs work, let’s </a:t>
            </a:r>
            <a:r>
              <a:rPr lang="en-US" altLang="en-US" sz="3200" b="1" dirty="0">
                <a:solidFill>
                  <a:schemeClr val="accent2"/>
                </a:solidFill>
                <a:latin typeface="Calibri" panose="020F0502020204030204" pitchFamily="34" charset="0"/>
              </a:rPr>
              <a:t>download them </a:t>
            </a:r>
            <a:r>
              <a:rPr lang="en-US" altLang="en-US" sz="3200" b="1" dirty="0">
                <a:latin typeface="Calibri" panose="020F0502020204030204" pitchFamily="34" charset="0"/>
              </a:rPr>
              <a:t>onto the EV3s!</a:t>
            </a:r>
          </a:p>
          <a:p>
            <a:pPr marL="457200" indent="-457200">
              <a:spcBef>
                <a:spcPts val="0"/>
              </a:spcBef>
              <a:spcAft>
                <a:spcPts val="600"/>
              </a:spcAft>
            </a:pPr>
            <a:r>
              <a:rPr lang="en-US" altLang="en-US" sz="3200" b="1" dirty="0">
                <a:latin typeface="Calibri" panose="020F0502020204030204" pitchFamily="34" charset="0"/>
              </a:rPr>
              <a:t>Once groups have the controller/receiver programs working and have some </a:t>
            </a:r>
            <a:r>
              <a:rPr lang="en-US" altLang="en-US" sz="3200" b="1" dirty="0">
                <a:solidFill>
                  <a:schemeClr val="accent3"/>
                </a:solidFill>
                <a:latin typeface="Calibri" panose="020F0502020204030204" pitchFamily="34" charset="0"/>
              </a:rPr>
              <a:t>practice</a:t>
            </a:r>
            <a:r>
              <a:rPr lang="en-US" altLang="en-US" sz="3200" b="1" dirty="0">
                <a:latin typeface="Calibri" panose="020F0502020204030204" pitchFamily="34" charset="0"/>
              </a:rPr>
              <a:t> with remotely</a:t>
            </a:r>
            <a:br>
              <a:rPr lang="en-US" altLang="en-US" sz="3200" b="1" dirty="0">
                <a:latin typeface="Calibri" panose="020F0502020204030204" pitchFamily="34" charset="0"/>
              </a:rPr>
            </a:br>
            <a:r>
              <a:rPr lang="en-US" altLang="en-US" sz="3200" b="1" dirty="0">
                <a:latin typeface="Calibri" panose="020F0502020204030204" pitchFamily="34" charset="0"/>
              </a:rPr>
              <a:t>controlling their </a:t>
            </a:r>
            <a:br>
              <a:rPr lang="en-US" altLang="en-US" sz="3200" b="1" dirty="0">
                <a:latin typeface="Calibri" panose="020F0502020204030204" pitchFamily="34" charset="0"/>
              </a:rPr>
            </a:br>
            <a:r>
              <a:rPr lang="en-US" altLang="en-US" sz="3200" b="1" dirty="0" err="1">
                <a:latin typeface="Calibri" panose="020F0502020204030204" pitchFamily="34" charset="0"/>
              </a:rPr>
              <a:t>taskbots</a:t>
            </a:r>
            <a:r>
              <a:rPr lang="en-US" altLang="en-US" sz="3200" b="1" dirty="0">
                <a:latin typeface="Calibri" panose="020F0502020204030204" pitchFamily="34" charset="0"/>
              </a:rPr>
              <a:t>, we’ll </a:t>
            </a:r>
            <a:br>
              <a:rPr lang="en-US" altLang="en-US" sz="3200" b="1" dirty="0">
                <a:latin typeface="Calibri" panose="020F0502020204030204" pitchFamily="34" charset="0"/>
              </a:rPr>
            </a:br>
            <a:r>
              <a:rPr lang="en-US" altLang="en-US" sz="3200" b="1" dirty="0">
                <a:latin typeface="Calibri" panose="020F0502020204030204" pitchFamily="34" charset="0"/>
              </a:rPr>
              <a:t>organize a game of </a:t>
            </a:r>
            <a:br>
              <a:rPr lang="en-US" altLang="en-US" sz="3200" b="1" dirty="0">
                <a:latin typeface="Calibri" panose="020F0502020204030204" pitchFamily="34" charset="0"/>
              </a:rPr>
            </a:br>
            <a:r>
              <a:rPr lang="en-US" altLang="en-US" sz="3200" b="1" dirty="0">
                <a:solidFill>
                  <a:schemeClr val="accent1"/>
                </a:solidFill>
                <a:latin typeface="Calibri" panose="020F0502020204030204" pitchFamily="34" charset="0"/>
              </a:rPr>
              <a:t>robot soccer</a:t>
            </a:r>
            <a:r>
              <a:rPr lang="en-US" altLang="en-US" sz="3200" b="1" dirty="0">
                <a:latin typeface="Calibri" panose="020F0502020204030204" pitchFamily="34" charset="0"/>
              </a:rPr>
              <a:t>!</a:t>
            </a:r>
          </a:p>
        </p:txBody>
      </p:sp>
      <p:sp>
        <p:nvSpPr>
          <p:cNvPr id="2458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49E7CAE0-2F06-4FC8-BFD6-FE040EE756D1}" type="slidenum">
              <a:rPr lang="en-US" altLang="en-US">
                <a:solidFill>
                  <a:srgbClr val="FFFFFF"/>
                </a:solidFill>
              </a:rPr>
              <a:pPr/>
              <a:t>14</a:t>
            </a:fld>
            <a:endParaRPr lang="en-US" altLang="en-US">
              <a:solidFill>
                <a:srgbClr val="FFFFFF"/>
              </a:solidFill>
            </a:endParaRPr>
          </a:p>
        </p:txBody>
      </p:sp>
      <p:pic>
        <p:nvPicPr>
          <p:cNvPr id="1026" name="Picture 2" descr="athletics,girls,leisure,motions,people,players,recreation,running,soccer balls,sports,uniforms"/>
          <p:cNvPicPr>
            <a:picLocks noChangeAspect="1" noChangeArrowheads="1"/>
          </p:cNvPicPr>
          <p:nvPr/>
        </p:nvPicPr>
        <p:blipFill rotWithShape="1">
          <a:blip r:embed="rId3">
            <a:extLst>
              <a:ext uri="{28A0092B-C50C-407E-A947-70E740481C1C}">
                <a14:useLocalDpi xmlns:a14="http://schemas.microsoft.com/office/drawing/2010/main" val="0"/>
              </a:ext>
            </a:extLst>
          </a:blip>
          <a:srcRect b="22983"/>
          <a:stretch/>
        </p:blipFill>
        <p:spPr bwMode="auto">
          <a:xfrm>
            <a:off x="4572000" y="3648579"/>
            <a:ext cx="4167189" cy="32094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81988" cy="944562"/>
          </a:xfrm>
        </p:spPr>
        <p:txBody>
          <a:bodyPr>
            <a:noAutofit/>
          </a:bodyPr>
          <a:lstStyle/>
          <a:p>
            <a:pPr>
              <a:defRPr/>
            </a:pPr>
            <a:r>
              <a:rPr lang="en-US" dirty="0">
                <a:cs typeface="Times New Roman" pitchFamily="18" charset="0"/>
              </a:rPr>
              <a:t>Change the Receiver EV3 Name</a:t>
            </a:r>
          </a:p>
        </p:txBody>
      </p:sp>
      <p:sp>
        <p:nvSpPr>
          <p:cNvPr id="3" name="Content Placeholder 2"/>
          <p:cNvSpPr>
            <a:spLocks noGrp="1"/>
          </p:cNvSpPr>
          <p:nvPr>
            <p:ph sz="quarter" idx="1"/>
          </p:nvPr>
        </p:nvSpPr>
        <p:spPr>
          <a:xfrm>
            <a:off x="457200" y="1371600"/>
            <a:ext cx="8153400" cy="5102225"/>
          </a:xfrm>
        </p:spPr>
        <p:txBody>
          <a:bodyPr/>
          <a:lstStyle/>
          <a:p>
            <a:pPr marL="0" indent="0">
              <a:spcAft>
                <a:spcPts val="600"/>
              </a:spcAft>
              <a:buNone/>
              <a:defRPr/>
            </a:pPr>
            <a:r>
              <a:rPr lang="en-US" sz="2800" b="1" dirty="0">
                <a:latin typeface="Calibri" panose="020F0502020204030204" pitchFamily="34" charset="0"/>
                <a:cs typeface="Times New Roman" pitchFamily="18" charset="0"/>
              </a:rPr>
              <a:t>Since the class will have more than one EV3 robot using Bluetooth at the same time, it is best to change the </a:t>
            </a:r>
            <a:r>
              <a:rPr lang="en-US" sz="2800" b="1" dirty="0">
                <a:solidFill>
                  <a:schemeClr val="accent2"/>
                </a:solidFill>
                <a:latin typeface="Calibri" panose="020F0502020204030204" pitchFamily="34" charset="0"/>
                <a:cs typeface="Times New Roman" pitchFamily="18" charset="0"/>
              </a:rPr>
              <a:t>receiving EV3s’ names </a:t>
            </a:r>
            <a:r>
              <a:rPr lang="en-US" sz="2800" b="1" dirty="0">
                <a:latin typeface="Calibri" panose="020F0502020204030204" pitchFamily="34" charset="0"/>
                <a:cs typeface="Times New Roman" pitchFamily="18" charset="0"/>
              </a:rPr>
              <a:t>to something </a:t>
            </a:r>
            <a:r>
              <a:rPr lang="en-US" sz="2800" b="1" dirty="0">
                <a:solidFill>
                  <a:schemeClr val="accent1"/>
                </a:solidFill>
                <a:latin typeface="Calibri" panose="020F0502020204030204" pitchFamily="34" charset="0"/>
                <a:cs typeface="Times New Roman" pitchFamily="18" charset="0"/>
              </a:rPr>
              <a:t>unique </a:t>
            </a:r>
            <a:r>
              <a:rPr lang="en-US" sz="2800" b="1" dirty="0">
                <a:latin typeface="Calibri" panose="020F0502020204030204" pitchFamily="34" charset="0"/>
                <a:cs typeface="Times New Roman" pitchFamily="18" charset="0"/>
              </a:rPr>
              <a:t>so that they are easily recognizable from each other. </a:t>
            </a:r>
          </a:p>
          <a:p>
            <a:pPr marL="0" indent="0">
              <a:spcAft>
                <a:spcPts val="600"/>
              </a:spcAft>
              <a:buNone/>
              <a:defRPr/>
            </a:pPr>
            <a:r>
              <a:rPr lang="en-US" sz="2800" b="1" dirty="0">
                <a:latin typeface="Calibri" panose="020F0502020204030204" pitchFamily="34" charset="0"/>
                <a:cs typeface="Times New Roman" pitchFamily="18" charset="0"/>
              </a:rPr>
              <a:t>To do this, follow the instructions below and on the following slides:</a:t>
            </a:r>
          </a:p>
          <a:p>
            <a:pPr>
              <a:spcAft>
                <a:spcPts val="600"/>
              </a:spcAft>
              <a:defRPr/>
            </a:pPr>
            <a:r>
              <a:rPr lang="en-US" b="1" dirty="0">
                <a:latin typeface="Calibri" panose="020F0502020204030204" pitchFamily="34" charset="0"/>
                <a:cs typeface="Times New Roman" pitchFamily="18" charset="0"/>
              </a:rPr>
              <a:t>Turn on the receiving EV3 and use the USB cord to plug it into the computer.</a:t>
            </a:r>
          </a:p>
          <a:p>
            <a:pPr>
              <a:spcAft>
                <a:spcPts val="600"/>
              </a:spcAft>
              <a:defRPr/>
            </a:pPr>
            <a:r>
              <a:rPr lang="en-US" b="1" dirty="0">
                <a:latin typeface="Calibri" panose="020F0502020204030204" pitchFamily="34" charset="0"/>
                <a:cs typeface="Times New Roman" pitchFamily="18" charset="0"/>
              </a:rPr>
              <a:t>Launch “LEGO MINSTORMS EV3” software on the computer.</a:t>
            </a:r>
          </a:p>
          <a:p>
            <a:pPr>
              <a:spcAft>
                <a:spcPts val="600"/>
              </a:spcAft>
              <a:defRPr/>
            </a:pPr>
            <a:r>
              <a:rPr lang="en-US" b="1" dirty="0">
                <a:latin typeface="Calibri" panose="020F0502020204030204" pitchFamily="34" charset="0"/>
                <a:cs typeface="Times New Roman" pitchFamily="18" charset="0"/>
              </a:rPr>
              <a:t>Open a new or existing program.</a:t>
            </a:r>
          </a:p>
        </p:txBody>
      </p:sp>
      <p:sp>
        <p:nvSpPr>
          <p:cNvPr id="25604"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29D67C88-D85A-4AA8-BA54-DDAB036A692C}" type="slidenum">
              <a:rPr lang="en-US" altLang="en-US">
                <a:solidFill>
                  <a:srgbClr val="FFFFFF"/>
                </a:solidFill>
              </a:rPr>
              <a:pPr/>
              <a:t>15</a:t>
            </a:fld>
            <a:endParaRPr lang="en-US" altLang="en-US">
              <a:solidFill>
                <a:srgbClr val="FFFFFF"/>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2"/>
          <p:cNvSpPr>
            <a:spLocks noGrp="1"/>
          </p:cNvSpPr>
          <p:nvPr>
            <p:ph sz="quarter" idx="1"/>
          </p:nvPr>
        </p:nvSpPr>
        <p:spPr>
          <a:xfrm>
            <a:off x="457200" y="2133600"/>
            <a:ext cx="7467600" cy="4340225"/>
          </a:xfrm>
        </p:spPr>
        <p:txBody>
          <a:bodyPr/>
          <a:lstStyle/>
          <a:p>
            <a:pPr marL="457200" indent="-457200">
              <a:spcBef>
                <a:spcPts val="0"/>
              </a:spcBef>
              <a:spcAft>
                <a:spcPts val="600"/>
              </a:spcAft>
            </a:pPr>
            <a:r>
              <a:rPr lang="en-US" altLang="en-US" sz="2800" b="1" dirty="0">
                <a:latin typeface="Calibri" panose="020F0502020204030204" pitchFamily="34" charset="0"/>
                <a:cs typeface="Times New Roman" panose="02020603050405020304" pitchFamily="18" charset="0"/>
              </a:rPr>
              <a:t>Look for a gray panel of buttons to appear in the bottom right corner of the screen.</a:t>
            </a:r>
          </a:p>
          <a:p>
            <a:pPr marL="457200" indent="-457200">
              <a:spcBef>
                <a:spcPts val="0"/>
              </a:spcBef>
              <a:spcAft>
                <a:spcPts val="600"/>
              </a:spcAft>
            </a:pPr>
            <a:r>
              <a:rPr lang="en-US" altLang="en-US" sz="2800" b="1" dirty="0">
                <a:latin typeface="Calibri" panose="020F0502020204030204" pitchFamily="34" charset="0"/>
                <a:cs typeface="Times New Roman" panose="02020603050405020304" pitchFamily="18" charset="0"/>
              </a:rPr>
              <a:t>Click on the button with a picture of the EV3 brick on it. </a:t>
            </a:r>
          </a:p>
        </p:txBody>
      </p:sp>
      <p:sp>
        <p:nvSpPr>
          <p:cNvPr id="26627"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CC482503-697F-4ABE-BF9D-077102D0C97B}" type="slidenum">
              <a:rPr lang="en-US" altLang="en-US">
                <a:solidFill>
                  <a:srgbClr val="FFFFFF"/>
                </a:solidFill>
              </a:rPr>
              <a:pPr/>
              <a:t>16</a:t>
            </a:fld>
            <a:endParaRPr lang="en-US" altLang="en-US">
              <a:solidFill>
                <a:srgbClr val="FFFFFF"/>
              </a:solidFill>
            </a:endParaRPr>
          </a:p>
        </p:txBody>
      </p:sp>
      <p:sp>
        <p:nvSpPr>
          <p:cNvPr id="9" name="Title 1"/>
          <p:cNvSpPr>
            <a:spLocks noGrp="1"/>
          </p:cNvSpPr>
          <p:nvPr>
            <p:ph type="title"/>
          </p:nvPr>
        </p:nvSpPr>
        <p:spPr>
          <a:xfrm>
            <a:off x="5867400" y="1066800"/>
            <a:ext cx="2743200" cy="609600"/>
          </a:xfrm>
        </p:spPr>
        <p:txBody>
          <a:bodyPr>
            <a:noAutofit/>
          </a:bodyPr>
          <a:lstStyle/>
          <a:p>
            <a:pPr>
              <a:defRPr/>
            </a:pPr>
            <a:r>
              <a:rPr lang="en-US" sz="3200" dirty="0">
                <a:cs typeface="Times New Roman" pitchFamily="18" charset="0"/>
              </a:rPr>
              <a:t>(continued)</a:t>
            </a:r>
            <a:endParaRPr lang="en-US" sz="3600" dirty="0">
              <a:cs typeface="Times New Roman" panose="02020603050405020304" pitchFamily="18" charset="0"/>
            </a:endParaRPr>
          </a:p>
        </p:txBody>
      </p:sp>
      <p:sp>
        <p:nvSpPr>
          <p:cNvPr id="8" name="Title 1"/>
          <p:cNvSpPr txBox="1">
            <a:spLocks/>
          </p:cNvSpPr>
          <p:nvPr/>
        </p:nvSpPr>
        <p:spPr bwMode="auto">
          <a:xfrm>
            <a:off x="457200" y="274638"/>
            <a:ext cx="8281988" cy="94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noAutofit/>
          </a:bodyPr>
          <a:lstStyle>
            <a:lvl1pPr algn="l" rtl="0" eaLnBrk="0" fontAlgn="base" hangingPunct="0">
              <a:spcBef>
                <a:spcPct val="0"/>
              </a:spcBef>
              <a:spcAft>
                <a:spcPct val="0"/>
              </a:spcAft>
              <a:defRPr sz="4400" b="1" kern="120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4400" b="1">
                <a:solidFill>
                  <a:schemeClr val="tx2"/>
                </a:solidFill>
                <a:latin typeface="Calibri" panose="020F0502020204030204" pitchFamily="34" charset="0"/>
              </a:defRPr>
            </a:lvl2pPr>
            <a:lvl3pPr algn="l" rtl="0" eaLnBrk="0" fontAlgn="base" hangingPunct="0">
              <a:spcBef>
                <a:spcPct val="0"/>
              </a:spcBef>
              <a:spcAft>
                <a:spcPct val="0"/>
              </a:spcAft>
              <a:defRPr sz="4400" b="1">
                <a:solidFill>
                  <a:schemeClr val="tx2"/>
                </a:solidFill>
                <a:latin typeface="Calibri" panose="020F0502020204030204" pitchFamily="34" charset="0"/>
              </a:defRPr>
            </a:lvl3pPr>
            <a:lvl4pPr algn="l" rtl="0" eaLnBrk="0" fontAlgn="base" hangingPunct="0">
              <a:spcBef>
                <a:spcPct val="0"/>
              </a:spcBef>
              <a:spcAft>
                <a:spcPct val="0"/>
              </a:spcAft>
              <a:defRPr sz="4400" b="1">
                <a:solidFill>
                  <a:schemeClr val="tx2"/>
                </a:solidFill>
                <a:latin typeface="Calibri" panose="020F0502020204030204" pitchFamily="34" charset="0"/>
              </a:defRPr>
            </a:lvl4pPr>
            <a:lvl5pPr algn="l" rtl="0" eaLnBrk="0" fontAlgn="base" hangingPunct="0">
              <a:spcBef>
                <a:spcPct val="0"/>
              </a:spcBef>
              <a:spcAft>
                <a:spcPct val="0"/>
              </a:spcAft>
              <a:defRPr sz="4400" b="1">
                <a:solidFill>
                  <a:schemeClr val="tx2"/>
                </a:solidFill>
                <a:latin typeface="Calibri" panose="020F0502020204030204" pitchFamily="34"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defTabSz="914400">
              <a:defRPr/>
            </a:pPr>
            <a:r>
              <a:rPr lang="en-US" dirty="0">
                <a:cs typeface="Times New Roman" pitchFamily="18" charset="0"/>
              </a:rPr>
              <a:t>Change the Receiver EV3 Name</a:t>
            </a:r>
          </a:p>
        </p:txBody>
      </p:sp>
      <p:pic>
        <p:nvPicPr>
          <p:cNvPr id="2" name="Picture 1"/>
          <p:cNvPicPr>
            <a:picLocks noChangeAspect="1"/>
          </p:cNvPicPr>
          <p:nvPr/>
        </p:nvPicPr>
        <p:blipFill>
          <a:blip r:embed="rId2"/>
          <a:stretch>
            <a:fillRect/>
          </a:stretch>
        </p:blipFill>
        <p:spPr>
          <a:xfrm>
            <a:off x="1181100" y="4038600"/>
            <a:ext cx="838200" cy="2354943"/>
          </a:xfrm>
          <a:prstGeom prst="rect">
            <a:avLst/>
          </a:prstGeom>
        </p:spPr>
      </p:pic>
      <p:sp>
        <p:nvSpPr>
          <p:cNvPr id="3" name="Oval 2"/>
          <p:cNvSpPr/>
          <p:nvPr/>
        </p:nvSpPr>
        <p:spPr>
          <a:xfrm>
            <a:off x="1181100" y="4471987"/>
            <a:ext cx="838200" cy="72027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Content Placeholder 2"/>
          <p:cNvSpPr>
            <a:spLocks noGrp="1"/>
          </p:cNvSpPr>
          <p:nvPr>
            <p:ph sz="quarter" idx="1"/>
          </p:nvPr>
        </p:nvSpPr>
        <p:spPr>
          <a:xfrm>
            <a:off x="457200" y="1752600"/>
            <a:ext cx="8077200" cy="2066925"/>
          </a:xfrm>
        </p:spPr>
        <p:txBody>
          <a:bodyPr/>
          <a:lstStyle/>
          <a:p>
            <a:pPr marL="457200" indent="-457200">
              <a:spcBef>
                <a:spcPts val="0"/>
              </a:spcBef>
              <a:spcAft>
                <a:spcPts val="600"/>
              </a:spcAft>
            </a:pPr>
            <a:r>
              <a:rPr lang="en-US" altLang="en-US" sz="2800" b="1" dirty="0">
                <a:latin typeface="Calibri" panose="020F0502020204030204" pitchFamily="34" charset="0"/>
              </a:rPr>
              <a:t>A window appears </a:t>
            </a:r>
            <a:r>
              <a:rPr lang="en-US" altLang="en-US" sz="2800" b="1" dirty="0">
                <a:solidFill>
                  <a:schemeClr val="bg1">
                    <a:lumMod val="50000"/>
                  </a:schemeClr>
                </a:solidFill>
                <a:latin typeface="Calibri" panose="020F0502020204030204" pitchFamily="34" charset="0"/>
              </a:rPr>
              <a:t>(see below)</a:t>
            </a:r>
          </a:p>
        </p:txBody>
      </p:sp>
      <p:sp>
        <p:nvSpPr>
          <p:cNvPr id="27652"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FC07087B-E65B-4AD9-BD2C-2363FEC2E208}" type="slidenum">
              <a:rPr lang="en-US" altLang="en-US">
                <a:solidFill>
                  <a:srgbClr val="FFFFFF"/>
                </a:solidFill>
              </a:rPr>
              <a:pPr/>
              <a:t>17</a:t>
            </a:fld>
            <a:endParaRPr lang="en-US" altLang="en-US">
              <a:solidFill>
                <a:srgbClr val="FFFFFF"/>
              </a:solidFill>
            </a:endParaRPr>
          </a:p>
        </p:txBody>
      </p:sp>
      <p:sp>
        <p:nvSpPr>
          <p:cNvPr id="8" name="Title 1"/>
          <p:cNvSpPr>
            <a:spLocks noGrp="1"/>
          </p:cNvSpPr>
          <p:nvPr>
            <p:ph type="title"/>
          </p:nvPr>
        </p:nvSpPr>
        <p:spPr>
          <a:xfrm>
            <a:off x="5867400" y="1066800"/>
            <a:ext cx="2743200" cy="609600"/>
          </a:xfrm>
        </p:spPr>
        <p:txBody>
          <a:bodyPr>
            <a:noAutofit/>
          </a:bodyPr>
          <a:lstStyle/>
          <a:p>
            <a:pPr>
              <a:defRPr/>
            </a:pPr>
            <a:r>
              <a:rPr lang="en-US" sz="3200" dirty="0">
                <a:cs typeface="Times New Roman" pitchFamily="18" charset="0"/>
              </a:rPr>
              <a:t>(continued)</a:t>
            </a:r>
            <a:endParaRPr lang="en-US" sz="3600" dirty="0">
              <a:cs typeface="Times New Roman" panose="02020603050405020304" pitchFamily="18" charset="0"/>
            </a:endParaRPr>
          </a:p>
        </p:txBody>
      </p:sp>
      <p:sp>
        <p:nvSpPr>
          <p:cNvPr id="9" name="Title 1"/>
          <p:cNvSpPr txBox="1">
            <a:spLocks/>
          </p:cNvSpPr>
          <p:nvPr/>
        </p:nvSpPr>
        <p:spPr bwMode="auto">
          <a:xfrm>
            <a:off x="457200" y="274638"/>
            <a:ext cx="8281988" cy="94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noAutofit/>
          </a:bodyPr>
          <a:lstStyle>
            <a:lvl1pPr algn="l" rtl="0" eaLnBrk="0" fontAlgn="base" hangingPunct="0">
              <a:spcBef>
                <a:spcPct val="0"/>
              </a:spcBef>
              <a:spcAft>
                <a:spcPct val="0"/>
              </a:spcAft>
              <a:defRPr sz="4400" b="1" kern="120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4400" b="1">
                <a:solidFill>
                  <a:schemeClr val="tx2"/>
                </a:solidFill>
                <a:latin typeface="Calibri" panose="020F0502020204030204" pitchFamily="34" charset="0"/>
              </a:defRPr>
            </a:lvl2pPr>
            <a:lvl3pPr algn="l" rtl="0" eaLnBrk="0" fontAlgn="base" hangingPunct="0">
              <a:spcBef>
                <a:spcPct val="0"/>
              </a:spcBef>
              <a:spcAft>
                <a:spcPct val="0"/>
              </a:spcAft>
              <a:defRPr sz="4400" b="1">
                <a:solidFill>
                  <a:schemeClr val="tx2"/>
                </a:solidFill>
                <a:latin typeface="Calibri" panose="020F0502020204030204" pitchFamily="34" charset="0"/>
              </a:defRPr>
            </a:lvl3pPr>
            <a:lvl4pPr algn="l" rtl="0" eaLnBrk="0" fontAlgn="base" hangingPunct="0">
              <a:spcBef>
                <a:spcPct val="0"/>
              </a:spcBef>
              <a:spcAft>
                <a:spcPct val="0"/>
              </a:spcAft>
              <a:defRPr sz="4400" b="1">
                <a:solidFill>
                  <a:schemeClr val="tx2"/>
                </a:solidFill>
                <a:latin typeface="Calibri" panose="020F0502020204030204" pitchFamily="34" charset="0"/>
              </a:defRPr>
            </a:lvl4pPr>
            <a:lvl5pPr algn="l" rtl="0" eaLnBrk="0" fontAlgn="base" hangingPunct="0">
              <a:spcBef>
                <a:spcPct val="0"/>
              </a:spcBef>
              <a:spcAft>
                <a:spcPct val="0"/>
              </a:spcAft>
              <a:defRPr sz="4400" b="1">
                <a:solidFill>
                  <a:schemeClr val="tx2"/>
                </a:solidFill>
                <a:latin typeface="Calibri" panose="020F0502020204030204" pitchFamily="34"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defTabSz="914400">
              <a:defRPr/>
            </a:pPr>
            <a:r>
              <a:rPr lang="en-US" dirty="0">
                <a:cs typeface="Times New Roman" pitchFamily="18" charset="0"/>
              </a:rPr>
              <a:t>Change the Receiver EV3 Name</a:t>
            </a:r>
          </a:p>
        </p:txBody>
      </p:sp>
      <p:pic>
        <p:nvPicPr>
          <p:cNvPr id="3" name="Picture 2"/>
          <p:cNvPicPr>
            <a:picLocks noChangeAspect="1"/>
          </p:cNvPicPr>
          <p:nvPr/>
        </p:nvPicPr>
        <p:blipFill>
          <a:blip r:embed="rId2"/>
          <a:stretch>
            <a:fillRect/>
          </a:stretch>
        </p:blipFill>
        <p:spPr>
          <a:xfrm>
            <a:off x="838200" y="2343150"/>
            <a:ext cx="6706025" cy="2433638"/>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Content Placeholder 2"/>
          <p:cNvSpPr>
            <a:spLocks noGrp="1"/>
          </p:cNvSpPr>
          <p:nvPr>
            <p:ph sz="quarter" idx="1"/>
          </p:nvPr>
        </p:nvSpPr>
        <p:spPr>
          <a:xfrm>
            <a:off x="457200" y="1524000"/>
            <a:ext cx="8281988" cy="4572001"/>
          </a:xfrm>
        </p:spPr>
        <p:txBody>
          <a:bodyPr/>
          <a:lstStyle/>
          <a:p>
            <a:pPr marL="0" indent="0">
              <a:spcBef>
                <a:spcPts val="0"/>
              </a:spcBef>
              <a:spcAft>
                <a:spcPts val="600"/>
              </a:spcAft>
              <a:buNone/>
            </a:pPr>
            <a:r>
              <a:rPr lang="en-US" altLang="en-US" sz="3200" b="1" dirty="0">
                <a:latin typeface="Calibri" panose="020F0502020204030204" pitchFamily="34" charset="0"/>
              </a:rPr>
              <a:t>Now you are ready to download the controller and receiver programs onto both EV3 bricks. </a:t>
            </a:r>
          </a:p>
          <a:p>
            <a:pPr marL="0" indent="0">
              <a:spcBef>
                <a:spcPts val="0"/>
              </a:spcBef>
              <a:spcAft>
                <a:spcPts val="600"/>
              </a:spcAft>
              <a:buNone/>
            </a:pPr>
            <a:r>
              <a:rPr lang="en-US" altLang="en-US" b="1" dirty="0">
                <a:solidFill>
                  <a:schemeClr val="bg1">
                    <a:lumMod val="50000"/>
                  </a:schemeClr>
                </a:solidFill>
                <a:latin typeface="Calibri" panose="020F0502020204030204" pitchFamily="34" charset="0"/>
              </a:rPr>
              <a:t>Note: These two programs are provided so you do not have to create them—no programming is necessary for this challenge.</a:t>
            </a:r>
          </a:p>
          <a:p>
            <a:pPr marL="514350" indent="-514350">
              <a:spcBef>
                <a:spcPts val="0"/>
              </a:spcBef>
              <a:spcAft>
                <a:spcPts val="600"/>
              </a:spcAft>
              <a:buFont typeface="+mj-lt"/>
              <a:buAutoNum type="arabicPeriod"/>
            </a:pPr>
            <a:r>
              <a:rPr lang="en-US" altLang="en-US" sz="3200" b="1" dirty="0">
                <a:solidFill>
                  <a:schemeClr val="accent1"/>
                </a:solidFill>
                <a:latin typeface="Calibri" panose="020F0502020204030204" pitchFamily="34" charset="0"/>
              </a:rPr>
              <a:t>Download the receiver program</a:t>
            </a:r>
            <a:r>
              <a:rPr lang="en-US" altLang="en-US" sz="3200" b="1" dirty="0">
                <a:latin typeface="Calibri" panose="020F0502020204030204" pitchFamily="34" charset="0"/>
              </a:rPr>
              <a:t>,</a:t>
            </a:r>
            <a:r>
              <a:rPr lang="en-US" altLang="en-US" sz="3200" b="1" dirty="0">
                <a:solidFill>
                  <a:schemeClr val="accent1"/>
                </a:solidFill>
                <a:latin typeface="Calibri" panose="020F0502020204030204" pitchFamily="34" charset="0"/>
              </a:rPr>
              <a:t> </a:t>
            </a:r>
            <a:r>
              <a:rPr lang="en-US" altLang="en-US" sz="3200" b="1" dirty="0">
                <a:solidFill>
                  <a:schemeClr val="accent2"/>
                </a:solidFill>
                <a:latin typeface="Calibri" panose="020F0502020204030204" pitchFamily="34" charset="0"/>
              </a:rPr>
              <a:t>Receiver.ev3</a:t>
            </a:r>
            <a:r>
              <a:rPr lang="en-US" altLang="en-US" sz="3200" b="1" dirty="0">
                <a:latin typeface="Calibri" panose="020F0502020204030204" pitchFamily="34" charset="0"/>
              </a:rPr>
              <a:t>, onto the EV3 that will be receiving messages, which should be an EV3 on a </a:t>
            </a:r>
            <a:r>
              <a:rPr lang="en-US" altLang="en-US" sz="3200" b="1" dirty="0" err="1">
                <a:latin typeface="Calibri" panose="020F0502020204030204" pitchFamily="34" charset="0"/>
              </a:rPr>
              <a:t>taskbot</a:t>
            </a:r>
            <a:r>
              <a:rPr lang="en-US" altLang="en-US" sz="3200" b="1" dirty="0">
                <a:latin typeface="Calibri" panose="020F0502020204030204" pitchFamily="34" charset="0"/>
              </a:rPr>
              <a:t> that can move.</a:t>
            </a:r>
          </a:p>
          <a:p>
            <a:endParaRPr lang="en-US" altLang="en-US" sz="2800" b="1" dirty="0">
              <a:latin typeface="Calibri" panose="020F0502020204030204" pitchFamily="34" charset="0"/>
            </a:endParaRPr>
          </a:p>
        </p:txBody>
      </p:sp>
      <p:sp>
        <p:nvSpPr>
          <p:cNvPr id="2970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1187138A-D955-4192-A638-37D47CF78D06}" type="slidenum">
              <a:rPr lang="en-US" altLang="en-US">
                <a:solidFill>
                  <a:srgbClr val="FFFFFF"/>
                </a:solidFill>
              </a:rPr>
              <a:pPr/>
              <a:t>18</a:t>
            </a:fld>
            <a:endParaRPr lang="en-US" altLang="en-US">
              <a:solidFill>
                <a:srgbClr val="FFFFFF"/>
              </a:solidFill>
            </a:endParaRPr>
          </a:p>
        </p:txBody>
      </p:sp>
      <p:sp>
        <p:nvSpPr>
          <p:cNvPr id="2" name="Title 1"/>
          <p:cNvSpPr>
            <a:spLocks noGrp="1"/>
          </p:cNvSpPr>
          <p:nvPr>
            <p:ph type="title"/>
          </p:nvPr>
        </p:nvSpPr>
        <p:spPr/>
        <p:txBody>
          <a:bodyPr/>
          <a:lstStyle/>
          <a:p>
            <a:r>
              <a:rPr lang="en-US" dirty="0"/>
              <a:t>Downloading Instructions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Content Placeholder 2"/>
          <p:cNvSpPr>
            <a:spLocks noGrp="1"/>
          </p:cNvSpPr>
          <p:nvPr>
            <p:ph sz="quarter" idx="1"/>
          </p:nvPr>
        </p:nvSpPr>
        <p:spPr>
          <a:xfrm>
            <a:off x="336814" y="1854993"/>
            <a:ext cx="8281988" cy="2895600"/>
          </a:xfrm>
        </p:spPr>
        <p:txBody>
          <a:bodyPr/>
          <a:lstStyle/>
          <a:p>
            <a:pPr marL="514350" indent="-514350">
              <a:spcAft>
                <a:spcPts val="600"/>
              </a:spcAft>
              <a:buFont typeface="+mj-lt"/>
              <a:buAutoNum type="arabicPeriod" startAt="2"/>
            </a:pPr>
            <a:r>
              <a:rPr lang="en-US" altLang="en-US" sz="3200" b="1" dirty="0">
                <a:latin typeface="Calibri" panose="020F0502020204030204" pitchFamily="34" charset="0"/>
              </a:rPr>
              <a:t>Download the controller program by performing these steps: </a:t>
            </a:r>
          </a:p>
          <a:p>
            <a:pPr marL="823913" lvl="1" indent="-457200">
              <a:spcBef>
                <a:spcPts val="0"/>
              </a:spcBef>
              <a:spcAft>
                <a:spcPts val="600"/>
              </a:spcAft>
            </a:pPr>
            <a:r>
              <a:rPr lang="en-US" altLang="en-US" sz="2800" b="1" dirty="0">
                <a:latin typeface="Calibri" panose="020F0502020204030204" pitchFamily="34" charset="0"/>
              </a:rPr>
              <a:t>Open the controller program, </a:t>
            </a:r>
            <a:r>
              <a:rPr lang="en-US" altLang="en-US" sz="2800" b="1" dirty="0">
                <a:solidFill>
                  <a:schemeClr val="accent2"/>
                </a:solidFill>
                <a:latin typeface="Calibri" panose="020F0502020204030204" pitchFamily="34" charset="0"/>
              </a:rPr>
              <a:t>Controller.ev3</a:t>
            </a:r>
            <a:r>
              <a:rPr lang="en-US" altLang="en-US" sz="2800" b="1" dirty="0">
                <a:latin typeface="Calibri" panose="020F0502020204030204" pitchFamily="34" charset="0"/>
              </a:rPr>
              <a:t>, </a:t>
            </a:r>
            <a:r>
              <a:rPr lang="en-US" altLang="en-US" sz="2800" b="1" dirty="0">
                <a:solidFill>
                  <a:schemeClr val="accent1"/>
                </a:solidFill>
                <a:latin typeface="Calibri" panose="020F0502020204030204" pitchFamily="34" charset="0"/>
              </a:rPr>
              <a:t>on the computer</a:t>
            </a:r>
            <a:r>
              <a:rPr lang="en-US" altLang="en-US" sz="2800" b="1" dirty="0">
                <a:latin typeface="Calibri" panose="020F0502020204030204" pitchFamily="34" charset="0"/>
              </a:rPr>
              <a:t> and highlight the second block.</a:t>
            </a:r>
          </a:p>
          <a:p>
            <a:pPr marL="823913" lvl="1" indent="-457200">
              <a:spcBef>
                <a:spcPts val="0"/>
              </a:spcBef>
              <a:spcAft>
                <a:spcPts val="600"/>
              </a:spcAft>
            </a:pPr>
            <a:r>
              <a:rPr lang="en-US" altLang="en-US" sz="2800" b="1" dirty="0">
                <a:latin typeface="Calibri" panose="020F0502020204030204" pitchFamily="34" charset="0"/>
              </a:rPr>
              <a:t>In the field next to “Connect To,” </a:t>
            </a:r>
            <a:r>
              <a:rPr lang="en-US" altLang="en-US" sz="2800" b="1" dirty="0">
                <a:solidFill>
                  <a:schemeClr val="accent3"/>
                </a:solidFill>
                <a:latin typeface="Calibri" panose="020F0502020204030204" pitchFamily="34" charset="0"/>
              </a:rPr>
              <a:t>type in the unique name</a:t>
            </a:r>
            <a:r>
              <a:rPr lang="en-US" altLang="en-US" sz="2800" b="1" dirty="0">
                <a:latin typeface="Calibri" panose="020F0502020204030204" pitchFamily="34" charset="0"/>
              </a:rPr>
              <a:t> you gave your receiver robot.</a:t>
            </a:r>
          </a:p>
        </p:txBody>
      </p:sp>
      <p:sp>
        <p:nvSpPr>
          <p:cNvPr id="30724"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7B7C691B-AC65-4949-8D18-49049618A172}" type="slidenum">
              <a:rPr lang="en-US" altLang="en-US">
                <a:solidFill>
                  <a:srgbClr val="FFFFFF"/>
                </a:solidFill>
              </a:rPr>
              <a:pPr/>
              <a:t>19</a:t>
            </a:fld>
            <a:endParaRPr lang="en-US" altLang="en-US">
              <a:solidFill>
                <a:srgbClr val="FFFFFF"/>
              </a:solidFill>
            </a:endParaRPr>
          </a:p>
        </p:txBody>
      </p:sp>
      <p:sp>
        <p:nvSpPr>
          <p:cNvPr id="2" name="Title 1"/>
          <p:cNvSpPr>
            <a:spLocks noGrp="1"/>
          </p:cNvSpPr>
          <p:nvPr>
            <p:ph type="title"/>
          </p:nvPr>
        </p:nvSpPr>
        <p:spPr>
          <a:xfrm>
            <a:off x="457200" y="274638"/>
            <a:ext cx="8161602" cy="792162"/>
          </a:xfrm>
        </p:spPr>
        <p:txBody>
          <a:bodyPr/>
          <a:lstStyle/>
          <a:p>
            <a:r>
              <a:rPr lang="en-US" dirty="0"/>
              <a:t>Downloading Instructions</a:t>
            </a:r>
          </a:p>
        </p:txBody>
      </p:sp>
      <p:sp>
        <p:nvSpPr>
          <p:cNvPr id="8" name="Title 1"/>
          <p:cNvSpPr txBox="1">
            <a:spLocks/>
          </p:cNvSpPr>
          <p:nvPr/>
        </p:nvSpPr>
        <p:spPr bwMode="auto">
          <a:xfrm>
            <a:off x="6400799" y="889397"/>
            <a:ext cx="219286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noAutofit/>
          </a:bodyPr>
          <a:lstStyle>
            <a:lvl1pPr algn="l" rtl="0" eaLnBrk="0" fontAlgn="base" hangingPunct="0">
              <a:spcBef>
                <a:spcPct val="0"/>
              </a:spcBef>
              <a:spcAft>
                <a:spcPct val="0"/>
              </a:spcAft>
              <a:defRPr sz="4400" b="1" kern="120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4400" b="1">
                <a:solidFill>
                  <a:schemeClr val="tx2"/>
                </a:solidFill>
                <a:latin typeface="Calibri" panose="020F0502020204030204" pitchFamily="34" charset="0"/>
              </a:defRPr>
            </a:lvl2pPr>
            <a:lvl3pPr algn="l" rtl="0" eaLnBrk="0" fontAlgn="base" hangingPunct="0">
              <a:spcBef>
                <a:spcPct val="0"/>
              </a:spcBef>
              <a:spcAft>
                <a:spcPct val="0"/>
              </a:spcAft>
              <a:defRPr sz="4400" b="1">
                <a:solidFill>
                  <a:schemeClr val="tx2"/>
                </a:solidFill>
                <a:latin typeface="Calibri" panose="020F0502020204030204" pitchFamily="34" charset="0"/>
              </a:defRPr>
            </a:lvl3pPr>
            <a:lvl4pPr algn="l" rtl="0" eaLnBrk="0" fontAlgn="base" hangingPunct="0">
              <a:spcBef>
                <a:spcPct val="0"/>
              </a:spcBef>
              <a:spcAft>
                <a:spcPct val="0"/>
              </a:spcAft>
              <a:defRPr sz="4400" b="1">
                <a:solidFill>
                  <a:schemeClr val="tx2"/>
                </a:solidFill>
                <a:latin typeface="Calibri" panose="020F0502020204030204" pitchFamily="34" charset="0"/>
              </a:defRPr>
            </a:lvl4pPr>
            <a:lvl5pPr algn="l" rtl="0" eaLnBrk="0" fontAlgn="base" hangingPunct="0">
              <a:spcBef>
                <a:spcPct val="0"/>
              </a:spcBef>
              <a:spcAft>
                <a:spcPct val="0"/>
              </a:spcAft>
              <a:defRPr sz="4400" b="1">
                <a:solidFill>
                  <a:schemeClr val="tx2"/>
                </a:solidFill>
                <a:latin typeface="Calibri" panose="020F0502020204030204" pitchFamily="34"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defTabSz="914400">
              <a:defRPr/>
            </a:pPr>
            <a:r>
              <a:rPr lang="en-US" sz="3200" dirty="0">
                <a:cs typeface="Times New Roman" pitchFamily="18" charset="0"/>
              </a:rPr>
              <a:t>(continued)</a:t>
            </a:r>
            <a:endParaRPr lang="en-US" sz="3600" dirty="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1066799" y="4790478"/>
            <a:ext cx="3871247" cy="149661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81988" cy="868362"/>
          </a:xfrm>
        </p:spPr>
        <p:txBody>
          <a:bodyPr>
            <a:noAutofit/>
          </a:bodyPr>
          <a:lstStyle/>
          <a:p>
            <a:pPr>
              <a:defRPr/>
            </a:pPr>
            <a:r>
              <a:rPr lang="en-US" dirty="0"/>
              <a:t>Pre-Activity Quiz</a:t>
            </a:r>
          </a:p>
        </p:txBody>
      </p:sp>
      <p:sp>
        <p:nvSpPr>
          <p:cNvPr id="3" name="Content Placeholder 2"/>
          <p:cNvSpPr>
            <a:spLocks noGrp="1"/>
          </p:cNvSpPr>
          <p:nvPr>
            <p:ph sz="quarter" idx="1"/>
          </p:nvPr>
        </p:nvSpPr>
        <p:spPr>
          <a:xfrm>
            <a:off x="457200" y="1600200"/>
            <a:ext cx="8007668" cy="4873625"/>
          </a:xfrm>
        </p:spPr>
        <p:txBody>
          <a:bodyPr/>
          <a:lstStyle/>
          <a:p>
            <a:pPr marL="457200" indent="-457200">
              <a:buFont typeface="+mj-lt"/>
              <a:buAutoNum type="arabicPeriod"/>
              <a:defRPr/>
            </a:pPr>
            <a:r>
              <a:rPr lang="en-US" sz="3200" b="1" dirty="0">
                <a:latin typeface="Calibri" panose="020F0502020204030204" pitchFamily="34" charset="0"/>
              </a:rPr>
              <a:t>What kind of wireless electrical connection can EV3 robots use to communicate with other electrical devices (including other EV3s)?</a:t>
            </a:r>
          </a:p>
          <a:p>
            <a:pPr marL="457200" indent="-457200">
              <a:buFont typeface="+mj-lt"/>
              <a:buAutoNum type="arabicPeriod"/>
              <a:defRPr/>
            </a:pPr>
            <a:endParaRPr lang="en-US" sz="3200" b="1" dirty="0">
              <a:latin typeface="Calibri" panose="020F0502020204030204" pitchFamily="34" charset="0"/>
            </a:endParaRPr>
          </a:p>
          <a:p>
            <a:pPr marL="457200" indent="-457200">
              <a:buFont typeface="+mj-lt"/>
              <a:buAutoNum type="arabicPeriod"/>
              <a:defRPr/>
            </a:pPr>
            <a:r>
              <a:rPr lang="en-US" sz="3200" b="1" dirty="0">
                <a:latin typeface="Calibri" panose="020F0502020204030204" pitchFamily="34" charset="0"/>
              </a:rPr>
              <a:t>Can you think of a way to use a Bluetooth connection to enable one EV3 robot to remotely control another? Describe it.</a:t>
            </a:r>
          </a:p>
        </p:txBody>
      </p:sp>
      <p:sp>
        <p:nvSpPr>
          <p:cNvPr id="12292"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2CBEFC3F-BDF4-442B-95B1-2E89AED8B6F1}" type="slidenum">
              <a:rPr lang="en-US" altLang="en-US">
                <a:solidFill>
                  <a:srgbClr val="FFFFFF"/>
                </a:solidFill>
              </a:rPr>
              <a:pPr/>
              <a:t>2</a:t>
            </a:fld>
            <a:endParaRPr lang="en-US" altLang="en-US">
              <a:solidFill>
                <a:srgbClr val="FFFFFF"/>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Content Placeholder 2"/>
          <p:cNvSpPr>
            <a:spLocks noGrp="1"/>
          </p:cNvSpPr>
          <p:nvPr>
            <p:ph sz="quarter" idx="1"/>
          </p:nvPr>
        </p:nvSpPr>
        <p:spPr>
          <a:xfrm>
            <a:off x="152400" y="1905001"/>
            <a:ext cx="8551333" cy="3829049"/>
          </a:xfrm>
        </p:spPr>
        <p:txBody>
          <a:bodyPr/>
          <a:lstStyle/>
          <a:p>
            <a:pPr marL="823913" lvl="1" indent="-457200">
              <a:spcAft>
                <a:spcPts val="600"/>
              </a:spcAft>
            </a:pPr>
            <a:r>
              <a:rPr lang="en-US" altLang="en-US" sz="2800" b="1" dirty="0">
                <a:solidFill>
                  <a:schemeClr val="accent1"/>
                </a:solidFill>
                <a:latin typeface="Calibri" panose="020F0502020204030204" pitchFamily="34" charset="0"/>
              </a:rPr>
              <a:t>Download the controller program</a:t>
            </a:r>
            <a:r>
              <a:rPr lang="en-US" altLang="en-US" sz="2800" b="1" dirty="0">
                <a:latin typeface="Calibri" panose="020F0502020204030204" pitchFamily="34" charset="0"/>
              </a:rPr>
              <a:t>, </a:t>
            </a:r>
            <a:r>
              <a:rPr lang="en-US" altLang="en-US" sz="2800" b="1" dirty="0">
                <a:solidFill>
                  <a:schemeClr val="accent2"/>
                </a:solidFill>
                <a:latin typeface="Calibri" panose="020F0502020204030204" pitchFamily="34" charset="0"/>
              </a:rPr>
              <a:t>Controller.ev3</a:t>
            </a:r>
            <a:r>
              <a:rPr lang="en-US" altLang="en-US" sz="2800" b="1" dirty="0">
                <a:latin typeface="Calibri" panose="020F0502020204030204" pitchFamily="34" charset="0"/>
              </a:rPr>
              <a:t>, onto the EV3 that you want to use as a remote control device.</a:t>
            </a:r>
          </a:p>
          <a:p>
            <a:pPr marL="823913" lvl="1" indent="-457200">
              <a:spcAft>
                <a:spcPts val="600"/>
              </a:spcAft>
            </a:pPr>
            <a:r>
              <a:rPr lang="en-US" altLang="en-US" sz="2800" b="1" dirty="0">
                <a:solidFill>
                  <a:schemeClr val="bg1">
                    <a:lumMod val="50000"/>
                  </a:schemeClr>
                </a:solidFill>
                <a:latin typeface="Calibri" panose="020F0502020204030204" pitchFamily="34" charset="0"/>
              </a:rPr>
              <a:t>(This order is important </a:t>
            </a:r>
            <a:r>
              <a:rPr lang="en-US" altLang="en-US" sz="2800" b="1" dirty="0">
                <a:solidFill>
                  <a:schemeClr val="bg1">
                    <a:lumMod val="50000"/>
                  </a:schemeClr>
                </a:solidFill>
                <a:latin typeface="Calibri" panose="020F0502020204030204" pitchFamily="34" charset="0"/>
                <a:sym typeface="Wingdings" panose="05000000000000000000" pitchFamily="2" charset="2"/>
              </a:rPr>
              <a:t></a:t>
            </a:r>
            <a:r>
              <a:rPr lang="en-US" altLang="en-US" sz="2800" b="1" dirty="0">
                <a:solidFill>
                  <a:schemeClr val="bg1">
                    <a:lumMod val="50000"/>
                  </a:schemeClr>
                </a:solidFill>
                <a:latin typeface="Calibri" panose="020F0502020204030204" pitchFamily="34" charset="0"/>
              </a:rPr>
              <a:t>) </a:t>
            </a:r>
            <a:r>
              <a:rPr lang="en-US" altLang="en-US" sz="2800" b="1" dirty="0">
                <a:latin typeface="Calibri" panose="020F0502020204030204" pitchFamily="34" charset="0"/>
              </a:rPr>
              <a:t>Begin running the receiver program on the receiving EV3. Then run the controller program on the EV3 that remotely controls it.</a:t>
            </a:r>
          </a:p>
          <a:p>
            <a:pPr marL="0" indent="0" algn="ctr">
              <a:spcAft>
                <a:spcPts val="600"/>
              </a:spcAft>
              <a:buNone/>
            </a:pPr>
            <a:r>
              <a:rPr lang="en-US" altLang="en-US" sz="3200" b="1" i="1" dirty="0">
                <a:solidFill>
                  <a:schemeClr val="accent1"/>
                </a:solidFill>
                <a:latin typeface="Calibri" panose="020F0502020204030204" pitchFamily="34" charset="0"/>
              </a:rPr>
              <a:t>Have fun!</a:t>
            </a:r>
          </a:p>
        </p:txBody>
      </p:sp>
      <p:sp>
        <p:nvSpPr>
          <p:cNvPr id="31748"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BE69F925-0F98-4DCC-A499-E2F7FDD26CE8}" type="slidenum">
              <a:rPr lang="en-US" altLang="en-US">
                <a:solidFill>
                  <a:srgbClr val="FFFFFF"/>
                </a:solidFill>
              </a:rPr>
              <a:pPr/>
              <a:t>20</a:t>
            </a:fld>
            <a:endParaRPr lang="en-US" altLang="en-US">
              <a:solidFill>
                <a:srgbClr val="FFFFFF"/>
              </a:solidFill>
            </a:endParaRPr>
          </a:p>
        </p:txBody>
      </p:sp>
      <p:sp>
        <p:nvSpPr>
          <p:cNvPr id="2" name="Title 1"/>
          <p:cNvSpPr>
            <a:spLocks noGrp="1"/>
          </p:cNvSpPr>
          <p:nvPr>
            <p:ph type="title"/>
          </p:nvPr>
        </p:nvSpPr>
        <p:spPr>
          <a:xfrm>
            <a:off x="457200" y="274638"/>
            <a:ext cx="7467600" cy="792162"/>
          </a:xfrm>
        </p:spPr>
        <p:txBody>
          <a:bodyPr/>
          <a:lstStyle/>
          <a:p>
            <a:r>
              <a:rPr lang="en-US" dirty="0"/>
              <a:t>Downloading Instructions</a:t>
            </a:r>
          </a:p>
        </p:txBody>
      </p:sp>
      <p:sp>
        <p:nvSpPr>
          <p:cNvPr id="7" name="Title 1"/>
          <p:cNvSpPr txBox="1">
            <a:spLocks/>
          </p:cNvSpPr>
          <p:nvPr/>
        </p:nvSpPr>
        <p:spPr bwMode="auto">
          <a:xfrm>
            <a:off x="6400799" y="889397"/>
            <a:ext cx="219286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noAutofit/>
          </a:bodyPr>
          <a:lstStyle>
            <a:lvl1pPr algn="l" rtl="0" eaLnBrk="0" fontAlgn="base" hangingPunct="0">
              <a:spcBef>
                <a:spcPct val="0"/>
              </a:spcBef>
              <a:spcAft>
                <a:spcPct val="0"/>
              </a:spcAft>
              <a:defRPr sz="4400" b="1" kern="120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4400" b="1">
                <a:solidFill>
                  <a:schemeClr val="tx2"/>
                </a:solidFill>
                <a:latin typeface="Calibri" panose="020F0502020204030204" pitchFamily="34" charset="0"/>
              </a:defRPr>
            </a:lvl2pPr>
            <a:lvl3pPr algn="l" rtl="0" eaLnBrk="0" fontAlgn="base" hangingPunct="0">
              <a:spcBef>
                <a:spcPct val="0"/>
              </a:spcBef>
              <a:spcAft>
                <a:spcPct val="0"/>
              </a:spcAft>
              <a:defRPr sz="4400" b="1">
                <a:solidFill>
                  <a:schemeClr val="tx2"/>
                </a:solidFill>
                <a:latin typeface="Calibri" panose="020F0502020204030204" pitchFamily="34" charset="0"/>
              </a:defRPr>
            </a:lvl3pPr>
            <a:lvl4pPr algn="l" rtl="0" eaLnBrk="0" fontAlgn="base" hangingPunct="0">
              <a:spcBef>
                <a:spcPct val="0"/>
              </a:spcBef>
              <a:spcAft>
                <a:spcPct val="0"/>
              </a:spcAft>
              <a:defRPr sz="4400" b="1">
                <a:solidFill>
                  <a:schemeClr val="tx2"/>
                </a:solidFill>
                <a:latin typeface="Calibri" panose="020F0502020204030204" pitchFamily="34" charset="0"/>
              </a:defRPr>
            </a:lvl4pPr>
            <a:lvl5pPr algn="l" rtl="0" eaLnBrk="0" fontAlgn="base" hangingPunct="0">
              <a:spcBef>
                <a:spcPct val="0"/>
              </a:spcBef>
              <a:spcAft>
                <a:spcPct val="0"/>
              </a:spcAft>
              <a:defRPr sz="4400" b="1">
                <a:solidFill>
                  <a:schemeClr val="tx2"/>
                </a:solidFill>
                <a:latin typeface="Calibri" panose="020F0502020204030204" pitchFamily="34"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defTabSz="914400">
              <a:defRPr/>
            </a:pPr>
            <a:r>
              <a:rPr lang="en-US" sz="3200" dirty="0">
                <a:cs typeface="Times New Roman" pitchFamily="18" charset="0"/>
              </a:rPr>
              <a:t>(continued)</a:t>
            </a:r>
            <a:endParaRPr lang="en-US" sz="3600" dirty="0">
              <a:cs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a:t>Post-Activity Quiz</a:t>
            </a:r>
          </a:p>
        </p:txBody>
      </p:sp>
      <p:sp>
        <p:nvSpPr>
          <p:cNvPr id="32771" name="Content Placeholder 2"/>
          <p:cNvSpPr>
            <a:spLocks noGrp="1"/>
          </p:cNvSpPr>
          <p:nvPr>
            <p:ph sz="quarter" idx="1"/>
          </p:nvPr>
        </p:nvSpPr>
        <p:spPr>
          <a:xfrm>
            <a:off x="457200" y="1600200"/>
            <a:ext cx="8001000" cy="4800600"/>
          </a:xfrm>
        </p:spPr>
        <p:txBody>
          <a:bodyPr/>
          <a:lstStyle/>
          <a:p>
            <a:pPr marL="514350" indent="-514350">
              <a:buFont typeface="+mj-lt"/>
              <a:buAutoNum type="arabicPeriod"/>
            </a:pPr>
            <a:r>
              <a:rPr lang="en-US" altLang="en-US" sz="3200" b="1" dirty="0">
                <a:latin typeface="Calibri" panose="020F0502020204030204" pitchFamily="34" charset="0"/>
              </a:rPr>
              <a:t>Explain how we used messages sent over a Bluetooth connection to enable one EV3 to be used to remotely control another.</a:t>
            </a:r>
          </a:p>
          <a:p>
            <a:pPr marL="514350" indent="-514350">
              <a:buFont typeface="+mj-lt"/>
              <a:buAutoNum type="arabicPeriod"/>
            </a:pPr>
            <a:r>
              <a:rPr lang="en-US" sz="3200" b="1" dirty="0">
                <a:latin typeface="Calibri" panose="020F0502020204030204" pitchFamily="34" charset="0"/>
              </a:rPr>
              <a:t>What ideas do you have for how you might change the programming to accomplish different tasks using two EV3 bricks?</a:t>
            </a:r>
            <a:endParaRPr lang="en-US" altLang="en-US" sz="3200" b="1" dirty="0">
              <a:latin typeface="Calibri" panose="020F0502020204030204" pitchFamily="34" charset="0"/>
            </a:endParaRPr>
          </a:p>
          <a:p>
            <a:pPr marL="514350" indent="-514350">
              <a:buFont typeface="+mj-lt"/>
              <a:buAutoNum type="arabicPeriod"/>
            </a:pPr>
            <a:r>
              <a:rPr lang="en-US" altLang="en-US" sz="3200" b="1" dirty="0">
                <a:latin typeface="Calibri" panose="020F0502020204030204" pitchFamily="34" charset="0"/>
              </a:rPr>
              <a:t>In your own words, what are the steps of the engineering design process? Which is your favorite step?</a:t>
            </a:r>
          </a:p>
        </p:txBody>
      </p:sp>
      <p:sp>
        <p:nvSpPr>
          <p:cNvPr id="32772"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8F2540CC-C6CE-4E31-B20D-0D4901006E9D}" type="slidenum">
              <a:rPr lang="en-US" altLang="en-US">
                <a:solidFill>
                  <a:srgbClr val="FFFFFF"/>
                </a:solidFill>
              </a:rPr>
              <a:pPr/>
              <a:t>21</a:t>
            </a:fld>
            <a:endParaRPr lang="en-US" altLang="en-US">
              <a:solidFill>
                <a:srgbClr val="FFFFFF"/>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81988" cy="715962"/>
          </a:xfrm>
        </p:spPr>
        <p:txBody>
          <a:bodyPr>
            <a:normAutofit fontScale="90000"/>
          </a:bodyPr>
          <a:lstStyle/>
          <a:p>
            <a:pPr>
              <a:defRPr/>
            </a:pPr>
            <a:r>
              <a:rPr lang="en-US" dirty="0"/>
              <a:t>Post-Activity Quiz </a:t>
            </a:r>
            <a:r>
              <a:rPr lang="en-US" dirty="0">
                <a:solidFill>
                  <a:srgbClr val="FF0000"/>
                </a:solidFill>
              </a:rPr>
              <a:t>Answer</a:t>
            </a:r>
          </a:p>
        </p:txBody>
      </p:sp>
      <p:sp>
        <p:nvSpPr>
          <p:cNvPr id="33795" name="Content Placeholder 2"/>
          <p:cNvSpPr>
            <a:spLocks noGrp="1"/>
          </p:cNvSpPr>
          <p:nvPr>
            <p:ph sz="quarter" idx="1"/>
          </p:nvPr>
        </p:nvSpPr>
        <p:spPr>
          <a:xfrm>
            <a:off x="457200" y="838200"/>
            <a:ext cx="8321040" cy="5852160"/>
          </a:xfrm>
        </p:spPr>
        <p:txBody>
          <a:bodyPr/>
          <a:lstStyle/>
          <a:p>
            <a:pPr marL="457200" indent="-457200">
              <a:spcBef>
                <a:spcPts val="0"/>
              </a:spcBef>
              <a:spcAft>
                <a:spcPts val="600"/>
              </a:spcAft>
              <a:buFont typeface="+mj-lt"/>
              <a:buAutoNum type="arabicPeriod"/>
            </a:pPr>
            <a:r>
              <a:rPr lang="en-US" altLang="en-US" sz="2000" b="1" dirty="0">
                <a:latin typeface="Calibri" panose="020F0502020204030204" pitchFamily="34" charset="0"/>
              </a:rPr>
              <a:t>Explain how we used messages sent over a Bluetooth connection to enable one EV3 to be used to remotely control another.</a:t>
            </a:r>
            <a:endParaRPr lang="en-US" altLang="en-US" sz="2000" b="1" dirty="0">
              <a:solidFill>
                <a:srgbClr val="FF0000"/>
              </a:solidFill>
              <a:latin typeface="Calibri" panose="020F0502020204030204" pitchFamily="34" charset="0"/>
            </a:endParaRPr>
          </a:p>
          <a:p>
            <a:pPr marL="457200" lvl="1" indent="0">
              <a:spcBef>
                <a:spcPts val="0"/>
              </a:spcBef>
              <a:spcAft>
                <a:spcPts val="600"/>
              </a:spcAft>
              <a:buNone/>
            </a:pPr>
            <a:r>
              <a:rPr lang="en-US" altLang="en-US" sz="1800" b="1" dirty="0">
                <a:solidFill>
                  <a:srgbClr val="FF0000"/>
                </a:solidFill>
                <a:latin typeface="Calibri" panose="020F0502020204030204" pitchFamily="34" charset="0"/>
              </a:rPr>
              <a:t>Let’s call one EV3 the “controller” and the other EV3 the “receiver.”</a:t>
            </a:r>
          </a:p>
          <a:p>
            <a:pPr marL="457200" lvl="1" indent="0">
              <a:spcBef>
                <a:spcPts val="0"/>
              </a:spcBef>
              <a:spcAft>
                <a:spcPts val="600"/>
              </a:spcAft>
              <a:buNone/>
            </a:pPr>
            <a:r>
              <a:rPr lang="en-US" altLang="en-US" sz="1800" b="1" dirty="0">
                <a:solidFill>
                  <a:srgbClr val="FF0000"/>
                </a:solidFill>
                <a:latin typeface="Calibri" panose="020F0502020204030204" pitchFamily="34" charset="0"/>
              </a:rPr>
              <a:t>When each button (orange, left, right) is pressed on the controller, it sends a distinct message (“1”, “2”, “3”) via Bluetooth to the receiver.  When no button is pressed on the controller, it sends another distinct message (“0”) to the receiver.</a:t>
            </a:r>
          </a:p>
          <a:p>
            <a:pPr marL="457200" lvl="1" indent="0">
              <a:spcBef>
                <a:spcPts val="0"/>
              </a:spcBef>
              <a:buNone/>
            </a:pPr>
            <a:r>
              <a:rPr lang="en-US" altLang="en-US" sz="1800" b="1" dirty="0">
                <a:solidFill>
                  <a:srgbClr val="FF0000"/>
                </a:solidFill>
                <a:latin typeface="Calibri" panose="020F0502020204030204" pitchFamily="34" charset="0"/>
              </a:rPr>
              <a:t>We programmed the receiver EV3 so that…</a:t>
            </a:r>
          </a:p>
          <a:p>
            <a:pPr marL="731837" lvl="2" indent="0">
              <a:spcBef>
                <a:spcPts val="0"/>
              </a:spcBef>
              <a:buNone/>
            </a:pPr>
            <a:r>
              <a:rPr lang="en-US" altLang="en-US" sz="1700" b="1" dirty="0">
                <a:solidFill>
                  <a:srgbClr val="FF0000"/>
                </a:solidFill>
                <a:latin typeface="Calibri" panose="020F0502020204030204" pitchFamily="34" charset="0"/>
              </a:rPr>
              <a:t>when it receives “1” it moves forward</a:t>
            </a:r>
          </a:p>
          <a:p>
            <a:pPr marL="731837" lvl="2" indent="0">
              <a:spcBef>
                <a:spcPts val="0"/>
              </a:spcBef>
              <a:buNone/>
            </a:pPr>
            <a:r>
              <a:rPr lang="en-US" altLang="en-US" sz="1700" b="1" dirty="0">
                <a:solidFill>
                  <a:srgbClr val="FF0000"/>
                </a:solidFill>
                <a:latin typeface="Calibri" panose="020F0502020204030204" pitchFamily="34" charset="0"/>
              </a:rPr>
              <a:t>when it receives “2” it moves left</a:t>
            </a:r>
          </a:p>
          <a:p>
            <a:pPr marL="731837" lvl="2" indent="0">
              <a:spcBef>
                <a:spcPts val="0"/>
              </a:spcBef>
              <a:buNone/>
            </a:pPr>
            <a:r>
              <a:rPr lang="en-US" altLang="en-US" sz="1700" b="1" dirty="0">
                <a:solidFill>
                  <a:srgbClr val="FF0000"/>
                </a:solidFill>
                <a:latin typeface="Calibri" panose="020F0502020204030204" pitchFamily="34" charset="0"/>
              </a:rPr>
              <a:t>when it receives “3” it moves right</a:t>
            </a:r>
          </a:p>
          <a:p>
            <a:pPr marL="731837" lvl="2" indent="0">
              <a:spcBef>
                <a:spcPts val="0"/>
              </a:spcBef>
              <a:buNone/>
            </a:pPr>
            <a:r>
              <a:rPr lang="en-US" altLang="en-US" sz="1700" b="1" dirty="0">
                <a:solidFill>
                  <a:srgbClr val="FF0000"/>
                </a:solidFill>
                <a:latin typeface="Calibri" panose="020F0502020204030204" pitchFamily="34" charset="0"/>
              </a:rPr>
              <a:t>when it receives “0” it does nothing</a:t>
            </a:r>
          </a:p>
          <a:p>
            <a:pPr marL="457200" indent="-457200">
              <a:spcBef>
                <a:spcPts val="0"/>
              </a:spcBef>
              <a:spcAft>
                <a:spcPts val="600"/>
              </a:spcAft>
              <a:buFont typeface="+mj-lt"/>
              <a:buAutoNum type="arabicPeriod"/>
            </a:pPr>
            <a:r>
              <a:rPr lang="en-US" sz="2000" b="1" dirty="0">
                <a:latin typeface="Calibri" panose="020F0502020204030204" pitchFamily="34" charset="0"/>
              </a:rPr>
              <a:t>What ideas do you have for how you might change the programming to accomplish different tasks using two EV3 bricks? </a:t>
            </a:r>
            <a:r>
              <a:rPr lang="en-US" sz="2000" b="1" dirty="0">
                <a:solidFill>
                  <a:srgbClr val="FF0000"/>
                </a:solidFill>
                <a:latin typeface="Calibri" panose="020F0502020204030204" pitchFamily="34" charset="0"/>
              </a:rPr>
              <a:t>Answers will vary.</a:t>
            </a:r>
            <a:endParaRPr lang="en-US" altLang="en-US" sz="2000" b="1" dirty="0">
              <a:solidFill>
                <a:srgbClr val="FF0000"/>
              </a:solidFill>
              <a:latin typeface="Calibri" panose="020F0502020204030204" pitchFamily="34" charset="0"/>
            </a:endParaRPr>
          </a:p>
          <a:p>
            <a:pPr marL="457200" lvl="0" indent="-457200">
              <a:spcBef>
                <a:spcPts val="0"/>
              </a:spcBef>
              <a:spcAft>
                <a:spcPts val="600"/>
              </a:spcAft>
              <a:buFont typeface="+mj-lt"/>
              <a:buAutoNum type="arabicPeriod"/>
            </a:pPr>
            <a:r>
              <a:rPr lang="en-US" sz="2000" b="1" dirty="0">
                <a:latin typeface="Calibri" panose="020F0502020204030204" pitchFamily="34" charset="0"/>
              </a:rPr>
              <a:t>In your own words, what are the steps of the engineering design process? And which is your favorite step?</a:t>
            </a:r>
          </a:p>
          <a:p>
            <a:pPr marL="457200" indent="0">
              <a:spcBef>
                <a:spcPts val="0"/>
              </a:spcBef>
              <a:buNone/>
            </a:pPr>
            <a:r>
              <a:rPr lang="en-US" sz="1800" b="1" dirty="0">
                <a:solidFill>
                  <a:srgbClr val="FF0000"/>
                </a:solidFill>
                <a:latin typeface="Calibri" panose="020F0502020204030204" pitchFamily="34" charset="0"/>
              </a:rPr>
              <a:t>The main steps: 1) understand the problem or challenge, 2) brainstorm and research to generate solution ideas and preliminary designs, 3) choose the</a:t>
            </a:r>
            <a:br>
              <a:rPr lang="en-US" sz="1800" b="1" dirty="0">
                <a:solidFill>
                  <a:srgbClr val="FF0000"/>
                </a:solidFill>
                <a:latin typeface="Calibri" panose="020F0502020204030204" pitchFamily="34" charset="0"/>
              </a:rPr>
            </a:br>
            <a:r>
              <a:rPr lang="en-US" sz="1800" b="1" dirty="0">
                <a:solidFill>
                  <a:srgbClr val="FF0000"/>
                </a:solidFill>
                <a:latin typeface="Calibri" panose="020F0502020204030204" pitchFamily="34" charset="0"/>
              </a:rPr>
              <a:t>best solution to pursue as the definitive design, 4) create a prototype, </a:t>
            </a:r>
            <a:br>
              <a:rPr lang="en-US" sz="1800" b="1" dirty="0">
                <a:solidFill>
                  <a:srgbClr val="FF0000"/>
                </a:solidFill>
                <a:latin typeface="Calibri" panose="020F0502020204030204" pitchFamily="34" charset="0"/>
              </a:rPr>
            </a:br>
            <a:r>
              <a:rPr lang="en-US" sz="1800" b="1" dirty="0">
                <a:solidFill>
                  <a:srgbClr val="FF0000"/>
                </a:solidFill>
                <a:latin typeface="Calibri" panose="020F0502020204030204" pitchFamily="34" charset="0"/>
              </a:rPr>
              <a:t>5) test it and make improvements, 6) present the results and final solution. </a:t>
            </a:r>
          </a:p>
        </p:txBody>
      </p:sp>
      <p:sp>
        <p:nvSpPr>
          <p:cNvPr id="33796"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C3B79C32-BD74-4CC1-8181-E34091419478}" type="slidenum">
              <a:rPr lang="en-US" altLang="en-US">
                <a:solidFill>
                  <a:srgbClr val="FFFFFF"/>
                </a:solidFill>
              </a:rPr>
              <a:pPr/>
              <a:t>22</a:t>
            </a:fld>
            <a:endParaRPr lang="en-US" altLang="en-US">
              <a:solidFill>
                <a:srgbClr val="FFFFFF"/>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
          <p:cNvSpPr>
            <a:spLocks noChangeArrowheads="1"/>
          </p:cNvSpPr>
          <p:nvPr/>
        </p:nvSpPr>
        <p:spPr bwMode="auto">
          <a:xfrm>
            <a:off x="493713" y="1447800"/>
            <a:ext cx="8269287"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o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eaLnBrk="0" hangingPunct="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eaLnBrk="0" hangingPunct="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spcAft>
                <a:spcPts val="1200"/>
              </a:spcAft>
              <a:buClrTx/>
              <a:buSzTx/>
              <a:buNone/>
              <a:defRPr/>
            </a:pPr>
            <a:r>
              <a:rPr lang="en-US" altLang="en-US" sz="2800" b="1" dirty="0">
                <a:solidFill>
                  <a:schemeClr val="accent2"/>
                </a:solidFill>
                <a:latin typeface="Calibri" panose="020F0502020204030204" pitchFamily="34" charset="0"/>
                <a:cs typeface="Times New Roman" panose="02020603050405020304" pitchFamily="18" charset="0"/>
              </a:rPr>
              <a:t>Bluetooth technology: </a:t>
            </a:r>
            <a:r>
              <a:rPr lang="en-US" altLang="en-US" sz="2800" b="1" dirty="0">
                <a:latin typeface="Calibri" panose="020F0502020204030204" pitchFamily="34" charset="0"/>
                <a:cs typeface="Times New Roman" panose="02020603050405020304" pitchFamily="18" charset="0"/>
              </a:rPr>
              <a:t>A type of </a:t>
            </a:r>
            <a:r>
              <a:rPr lang="en-US" sz="2800" b="1" dirty="0">
                <a:latin typeface="Calibri" panose="020F0502020204030204" pitchFamily="34" charset="0"/>
                <a:cs typeface="Times New Roman" panose="02020603050405020304" pitchFamily="18" charset="0"/>
              </a:rPr>
              <a:t>wireless electrical connection used for communication between two devices. </a:t>
            </a:r>
          </a:p>
          <a:p>
            <a:pPr eaLnBrk="1" hangingPunct="1">
              <a:spcBef>
                <a:spcPct val="0"/>
              </a:spcBef>
              <a:spcAft>
                <a:spcPts val="1200"/>
              </a:spcAft>
              <a:buClrTx/>
              <a:buSzTx/>
              <a:buNone/>
              <a:defRPr/>
            </a:pPr>
            <a:r>
              <a:rPr lang="en-US" altLang="en-US" sz="2800" b="1" dirty="0">
                <a:solidFill>
                  <a:schemeClr val="accent2"/>
                </a:solidFill>
                <a:latin typeface="Calibri" panose="020F0502020204030204" pitchFamily="34" charset="0"/>
                <a:cs typeface="Times New Roman" panose="02020603050405020304" pitchFamily="18" charset="0"/>
              </a:rPr>
              <a:t>electrical connection: </a:t>
            </a:r>
            <a:r>
              <a:rPr lang="en-US" altLang="en-US" sz="2800" b="1" dirty="0">
                <a:latin typeface="Calibri" panose="020F0502020204030204" pitchFamily="34" charset="0"/>
                <a:cs typeface="Times New Roman" panose="02020603050405020304" pitchFamily="18" charset="0"/>
              </a:rPr>
              <a:t>The link or bond that passes electricity between two or more things.</a:t>
            </a:r>
          </a:p>
          <a:p>
            <a:pPr eaLnBrk="1" hangingPunct="1">
              <a:spcBef>
                <a:spcPct val="0"/>
              </a:spcBef>
              <a:spcAft>
                <a:spcPts val="1200"/>
              </a:spcAft>
              <a:buClrTx/>
              <a:buSzTx/>
              <a:buNone/>
              <a:defRPr/>
            </a:pPr>
            <a:endParaRPr lang="en-US" altLang="en-US" sz="2800" b="1" dirty="0">
              <a:latin typeface="Calibri" panose="020F0502020204030204" pitchFamily="34" charset="0"/>
              <a:cs typeface="Times New Roman" panose="02020603050405020304" pitchFamily="18" charset="0"/>
            </a:endParaRPr>
          </a:p>
          <a:p>
            <a:pPr eaLnBrk="1" hangingPunct="1">
              <a:spcBef>
                <a:spcPct val="0"/>
              </a:spcBef>
              <a:spcAft>
                <a:spcPts val="1200"/>
              </a:spcAft>
              <a:buClrTx/>
              <a:buSzTx/>
              <a:buNone/>
              <a:defRPr/>
            </a:pPr>
            <a:endParaRPr lang="en-US" altLang="en-US" sz="2800" b="1" dirty="0">
              <a:latin typeface="Calibri" panose="020F0502020204030204" pitchFamily="34" charset="0"/>
              <a:cs typeface="Times New Roman" panose="02020603050405020304" pitchFamily="18" charset="0"/>
            </a:endParaRPr>
          </a:p>
          <a:p>
            <a:pPr eaLnBrk="1" hangingPunct="1">
              <a:spcBef>
                <a:spcPct val="0"/>
              </a:spcBef>
              <a:spcAft>
                <a:spcPts val="1200"/>
              </a:spcAft>
              <a:buClrTx/>
              <a:buSzTx/>
              <a:buFontTx/>
              <a:buNone/>
              <a:defRPr/>
            </a:pPr>
            <a:r>
              <a:rPr lang="en-US" altLang="en-US" sz="2800" b="1" dirty="0">
                <a:solidFill>
                  <a:schemeClr val="bg1">
                    <a:lumMod val="50000"/>
                  </a:schemeClr>
                </a:solidFill>
                <a:latin typeface="Calibri" panose="020F0502020204030204" pitchFamily="34" charset="0"/>
                <a:cs typeface="Times New Roman" panose="02020603050405020304" pitchFamily="18" charset="0"/>
              </a:rPr>
              <a:t>soccer field </a:t>
            </a:r>
            <a:r>
              <a:rPr lang="en-US" altLang="en-US" sz="2800" b="1" dirty="0">
                <a:solidFill>
                  <a:schemeClr val="bg1">
                    <a:lumMod val="50000"/>
                  </a:schemeClr>
                </a:solidFill>
                <a:latin typeface="Calibri" panose="020F0502020204030204" pitchFamily="34" charset="0"/>
                <a:cs typeface="Times New Roman" panose="02020603050405020304" pitchFamily="18" charset="0"/>
                <a:sym typeface="Wingdings" panose="05000000000000000000" pitchFamily="2" charset="2"/>
              </a:rPr>
              <a:t></a:t>
            </a:r>
            <a:endParaRPr lang="en-US" altLang="en-US" sz="2800" b="1" dirty="0">
              <a:solidFill>
                <a:schemeClr val="bg1">
                  <a:lumMod val="50000"/>
                </a:schemeClr>
              </a:solidFill>
              <a:latin typeface="Calibri" panose="020F0502020204030204" pitchFamily="34" charset="0"/>
              <a:cs typeface="Times New Roman" panose="02020603050405020304" pitchFamily="18" charset="0"/>
            </a:endParaRPr>
          </a:p>
        </p:txBody>
      </p:sp>
      <p:sp>
        <p:nvSpPr>
          <p:cNvPr id="35843" name="Slide Number Placeholder 2"/>
          <p:cNvSpPr>
            <a:spLocks noGrp="1"/>
          </p:cNvSpPr>
          <p:nvPr>
            <p:ph type="sldNum" sz="quarter" idx="4294967295"/>
          </p:nvPr>
        </p:nvSpPr>
        <p:spPr bwMode="auto">
          <a:xfrm>
            <a:off x="8129588" y="5734050"/>
            <a:ext cx="609600" cy="5207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01FAF704-CFF9-484A-BE9D-A745D06A9B17}" type="slidenum">
              <a:rPr lang="en-US" altLang="en-US" sz="1400">
                <a:solidFill>
                  <a:srgbClr val="FFFFFF"/>
                </a:solidFill>
                <a:latin typeface="Arial" panose="020B0604020202020204" pitchFamily="34" charset="0"/>
              </a:rPr>
              <a:pPr>
                <a:spcBef>
                  <a:spcPct val="0"/>
                </a:spcBef>
                <a:buClrTx/>
                <a:buSzTx/>
                <a:buFontTx/>
                <a:buNone/>
              </a:pPr>
              <a:t>23</a:t>
            </a:fld>
            <a:endParaRPr lang="en-US" altLang="en-US" sz="1400">
              <a:solidFill>
                <a:srgbClr val="FFFFFF"/>
              </a:solidFill>
              <a:latin typeface="Arial" panose="020B0604020202020204" pitchFamily="34" charset="0"/>
            </a:endParaRPr>
          </a:p>
        </p:txBody>
      </p:sp>
      <p:sp>
        <p:nvSpPr>
          <p:cNvPr id="35844" name="Title 3"/>
          <p:cNvSpPr txBox="1">
            <a:spLocks/>
          </p:cNvSpPr>
          <p:nvPr/>
        </p:nvSpPr>
        <p:spPr bwMode="auto">
          <a:xfrm>
            <a:off x="457200" y="274638"/>
            <a:ext cx="8281988"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639763" indent="-2730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indent="-182563">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187450" indent="-182563">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1462088" indent="-182563">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1919288" indent="-182563"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376488" indent="-182563"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2833688" indent="-182563"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290888" indent="-182563"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defTabSz="914400">
              <a:spcBef>
                <a:spcPct val="0"/>
              </a:spcBef>
              <a:buClrTx/>
              <a:buSzTx/>
              <a:buFontTx/>
              <a:buNone/>
            </a:pPr>
            <a:r>
              <a:rPr lang="en-US" sz="4400" b="1" dirty="0">
                <a:solidFill>
                  <a:schemeClr val="tx2"/>
                </a:solidFill>
                <a:latin typeface="Calibri" panose="020F0502020204030204" pitchFamily="34" charset="0"/>
              </a:rPr>
              <a:t>Vocabulary</a:t>
            </a:r>
            <a:endParaRPr lang="en-US" sz="4400" b="1" dirty="0">
              <a:solidFill>
                <a:srgbClr val="FF0000"/>
              </a:solidFill>
              <a:latin typeface="Calibri" panose="020F0502020204030204" pitchFamily="34" charset="0"/>
            </a:endParaRPr>
          </a:p>
        </p:txBody>
      </p:sp>
      <p:grpSp>
        <p:nvGrpSpPr>
          <p:cNvPr id="5" name="Group 4"/>
          <p:cNvGrpSpPr/>
          <p:nvPr/>
        </p:nvGrpSpPr>
        <p:grpSpPr>
          <a:xfrm>
            <a:off x="3124200" y="4540963"/>
            <a:ext cx="2438400" cy="1841241"/>
            <a:chOff x="0" y="0"/>
            <a:chExt cx="1866900" cy="1409700"/>
          </a:xfrm>
        </p:grpSpPr>
        <p:sp>
          <p:nvSpPr>
            <p:cNvPr id="6" name="Rectangle 5"/>
            <p:cNvSpPr/>
            <p:nvPr/>
          </p:nvSpPr>
          <p:spPr>
            <a:xfrm>
              <a:off x="0" y="0"/>
              <a:ext cx="1866900" cy="1409700"/>
            </a:xfrm>
            <a:prstGeom prst="rect">
              <a:avLst/>
            </a:prstGeom>
            <a:noFill/>
            <a:ln w="57150">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7" name="Rectangle 6"/>
            <p:cNvSpPr/>
            <p:nvPr/>
          </p:nvSpPr>
          <p:spPr>
            <a:xfrm>
              <a:off x="0" y="419100"/>
              <a:ext cx="276225" cy="581025"/>
            </a:xfrm>
            <a:prstGeom prst="rect">
              <a:avLst/>
            </a:prstGeom>
            <a:noFill/>
            <a:ln w="28575">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8" name="Rectangle 7"/>
            <p:cNvSpPr/>
            <p:nvPr/>
          </p:nvSpPr>
          <p:spPr>
            <a:xfrm>
              <a:off x="1590675" y="419100"/>
              <a:ext cx="276225" cy="581025"/>
            </a:xfrm>
            <a:prstGeom prst="rect">
              <a:avLst/>
            </a:prstGeom>
            <a:noFill/>
            <a:ln w="28575">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Oval 8"/>
            <p:cNvSpPr/>
            <p:nvPr/>
          </p:nvSpPr>
          <p:spPr>
            <a:xfrm>
              <a:off x="800100" y="581025"/>
              <a:ext cx="285750" cy="285750"/>
            </a:xfrm>
            <a:prstGeom prst="ellipse">
              <a:avLst/>
            </a:prstGeom>
            <a:noFill/>
            <a:ln w="28575">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cxnSp>
          <p:nvCxnSpPr>
            <p:cNvPr id="10" name="Straight Connector 9"/>
            <p:cNvCxnSpPr/>
            <p:nvPr/>
          </p:nvCxnSpPr>
          <p:spPr>
            <a:xfrm>
              <a:off x="933450" y="0"/>
              <a:ext cx="0" cy="1371600"/>
            </a:xfrm>
            <a:prstGeom prst="line">
              <a:avLst/>
            </a:prstGeom>
            <a:noFill/>
            <a:ln w="28575">
              <a:solidFill>
                <a:srgbClr val="CC00CC"/>
              </a:solidFill>
            </a:ln>
          </p:spPr>
          <p:style>
            <a:lnRef idx="2">
              <a:schemeClr val="accent1">
                <a:shade val="50000"/>
              </a:schemeClr>
            </a:lnRef>
            <a:fillRef idx="1">
              <a:schemeClr val="accent1"/>
            </a:fillRef>
            <a:effectRef idx="0">
              <a:schemeClr val="accent1"/>
            </a:effectRef>
            <a:fontRef idx="minor">
              <a:schemeClr val="lt1"/>
            </a:fontRef>
          </p:style>
        </p:cxnSp>
      </p:grpSp>
    </p:spTree>
    <p:extLst>
      <p:ext uri="{BB962C8B-B14F-4D97-AF65-F5344CB8AC3E}">
        <p14:creationId xmlns:p14="http://schemas.microsoft.com/office/powerpoint/2010/main" val="15848050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81988" cy="868362"/>
          </a:xfrm>
        </p:spPr>
        <p:txBody>
          <a:bodyPr>
            <a:normAutofit/>
          </a:bodyPr>
          <a:lstStyle/>
          <a:p>
            <a:pPr>
              <a:defRPr/>
            </a:pPr>
            <a:r>
              <a:rPr lang="en-US" dirty="0"/>
              <a:t>Pre-Activity Quiz </a:t>
            </a:r>
            <a:r>
              <a:rPr lang="en-US" dirty="0">
                <a:solidFill>
                  <a:srgbClr val="FF0000"/>
                </a:solidFill>
              </a:rPr>
              <a:t>Answers</a:t>
            </a:r>
          </a:p>
        </p:txBody>
      </p:sp>
      <p:sp>
        <p:nvSpPr>
          <p:cNvPr id="3" name="Content Placeholder 2"/>
          <p:cNvSpPr>
            <a:spLocks noGrp="1"/>
          </p:cNvSpPr>
          <p:nvPr>
            <p:ph sz="quarter" idx="1"/>
          </p:nvPr>
        </p:nvSpPr>
        <p:spPr>
          <a:xfrm>
            <a:off x="304800" y="1295400"/>
            <a:ext cx="8434388" cy="5334000"/>
          </a:xfrm>
        </p:spPr>
        <p:txBody>
          <a:bodyPr/>
          <a:lstStyle/>
          <a:p>
            <a:pPr marL="457200" indent="-457200">
              <a:buFont typeface="+mj-lt"/>
              <a:buAutoNum type="arabicPeriod"/>
              <a:defRPr/>
            </a:pPr>
            <a:r>
              <a:rPr lang="en-US" sz="2800" b="1" dirty="0">
                <a:latin typeface="Calibri" panose="020F0502020204030204" pitchFamily="34" charset="0"/>
              </a:rPr>
              <a:t>What kind of wireless electrical connection can EV3 robots use to communicate with other electrical devices (including other EV3s)?</a:t>
            </a:r>
          </a:p>
          <a:p>
            <a:pPr marL="457200" lvl="1" indent="0">
              <a:spcBef>
                <a:spcPts val="600"/>
              </a:spcBef>
              <a:buNone/>
              <a:defRPr/>
            </a:pPr>
            <a:r>
              <a:rPr lang="en-US" sz="2800" b="1" dirty="0">
                <a:solidFill>
                  <a:srgbClr val="FF0000"/>
                </a:solidFill>
                <a:latin typeface="Calibri" panose="020F0502020204030204" pitchFamily="34" charset="0"/>
              </a:rPr>
              <a:t>Bluetooth technology is a wireless connection that enables communication between electrical devices.</a:t>
            </a:r>
            <a:r>
              <a:rPr lang="en-US" sz="2800" b="1" dirty="0">
                <a:latin typeface="Calibri" panose="020F0502020204030204" pitchFamily="34" charset="0"/>
              </a:rPr>
              <a:t> </a:t>
            </a:r>
          </a:p>
          <a:p>
            <a:pPr marL="457200" indent="-457200">
              <a:buFont typeface="+mj-lt"/>
              <a:buAutoNum type="arabicPeriod" startAt="2"/>
              <a:defRPr/>
            </a:pPr>
            <a:r>
              <a:rPr lang="en-US" sz="2800" b="1" dirty="0">
                <a:latin typeface="Calibri" panose="020F0502020204030204" pitchFamily="34" charset="0"/>
              </a:rPr>
              <a:t>Can you think of a way to use a Bluetooth connection to enable one EV3 robot to remotely control another? Describe it.</a:t>
            </a:r>
          </a:p>
          <a:p>
            <a:pPr marL="457200" lvl="1" indent="-457200">
              <a:spcBef>
                <a:spcPts val="600"/>
              </a:spcBef>
              <a:buNone/>
              <a:defRPr/>
            </a:pPr>
            <a:r>
              <a:rPr lang="en-US" sz="2800" b="1" dirty="0">
                <a:solidFill>
                  <a:srgbClr val="FF0000"/>
                </a:solidFill>
                <a:latin typeface="Calibri" panose="020F0502020204030204" pitchFamily="34" charset="0"/>
              </a:rPr>
              <a:t>	Let’s call one EV3 the “controller” and the other EV3 the “receiver.”</a:t>
            </a:r>
          </a:p>
          <a:p>
            <a:pPr marL="457200" indent="-457200">
              <a:buNone/>
              <a:defRPr/>
            </a:pPr>
            <a:r>
              <a:rPr lang="en-US" sz="2800" b="1" dirty="0">
                <a:solidFill>
                  <a:srgbClr val="FF0000"/>
                </a:solidFill>
                <a:latin typeface="Calibri" panose="020F0502020204030204" pitchFamily="34" charset="0"/>
              </a:rPr>
              <a:t>			</a:t>
            </a:r>
            <a:r>
              <a:rPr lang="en-US" sz="2800" b="1" dirty="0">
                <a:solidFill>
                  <a:schemeClr val="bg1">
                    <a:lumMod val="50000"/>
                  </a:schemeClr>
                </a:solidFill>
                <a:latin typeface="Calibri" panose="020F0502020204030204" pitchFamily="34" charset="0"/>
              </a:rPr>
              <a:t>Answer continues on next page </a:t>
            </a:r>
            <a:r>
              <a:rPr lang="en-US" sz="2800" b="1" dirty="0">
                <a:solidFill>
                  <a:schemeClr val="bg1">
                    <a:lumMod val="50000"/>
                  </a:schemeClr>
                </a:solidFill>
                <a:latin typeface="Calibri" panose="020F0502020204030204" pitchFamily="34" charset="0"/>
                <a:sym typeface="Wingdings" panose="05000000000000000000" pitchFamily="2" charset="2"/>
              </a:rPr>
              <a:t></a:t>
            </a:r>
            <a:endParaRPr lang="en-US" sz="2800" b="1" dirty="0">
              <a:solidFill>
                <a:schemeClr val="bg1">
                  <a:lumMod val="50000"/>
                </a:schemeClr>
              </a:solidFill>
              <a:latin typeface="Calibri" panose="020F0502020204030204" pitchFamily="34" charset="0"/>
            </a:endParaRPr>
          </a:p>
        </p:txBody>
      </p:sp>
      <p:sp>
        <p:nvSpPr>
          <p:cNvPr id="12292"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2CBEFC3F-BDF4-442B-95B1-2E89AED8B6F1}" type="slidenum">
              <a:rPr lang="en-US" altLang="en-US">
                <a:solidFill>
                  <a:srgbClr val="FFFFFF"/>
                </a:solidFill>
              </a:rPr>
              <a:pPr/>
              <a:t>3</a:t>
            </a:fld>
            <a:endParaRPr lang="en-US" altLang="en-US">
              <a:solidFill>
                <a:srgbClr val="FFFFFF"/>
              </a:solidFill>
            </a:endParaRPr>
          </a:p>
        </p:txBody>
      </p:sp>
    </p:spTree>
    <p:extLst>
      <p:ext uri="{BB962C8B-B14F-4D97-AF65-F5344CB8AC3E}">
        <p14:creationId xmlns:p14="http://schemas.microsoft.com/office/powerpoint/2010/main" val="3769247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2"/>
          <p:cNvSpPr>
            <a:spLocks noGrp="1"/>
          </p:cNvSpPr>
          <p:nvPr>
            <p:ph sz="quarter" idx="1"/>
          </p:nvPr>
        </p:nvSpPr>
        <p:spPr>
          <a:xfrm>
            <a:off x="457200" y="1143001"/>
            <a:ext cx="8153400" cy="5334000"/>
          </a:xfrm>
        </p:spPr>
        <p:txBody>
          <a:bodyPr/>
          <a:lstStyle/>
          <a:p>
            <a:pPr marL="0" indent="0">
              <a:buNone/>
            </a:pPr>
            <a:r>
              <a:rPr lang="en-US" altLang="en-US" sz="2800" b="1" dirty="0">
                <a:solidFill>
                  <a:srgbClr val="FF0000"/>
                </a:solidFill>
                <a:latin typeface="Calibri" panose="020F0502020204030204" pitchFamily="34" charset="0"/>
              </a:rPr>
              <a:t>When each button (orange, left, right) is pressed on the controller EV3, have the controller send a distinct message (“1”, “2”, “3”) via Bluetooth to the receiver.</a:t>
            </a:r>
          </a:p>
          <a:p>
            <a:pPr marL="0" indent="0">
              <a:buNone/>
            </a:pPr>
            <a:r>
              <a:rPr lang="en-US" altLang="en-US" sz="2800" b="1" dirty="0">
                <a:solidFill>
                  <a:srgbClr val="FF0000"/>
                </a:solidFill>
                <a:latin typeface="Calibri" panose="020F0502020204030204" pitchFamily="34" charset="0"/>
              </a:rPr>
              <a:t>When no controller button is pressed on the controller EV3, have the controller send another distinct message (“0”) to the receiver.</a:t>
            </a:r>
            <a:endParaRPr lang="en-US" altLang="en-US" sz="2800" dirty="0">
              <a:solidFill>
                <a:srgbClr val="FF0000"/>
              </a:solidFill>
              <a:latin typeface="Calibri" panose="020F0502020204030204" pitchFamily="34" charset="0"/>
            </a:endParaRPr>
          </a:p>
          <a:p>
            <a:pPr marL="0" indent="0">
              <a:buNone/>
            </a:pPr>
            <a:r>
              <a:rPr lang="en-US" altLang="en-US" sz="2800" b="1" dirty="0">
                <a:solidFill>
                  <a:srgbClr val="FF0000"/>
                </a:solidFill>
                <a:latin typeface="Calibri" panose="020F0502020204030204" pitchFamily="34" charset="0"/>
              </a:rPr>
              <a:t>Program the receiver so that:</a:t>
            </a:r>
            <a:endParaRPr lang="en-US" altLang="en-US" sz="2800" dirty="0">
              <a:solidFill>
                <a:srgbClr val="FF0000"/>
              </a:solidFill>
              <a:latin typeface="Calibri" panose="020F0502020204030204" pitchFamily="34" charset="0"/>
            </a:endParaRPr>
          </a:p>
          <a:p>
            <a:r>
              <a:rPr lang="en-US" altLang="en-US" sz="2700" b="1" dirty="0">
                <a:solidFill>
                  <a:srgbClr val="FF0000"/>
                </a:solidFill>
                <a:latin typeface="Calibri" panose="020F0502020204030204" pitchFamily="34" charset="0"/>
              </a:rPr>
              <a:t>when it receives “1” it moves forward</a:t>
            </a:r>
            <a:endParaRPr lang="en-US" altLang="en-US" sz="2700" dirty="0">
              <a:solidFill>
                <a:srgbClr val="FF0000"/>
              </a:solidFill>
              <a:latin typeface="Calibri" panose="020F0502020204030204" pitchFamily="34" charset="0"/>
            </a:endParaRPr>
          </a:p>
          <a:p>
            <a:r>
              <a:rPr lang="en-US" altLang="en-US" sz="2700" b="1" dirty="0">
                <a:solidFill>
                  <a:srgbClr val="FF0000"/>
                </a:solidFill>
                <a:latin typeface="Calibri" panose="020F0502020204030204" pitchFamily="34" charset="0"/>
              </a:rPr>
              <a:t>when it receives “2” it moves left</a:t>
            </a:r>
            <a:endParaRPr lang="en-US" altLang="en-US" sz="2700" dirty="0">
              <a:solidFill>
                <a:srgbClr val="FF0000"/>
              </a:solidFill>
              <a:latin typeface="Calibri" panose="020F0502020204030204" pitchFamily="34" charset="0"/>
            </a:endParaRPr>
          </a:p>
          <a:p>
            <a:r>
              <a:rPr lang="en-US" altLang="en-US" sz="2700" b="1" dirty="0">
                <a:solidFill>
                  <a:srgbClr val="FF0000"/>
                </a:solidFill>
                <a:latin typeface="Calibri" panose="020F0502020204030204" pitchFamily="34" charset="0"/>
              </a:rPr>
              <a:t>when it receives “3” it moves right</a:t>
            </a:r>
            <a:endParaRPr lang="en-US" altLang="en-US" sz="2700" dirty="0">
              <a:solidFill>
                <a:srgbClr val="FF0000"/>
              </a:solidFill>
              <a:latin typeface="Calibri" panose="020F0502020204030204" pitchFamily="34" charset="0"/>
            </a:endParaRPr>
          </a:p>
          <a:p>
            <a:r>
              <a:rPr lang="en-US" altLang="en-US" sz="2700" b="1" dirty="0">
                <a:solidFill>
                  <a:srgbClr val="FF0000"/>
                </a:solidFill>
                <a:latin typeface="Calibri" panose="020F0502020204030204" pitchFamily="34" charset="0"/>
              </a:rPr>
              <a:t>when it receives “0” it does nothing</a:t>
            </a:r>
            <a:endParaRPr lang="en-US" altLang="en-US" dirty="0">
              <a:solidFill>
                <a:srgbClr val="FF0000"/>
              </a:solidFill>
              <a:latin typeface="Calibri" panose="020F0502020204030204" pitchFamily="34" charset="0"/>
            </a:endParaRPr>
          </a:p>
          <a:p>
            <a:pPr marL="0" indent="0">
              <a:buNone/>
            </a:pPr>
            <a:endParaRPr lang="en-US" altLang="en-US" dirty="0">
              <a:latin typeface="Calibri" panose="020F0502020204030204" pitchFamily="34" charset="0"/>
            </a:endParaRPr>
          </a:p>
        </p:txBody>
      </p:sp>
      <p:sp>
        <p:nvSpPr>
          <p:cNvPr id="14339"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99B6902F-626A-438F-AE60-C04B9F7423E1}" type="slidenum">
              <a:rPr lang="en-US" altLang="en-US">
                <a:solidFill>
                  <a:srgbClr val="FFFFFF"/>
                </a:solidFill>
              </a:rPr>
              <a:pPr/>
              <a:t>4</a:t>
            </a:fld>
            <a:endParaRPr lang="en-US" altLang="en-US">
              <a:solidFill>
                <a:srgbClr val="FFFFFF"/>
              </a:solidFill>
            </a:endParaRPr>
          </a:p>
        </p:txBody>
      </p:sp>
      <p:sp>
        <p:nvSpPr>
          <p:cNvPr id="7" name="Title 1"/>
          <p:cNvSpPr>
            <a:spLocks noGrp="1"/>
          </p:cNvSpPr>
          <p:nvPr>
            <p:ph type="title"/>
          </p:nvPr>
        </p:nvSpPr>
        <p:spPr>
          <a:xfrm>
            <a:off x="304800" y="274638"/>
            <a:ext cx="8434388" cy="715962"/>
          </a:xfrm>
        </p:spPr>
        <p:txBody>
          <a:bodyPr>
            <a:normAutofit fontScale="90000"/>
          </a:bodyPr>
          <a:lstStyle/>
          <a:p>
            <a:pPr>
              <a:defRPr/>
            </a:pPr>
            <a:r>
              <a:rPr lang="en-US" sz="4900" dirty="0"/>
              <a:t>Pre-Activity Quiz </a:t>
            </a:r>
            <a:r>
              <a:rPr lang="en-US" sz="4900" dirty="0">
                <a:solidFill>
                  <a:srgbClr val="FF0000"/>
                </a:solidFill>
              </a:rPr>
              <a:t>Answers</a:t>
            </a:r>
            <a:r>
              <a:rPr lang="en-US" dirty="0">
                <a:solidFill>
                  <a:srgbClr val="FF0000"/>
                </a:solidFill>
              </a:rPr>
              <a:t> </a:t>
            </a:r>
            <a:r>
              <a:rPr lang="en-US" sz="3600" dirty="0"/>
              <a:t>(continued)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304800" y="711200"/>
            <a:ext cx="3124200" cy="1422400"/>
          </a:xfrm>
        </p:spPr>
        <p:txBody>
          <a:bodyPr/>
          <a:lstStyle/>
          <a:p>
            <a:r>
              <a:rPr lang="en-US" dirty="0"/>
              <a:t>Your Design</a:t>
            </a:r>
            <a:br>
              <a:rPr lang="en-US" dirty="0"/>
            </a:br>
            <a:r>
              <a:rPr lang="en-US" dirty="0"/>
              <a:t>Challenge</a:t>
            </a:r>
          </a:p>
        </p:txBody>
      </p:sp>
      <p:sp>
        <p:nvSpPr>
          <p:cNvPr id="15363" name="Content Placeholder 2"/>
          <p:cNvSpPr>
            <a:spLocks noGrp="1"/>
          </p:cNvSpPr>
          <p:nvPr>
            <p:ph idx="1"/>
          </p:nvPr>
        </p:nvSpPr>
        <p:spPr>
          <a:xfrm>
            <a:off x="304800" y="2184400"/>
            <a:ext cx="8281988" cy="4376820"/>
          </a:xfrm>
        </p:spPr>
        <p:txBody>
          <a:bodyPr/>
          <a:lstStyle/>
          <a:p>
            <a:pPr marL="0" indent="0">
              <a:spcAft>
                <a:spcPts val="600"/>
              </a:spcAft>
              <a:buNone/>
            </a:pPr>
            <a:r>
              <a:rPr lang="en-US" altLang="en-US" sz="2800" b="1" dirty="0">
                <a:solidFill>
                  <a:schemeClr val="accent2"/>
                </a:solidFill>
                <a:latin typeface="Calibri" panose="020F0502020204030204" pitchFamily="34" charset="0"/>
              </a:rPr>
              <a:t>To program two EV3s (a “controller” and a “receiver”) so that one can be used to remotely control the other via a wireless Bluetooth connection</a:t>
            </a:r>
            <a:r>
              <a:rPr lang="en-US" altLang="en-US" sz="2800" b="1" dirty="0">
                <a:latin typeface="Calibri" panose="020F0502020204030204" pitchFamily="34" charset="0"/>
              </a:rPr>
              <a:t> so that…</a:t>
            </a:r>
          </a:p>
          <a:p>
            <a:pPr>
              <a:spcAft>
                <a:spcPts val="600"/>
              </a:spcAft>
              <a:buFont typeface="Wingdings" panose="05000000000000000000" pitchFamily="2" charset="2"/>
              <a:buChar char="Ø"/>
            </a:pPr>
            <a:r>
              <a:rPr lang="en-US" altLang="en-US" sz="2700" b="1" dirty="0">
                <a:latin typeface="Calibri" panose="020F0502020204030204" pitchFamily="34" charset="0"/>
              </a:rPr>
              <a:t>When you press the </a:t>
            </a:r>
            <a:r>
              <a:rPr lang="en-US" altLang="en-US" sz="2700" b="1" dirty="0">
                <a:solidFill>
                  <a:schemeClr val="accent1"/>
                </a:solidFill>
                <a:latin typeface="Calibri" panose="020F0502020204030204" pitchFamily="34" charset="0"/>
              </a:rPr>
              <a:t>middle button </a:t>
            </a:r>
            <a:r>
              <a:rPr lang="en-US" altLang="en-US" sz="2700" b="1" dirty="0">
                <a:latin typeface="Calibri" panose="020F0502020204030204" pitchFamily="34" charset="0"/>
              </a:rPr>
              <a:t>on the controller EV3, the receiver EV3 moves forward.</a:t>
            </a:r>
          </a:p>
          <a:p>
            <a:pPr>
              <a:spcAft>
                <a:spcPts val="600"/>
              </a:spcAft>
              <a:buFont typeface="Wingdings" panose="05000000000000000000" pitchFamily="2" charset="2"/>
              <a:buChar char="Ø"/>
            </a:pPr>
            <a:r>
              <a:rPr lang="en-US" altLang="en-US" sz="2700" b="1" dirty="0">
                <a:latin typeface="Calibri" panose="020F0502020204030204" pitchFamily="34" charset="0"/>
              </a:rPr>
              <a:t>When you press the </a:t>
            </a:r>
            <a:r>
              <a:rPr lang="en-US" altLang="en-US" sz="2700" b="1" dirty="0">
                <a:solidFill>
                  <a:schemeClr val="accent4"/>
                </a:solidFill>
                <a:latin typeface="Calibri" panose="020F0502020204030204" pitchFamily="34" charset="0"/>
              </a:rPr>
              <a:t>left arrow button </a:t>
            </a:r>
            <a:r>
              <a:rPr lang="en-US" altLang="en-US" sz="2700" b="1" dirty="0">
                <a:latin typeface="Calibri" panose="020F0502020204030204" pitchFamily="34" charset="0"/>
              </a:rPr>
              <a:t>on the controller EV3, the receiver EV3 turns left.</a:t>
            </a:r>
          </a:p>
          <a:p>
            <a:pPr>
              <a:spcAft>
                <a:spcPts val="600"/>
              </a:spcAft>
              <a:buFont typeface="Wingdings" panose="05000000000000000000" pitchFamily="2" charset="2"/>
              <a:buChar char="Ø"/>
            </a:pPr>
            <a:r>
              <a:rPr lang="en-US" altLang="en-US" sz="2700" b="1" dirty="0">
                <a:latin typeface="Calibri" panose="020F0502020204030204" pitchFamily="34" charset="0"/>
              </a:rPr>
              <a:t>When you press the </a:t>
            </a:r>
            <a:r>
              <a:rPr lang="en-US" altLang="en-US" sz="2700" b="1" dirty="0">
                <a:solidFill>
                  <a:schemeClr val="accent3"/>
                </a:solidFill>
                <a:latin typeface="Calibri" panose="020F0502020204030204" pitchFamily="34" charset="0"/>
              </a:rPr>
              <a:t>right arrow button </a:t>
            </a:r>
            <a:r>
              <a:rPr lang="en-US" altLang="en-US" sz="2700" b="1" dirty="0">
                <a:latin typeface="Calibri" panose="020F0502020204030204" pitchFamily="34" charset="0"/>
              </a:rPr>
              <a:t>on the controller EV3, the receiver EV3 turns right.</a:t>
            </a:r>
          </a:p>
        </p:txBody>
      </p:sp>
      <p:sp>
        <p:nvSpPr>
          <p:cNvPr id="15364"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r>
              <a:rPr lang="en-US" altLang="en-US">
                <a:solidFill>
                  <a:srgbClr val="FFFFFF"/>
                </a:solidFill>
              </a:rPr>
              <a:t>5</a:t>
            </a:r>
          </a:p>
        </p:txBody>
      </p:sp>
      <p:sp>
        <p:nvSpPr>
          <p:cNvPr id="10" name="Freeform 9"/>
          <p:cNvSpPr/>
          <p:nvPr/>
        </p:nvSpPr>
        <p:spPr>
          <a:xfrm>
            <a:off x="4845051" y="549275"/>
            <a:ext cx="1868487" cy="327025"/>
          </a:xfrm>
          <a:custGeom>
            <a:avLst/>
            <a:gdLst>
              <a:gd name="connsiteX0" fmla="*/ 0 w 508959"/>
              <a:gd name="connsiteY0" fmla="*/ 327810 h 327810"/>
              <a:gd name="connsiteX1" fmla="*/ 258793 w 508959"/>
              <a:gd name="connsiteY1" fmla="*/ 6 h 327810"/>
              <a:gd name="connsiteX2" fmla="*/ 508959 w 508959"/>
              <a:gd name="connsiteY2" fmla="*/ 319183 h 327810"/>
            </a:gdLst>
            <a:ahLst/>
            <a:cxnLst>
              <a:cxn ang="0">
                <a:pos x="connsiteX0" y="connsiteY0"/>
              </a:cxn>
              <a:cxn ang="0">
                <a:pos x="connsiteX1" y="connsiteY1"/>
              </a:cxn>
              <a:cxn ang="0">
                <a:pos x="connsiteX2" y="connsiteY2"/>
              </a:cxn>
            </a:cxnLst>
            <a:rect l="l" t="t" r="r" b="b"/>
            <a:pathLst>
              <a:path w="508959" h="327810">
                <a:moveTo>
                  <a:pt x="0" y="327810"/>
                </a:moveTo>
                <a:cubicBezTo>
                  <a:pt x="86983" y="164627"/>
                  <a:pt x="173967" y="1444"/>
                  <a:pt x="258793" y="6"/>
                </a:cubicBezTo>
                <a:cubicBezTo>
                  <a:pt x="343619" y="-1432"/>
                  <a:pt x="445699" y="251609"/>
                  <a:pt x="508959" y="319183"/>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3" name="Freeform 12"/>
          <p:cNvSpPr/>
          <p:nvPr/>
        </p:nvSpPr>
        <p:spPr>
          <a:xfrm>
            <a:off x="4818063" y="787400"/>
            <a:ext cx="1870075" cy="327025"/>
          </a:xfrm>
          <a:custGeom>
            <a:avLst/>
            <a:gdLst>
              <a:gd name="connsiteX0" fmla="*/ 0 w 508959"/>
              <a:gd name="connsiteY0" fmla="*/ 327810 h 327810"/>
              <a:gd name="connsiteX1" fmla="*/ 258793 w 508959"/>
              <a:gd name="connsiteY1" fmla="*/ 6 h 327810"/>
              <a:gd name="connsiteX2" fmla="*/ 508959 w 508959"/>
              <a:gd name="connsiteY2" fmla="*/ 319183 h 327810"/>
            </a:gdLst>
            <a:ahLst/>
            <a:cxnLst>
              <a:cxn ang="0">
                <a:pos x="connsiteX0" y="connsiteY0"/>
              </a:cxn>
              <a:cxn ang="0">
                <a:pos x="connsiteX1" y="connsiteY1"/>
              </a:cxn>
              <a:cxn ang="0">
                <a:pos x="connsiteX2" y="connsiteY2"/>
              </a:cxn>
            </a:cxnLst>
            <a:rect l="l" t="t" r="r" b="b"/>
            <a:pathLst>
              <a:path w="508959" h="327810">
                <a:moveTo>
                  <a:pt x="0" y="327810"/>
                </a:moveTo>
                <a:cubicBezTo>
                  <a:pt x="86983" y="164627"/>
                  <a:pt x="173967" y="1444"/>
                  <a:pt x="258793" y="6"/>
                </a:cubicBezTo>
                <a:cubicBezTo>
                  <a:pt x="343619" y="-1432"/>
                  <a:pt x="445699" y="251609"/>
                  <a:pt x="508959" y="319183"/>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4" name="Freeform 13"/>
          <p:cNvSpPr/>
          <p:nvPr/>
        </p:nvSpPr>
        <p:spPr>
          <a:xfrm>
            <a:off x="4852988" y="1076325"/>
            <a:ext cx="1868488" cy="330200"/>
          </a:xfrm>
          <a:custGeom>
            <a:avLst/>
            <a:gdLst>
              <a:gd name="connsiteX0" fmla="*/ 0 w 508959"/>
              <a:gd name="connsiteY0" fmla="*/ 327810 h 327810"/>
              <a:gd name="connsiteX1" fmla="*/ 258793 w 508959"/>
              <a:gd name="connsiteY1" fmla="*/ 6 h 327810"/>
              <a:gd name="connsiteX2" fmla="*/ 508959 w 508959"/>
              <a:gd name="connsiteY2" fmla="*/ 319183 h 327810"/>
            </a:gdLst>
            <a:ahLst/>
            <a:cxnLst>
              <a:cxn ang="0">
                <a:pos x="connsiteX0" y="connsiteY0"/>
              </a:cxn>
              <a:cxn ang="0">
                <a:pos x="connsiteX1" y="connsiteY1"/>
              </a:cxn>
              <a:cxn ang="0">
                <a:pos x="connsiteX2" y="connsiteY2"/>
              </a:cxn>
            </a:cxnLst>
            <a:rect l="l" t="t" r="r" b="b"/>
            <a:pathLst>
              <a:path w="508959" h="327810">
                <a:moveTo>
                  <a:pt x="0" y="327810"/>
                </a:moveTo>
                <a:cubicBezTo>
                  <a:pt x="86983" y="164627"/>
                  <a:pt x="173967" y="1444"/>
                  <a:pt x="258793" y="6"/>
                </a:cubicBezTo>
                <a:cubicBezTo>
                  <a:pt x="343619" y="-1432"/>
                  <a:pt x="445699" y="251609"/>
                  <a:pt x="508959" y="319183"/>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pic>
        <p:nvPicPr>
          <p:cNvPr id="2" name="Picture 1"/>
          <p:cNvPicPr>
            <a:picLocks noChangeAspect="1"/>
          </p:cNvPicPr>
          <p:nvPr/>
        </p:nvPicPr>
        <p:blipFill rotWithShape="1">
          <a:blip r:embed="rId3"/>
          <a:srcRect l="17505" r="20600"/>
          <a:stretch/>
        </p:blipFill>
        <p:spPr>
          <a:xfrm>
            <a:off x="3389954" y="514350"/>
            <a:ext cx="1372547" cy="1381125"/>
          </a:xfrm>
          <a:prstGeom prst="rect">
            <a:avLst/>
          </a:prstGeom>
        </p:spPr>
      </p:pic>
      <p:pic>
        <p:nvPicPr>
          <p:cNvPr id="1026" name="Picture 2" descr="https://shslab.wikispaces.com/file/view/Step15.jpg/494270952/800x586/Step15.jpg"/>
          <p:cNvPicPr>
            <a:picLocks noChangeAspect="1" noChangeArrowheads="1"/>
          </p:cNvPicPr>
          <p:nvPr/>
        </p:nvPicPr>
        <p:blipFill rotWithShape="1">
          <a:blip r:embed="rId4">
            <a:extLst>
              <a:ext uri="{28A0092B-C50C-407E-A947-70E740481C1C}">
                <a14:useLocalDpi xmlns:a14="http://schemas.microsoft.com/office/drawing/2010/main" val="0"/>
              </a:ext>
            </a:extLst>
          </a:blip>
          <a:srcRect l="16958" r="10042"/>
          <a:stretch/>
        </p:blipFill>
        <p:spPr bwMode="auto">
          <a:xfrm>
            <a:off x="6845085" y="234156"/>
            <a:ext cx="1754529" cy="17605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28600" y="274638"/>
            <a:ext cx="8510588" cy="792162"/>
          </a:xfrm>
        </p:spPr>
        <p:txBody>
          <a:bodyPr/>
          <a:lstStyle/>
          <a:p>
            <a:r>
              <a:rPr lang="en-US" dirty="0"/>
              <a:t>Design Challenge Objectives </a:t>
            </a:r>
            <a:r>
              <a:rPr lang="en-US" sz="2400" dirty="0"/>
              <a:t>(continued)</a:t>
            </a:r>
          </a:p>
        </p:txBody>
      </p:sp>
      <p:sp>
        <p:nvSpPr>
          <p:cNvPr id="16387" name="Content Placeholder 2"/>
          <p:cNvSpPr>
            <a:spLocks noGrp="1"/>
          </p:cNvSpPr>
          <p:nvPr>
            <p:ph sz="quarter" idx="1"/>
          </p:nvPr>
        </p:nvSpPr>
        <p:spPr>
          <a:xfrm>
            <a:off x="457200" y="1600200"/>
            <a:ext cx="8281988" cy="4873625"/>
          </a:xfrm>
        </p:spPr>
        <p:txBody>
          <a:bodyPr/>
          <a:lstStyle/>
          <a:p>
            <a:pPr>
              <a:spcAft>
                <a:spcPts val="1200"/>
              </a:spcAft>
              <a:buFont typeface="Wingdings" panose="05000000000000000000" pitchFamily="2" charset="2"/>
              <a:buChar char="Ø"/>
            </a:pPr>
            <a:r>
              <a:rPr lang="en-US" altLang="en-US" sz="2800" b="1" dirty="0">
                <a:latin typeface="Calibri" panose="020F0502020204030204" pitchFamily="34" charset="0"/>
              </a:rPr>
              <a:t>When we are done, we will be able to control the LEGO MINDSTORMS EV3 </a:t>
            </a:r>
            <a:r>
              <a:rPr lang="en-US" altLang="en-US" sz="2800" b="1" dirty="0" err="1">
                <a:latin typeface="Calibri" panose="020F0502020204030204" pitchFamily="34" charset="0"/>
              </a:rPr>
              <a:t>taskbot</a:t>
            </a:r>
            <a:r>
              <a:rPr lang="en-US" altLang="en-US" sz="2800" b="1" dirty="0">
                <a:latin typeface="Calibri" panose="020F0502020204030204" pitchFamily="34" charset="0"/>
              </a:rPr>
              <a:t> (the “receiver”) similarly to how the robot in this video is controlled: </a:t>
            </a:r>
            <a:r>
              <a:rPr lang="en-US" altLang="en-US" sz="2800" b="1" dirty="0">
                <a:latin typeface="Calibri" panose="020F0502020204030204" pitchFamily="34" charset="0"/>
                <a:hlinkClick r:id="rId3"/>
              </a:rPr>
              <a:t>http://youtu.be/zohDeKxXUPo?t=1m</a:t>
            </a:r>
            <a:r>
              <a:rPr lang="en-US" altLang="en-US" sz="2800" b="1" dirty="0">
                <a:latin typeface="Calibri" panose="020F0502020204030204" pitchFamily="34" charset="0"/>
              </a:rPr>
              <a:t>. </a:t>
            </a:r>
          </a:p>
          <a:p>
            <a:pPr>
              <a:spcAft>
                <a:spcPts val="1200"/>
              </a:spcAft>
              <a:buFont typeface="Wingdings" panose="05000000000000000000" pitchFamily="2" charset="2"/>
              <a:buChar char="Ø"/>
            </a:pPr>
            <a:r>
              <a:rPr lang="en-US" altLang="en-US" sz="2800" b="1" dirty="0">
                <a:latin typeface="Calibri" panose="020F0502020204030204" pitchFamily="34" charset="0"/>
              </a:rPr>
              <a:t>If several groups are able to run their programs </a:t>
            </a:r>
            <a:br>
              <a:rPr lang="en-US" altLang="en-US" sz="2800" b="1" dirty="0">
                <a:latin typeface="Calibri" panose="020F0502020204030204" pitchFamily="34" charset="0"/>
              </a:rPr>
            </a:br>
            <a:r>
              <a:rPr lang="en-US" altLang="en-US" sz="2800" b="1" dirty="0">
                <a:latin typeface="Calibri" panose="020F0502020204030204" pitchFamily="34" charset="0"/>
              </a:rPr>
              <a:t>at the same time, they can use their EV3 </a:t>
            </a:r>
            <a:r>
              <a:rPr lang="en-US" altLang="en-US" sz="2800" b="1" dirty="0" err="1">
                <a:latin typeface="Calibri" panose="020F0502020204030204" pitchFamily="34" charset="0"/>
              </a:rPr>
              <a:t>taksbots</a:t>
            </a:r>
            <a:r>
              <a:rPr lang="en-US" altLang="en-US" sz="2800" b="1" dirty="0">
                <a:latin typeface="Calibri" panose="020F0502020204030204" pitchFamily="34" charset="0"/>
              </a:rPr>
              <a:t> </a:t>
            </a:r>
            <a:br>
              <a:rPr lang="en-US" altLang="en-US" sz="2800" b="1" dirty="0">
                <a:latin typeface="Calibri" panose="020F0502020204030204" pitchFamily="34" charset="0"/>
              </a:rPr>
            </a:br>
            <a:r>
              <a:rPr lang="en-US" altLang="en-US" sz="2800" b="1" dirty="0">
                <a:latin typeface="Calibri" panose="020F0502020204030204" pitchFamily="34" charset="0"/>
              </a:rPr>
              <a:t>to “</a:t>
            </a:r>
            <a:r>
              <a:rPr lang="en-US" altLang="en-US" sz="2800" b="1" dirty="0">
                <a:solidFill>
                  <a:schemeClr val="accent2"/>
                </a:solidFill>
                <a:latin typeface="Calibri" panose="020F0502020204030204" pitchFamily="34" charset="0"/>
              </a:rPr>
              <a:t>play soccer</a:t>
            </a:r>
            <a:r>
              <a:rPr lang="en-US" altLang="en-US" sz="2800" b="1" dirty="0">
                <a:latin typeface="Calibri" panose="020F0502020204030204" pitchFamily="34" charset="0"/>
              </a:rPr>
              <a:t>” with a small ball. </a:t>
            </a:r>
            <a:br>
              <a:rPr lang="en-US" altLang="en-US" sz="2800" b="1" dirty="0">
                <a:latin typeface="Calibri" panose="020F0502020204030204" pitchFamily="34" charset="0"/>
              </a:rPr>
            </a:br>
            <a:r>
              <a:rPr lang="en-US" altLang="en-US" sz="2800" b="1" dirty="0">
                <a:latin typeface="Calibri" panose="020F0502020204030204" pitchFamily="34" charset="0"/>
              </a:rPr>
              <a:t/>
            </a:r>
            <a:br>
              <a:rPr lang="en-US" altLang="en-US" sz="2800" b="1" dirty="0">
                <a:latin typeface="Calibri" panose="020F0502020204030204" pitchFamily="34" charset="0"/>
              </a:rPr>
            </a:br>
            <a:r>
              <a:rPr lang="en-US" altLang="en-US" sz="2800" b="1" dirty="0">
                <a:latin typeface="Calibri" panose="020F0502020204030204" pitchFamily="34" charset="0"/>
              </a:rPr>
              <a:t>To do this, each group remotely controls its </a:t>
            </a:r>
            <a:r>
              <a:rPr lang="en-US" altLang="en-US" sz="2800" b="1" dirty="0" err="1">
                <a:latin typeface="Calibri" panose="020F0502020204030204" pitchFamily="34" charset="0"/>
              </a:rPr>
              <a:t>taskbot</a:t>
            </a:r>
            <a:r>
              <a:rPr lang="en-US" altLang="en-US" sz="2800" b="1" dirty="0">
                <a:latin typeface="Calibri" panose="020F0502020204030204" pitchFamily="34" charset="0"/>
              </a:rPr>
              <a:t>, which acts as one of the soccer players.</a:t>
            </a:r>
          </a:p>
        </p:txBody>
      </p:sp>
      <p:sp>
        <p:nvSpPr>
          <p:cNvPr id="16388"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06EBED1F-CCEC-4936-9AC1-20D05A564978}" type="slidenum">
              <a:rPr lang="en-US" altLang="en-US">
                <a:solidFill>
                  <a:srgbClr val="FFFFFF"/>
                </a:solidFill>
              </a:rPr>
              <a:pPr/>
              <a:t>6</a:t>
            </a:fld>
            <a:endParaRPr lang="en-US" altLang="en-US">
              <a:solidFill>
                <a:srgbClr val="FFFFFF"/>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077200" cy="884238"/>
          </a:xfrm>
        </p:spPr>
        <p:txBody>
          <a:bodyPr>
            <a:normAutofit fontScale="90000"/>
          </a:bodyPr>
          <a:lstStyle/>
          <a:p>
            <a:pPr>
              <a:defRPr/>
            </a:pPr>
            <a:r>
              <a:rPr lang="en-US" dirty="0"/>
              <a:t>Part 1: Understanding the Programs</a:t>
            </a:r>
          </a:p>
        </p:txBody>
      </p:sp>
      <p:sp>
        <p:nvSpPr>
          <p:cNvPr id="17411" name="Content Placeholder 2"/>
          <p:cNvSpPr>
            <a:spLocks noGrp="1"/>
          </p:cNvSpPr>
          <p:nvPr>
            <p:ph sz="quarter" idx="1"/>
          </p:nvPr>
        </p:nvSpPr>
        <p:spPr>
          <a:xfrm>
            <a:off x="457200" y="1676401"/>
            <a:ext cx="8077200" cy="2362199"/>
          </a:xfrm>
        </p:spPr>
        <p:txBody>
          <a:bodyPr/>
          <a:lstStyle/>
          <a:p>
            <a:pPr marL="0" indent="0">
              <a:buNone/>
            </a:pPr>
            <a:r>
              <a:rPr lang="en-US" altLang="en-US" sz="3200" b="1" dirty="0">
                <a:latin typeface="Calibri" panose="020F0502020204030204" pitchFamily="34" charset="0"/>
              </a:rPr>
              <a:t>Before you use one EV3 to remotely control another,  you must understand how the programs for the controller and receiver EV3s work and how they interact with one another.</a:t>
            </a:r>
          </a:p>
        </p:txBody>
      </p:sp>
      <p:sp>
        <p:nvSpPr>
          <p:cNvPr id="17412"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3E9EE678-3B1D-4301-A9D9-2B70128DFA98}" type="slidenum">
              <a:rPr lang="en-US" altLang="en-US">
                <a:solidFill>
                  <a:srgbClr val="FFFFFF"/>
                </a:solidFill>
              </a:rPr>
              <a:pPr/>
              <a:t>7</a:t>
            </a:fld>
            <a:endParaRPr lang="en-US" altLang="en-US">
              <a:solidFill>
                <a:srgbClr val="FFFFFF"/>
              </a:solidFill>
            </a:endParaRPr>
          </a:p>
        </p:txBody>
      </p:sp>
      <p:sp>
        <p:nvSpPr>
          <p:cNvPr id="7" name="Freeform 6"/>
          <p:cNvSpPr/>
          <p:nvPr/>
        </p:nvSpPr>
        <p:spPr>
          <a:xfrm>
            <a:off x="2988206" y="4594225"/>
            <a:ext cx="1868487" cy="327025"/>
          </a:xfrm>
          <a:custGeom>
            <a:avLst/>
            <a:gdLst>
              <a:gd name="connsiteX0" fmla="*/ 0 w 508959"/>
              <a:gd name="connsiteY0" fmla="*/ 327810 h 327810"/>
              <a:gd name="connsiteX1" fmla="*/ 258793 w 508959"/>
              <a:gd name="connsiteY1" fmla="*/ 6 h 327810"/>
              <a:gd name="connsiteX2" fmla="*/ 508959 w 508959"/>
              <a:gd name="connsiteY2" fmla="*/ 319183 h 327810"/>
            </a:gdLst>
            <a:ahLst/>
            <a:cxnLst>
              <a:cxn ang="0">
                <a:pos x="connsiteX0" y="connsiteY0"/>
              </a:cxn>
              <a:cxn ang="0">
                <a:pos x="connsiteX1" y="connsiteY1"/>
              </a:cxn>
              <a:cxn ang="0">
                <a:pos x="connsiteX2" y="connsiteY2"/>
              </a:cxn>
            </a:cxnLst>
            <a:rect l="l" t="t" r="r" b="b"/>
            <a:pathLst>
              <a:path w="508959" h="327810">
                <a:moveTo>
                  <a:pt x="0" y="327810"/>
                </a:moveTo>
                <a:cubicBezTo>
                  <a:pt x="86983" y="164627"/>
                  <a:pt x="173967" y="1444"/>
                  <a:pt x="258793" y="6"/>
                </a:cubicBezTo>
                <a:cubicBezTo>
                  <a:pt x="343619" y="-1432"/>
                  <a:pt x="445699" y="251609"/>
                  <a:pt x="508959" y="319183"/>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8" name="Freeform 7"/>
          <p:cNvSpPr/>
          <p:nvPr/>
        </p:nvSpPr>
        <p:spPr>
          <a:xfrm>
            <a:off x="2961218" y="4832350"/>
            <a:ext cx="1870075" cy="327025"/>
          </a:xfrm>
          <a:custGeom>
            <a:avLst/>
            <a:gdLst>
              <a:gd name="connsiteX0" fmla="*/ 0 w 508959"/>
              <a:gd name="connsiteY0" fmla="*/ 327810 h 327810"/>
              <a:gd name="connsiteX1" fmla="*/ 258793 w 508959"/>
              <a:gd name="connsiteY1" fmla="*/ 6 h 327810"/>
              <a:gd name="connsiteX2" fmla="*/ 508959 w 508959"/>
              <a:gd name="connsiteY2" fmla="*/ 319183 h 327810"/>
            </a:gdLst>
            <a:ahLst/>
            <a:cxnLst>
              <a:cxn ang="0">
                <a:pos x="connsiteX0" y="connsiteY0"/>
              </a:cxn>
              <a:cxn ang="0">
                <a:pos x="connsiteX1" y="connsiteY1"/>
              </a:cxn>
              <a:cxn ang="0">
                <a:pos x="connsiteX2" y="connsiteY2"/>
              </a:cxn>
            </a:cxnLst>
            <a:rect l="l" t="t" r="r" b="b"/>
            <a:pathLst>
              <a:path w="508959" h="327810">
                <a:moveTo>
                  <a:pt x="0" y="327810"/>
                </a:moveTo>
                <a:cubicBezTo>
                  <a:pt x="86983" y="164627"/>
                  <a:pt x="173967" y="1444"/>
                  <a:pt x="258793" y="6"/>
                </a:cubicBezTo>
                <a:cubicBezTo>
                  <a:pt x="343619" y="-1432"/>
                  <a:pt x="445699" y="251609"/>
                  <a:pt x="508959" y="319183"/>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9" name="Freeform 8"/>
          <p:cNvSpPr/>
          <p:nvPr/>
        </p:nvSpPr>
        <p:spPr>
          <a:xfrm>
            <a:off x="2996143" y="5121275"/>
            <a:ext cx="1868488" cy="330200"/>
          </a:xfrm>
          <a:custGeom>
            <a:avLst/>
            <a:gdLst>
              <a:gd name="connsiteX0" fmla="*/ 0 w 508959"/>
              <a:gd name="connsiteY0" fmla="*/ 327810 h 327810"/>
              <a:gd name="connsiteX1" fmla="*/ 258793 w 508959"/>
              <a:gd name="connsiteY1" fmla="*/ 6 h 327810"/>
              <a:gd name="connsiteX2" fmla="*/ 508959 w 508959"/>
              <a:gd name="connsiteY2" fmla="*/ 319183 h 327810"/>
            </a:gdLst>
            <a:ahLst/>
            <a:cxnLst>
              <a:cxn ang="0">
                <a:pos x="connsiteX0" y="connsiteY0"/>
              </a:cxn>
              <a:cxn ang="0">
                <a:pos x="connsiteX1" y="connsiteY1"/>
              </a:cxn>
              <a:cxn ang="0">
                <a:pos x="connsiteX2" y="connsiteY2"/>
              </a:cxn>
            </a:cxnLst>
            <a:rect l="l" t="t" r="r" b="b"/>
            <a:pathLst>
              <a:path w="508959" h="327810">
                <a:moveTo>
                  <a:pt x="0" y="327810"/>
                </a:moveTo>
                <a:cubicBezTo>
                  <a:pt x="86983" y="164627"/>
                  <a:pt x="173967" y="1444"/>
                  <a:pt x="258793" y="6"/>
                </a:cubicBezTo>
                <a:cubicBezTo>
                  <a:pt x="343619" y="-1432"/>
                  <a:pt x="445699" y="251609"/>
                  <a:pt x="508959" y="319183"/>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pic>
        <p:nvPicPr>
          <p:cNvPr id="10" name="Picture 9"/>
          <p:cNvPicPr>
            <a:picLocks noChangeAspect="1"/>
          </p:cNvPicPr>
          <p:nvPr/>
        </p:nvPicPr>
        <p:blipFill rotWithShape="1">
          <a:blip r:embed="rId3"/>
          <a:srcRect l="17505" r="20600"/>
          <a:stretch/>
        </p:blipFill>
        <p:spPr>
          <a:xfrm>
            <a:off x="1419044" y="4430712"/>
            <a:ext cx="1372547" cy="1381125"/>
          </a:xfrm>
          <a:prstGeom prst="rect">
            <a:avLst/>
          </a:prstGeom>
        </p:spPr>
      </p:pic>
      <p:pic>
        <p:nvPicPr>
          <p:cNvPr id="11" name="Picture 2" descr="https://shslab.wikispaces.com/file/view/Step15.jpg/494270952/800x586/Step15.jpg"/>
          <p:cNvPicPr>
            <a:picLocks noChangeAspect="1" noChangeArrowheads="1"/>
          </p:cNvPicPr>
          <p:nvPr/>
        </p:nvPicPr>
        <p:blipFill rotWithShape="1">
          <a:blip r:embed="rId4">
            <a:extLst>
              <a:ext uri="{28A0092B-C50C-407E-A947-70E740481C1C}">
                <a14:useLocalDpi xmlns:a14="http://schemas.microsoft.com/office/drawing/2010/main" val="0"/>
              </a:ext>
            </a:extLst>
          </a:blip>
          <a:srcRect l="16958" r="10042"/>
          <a:stretch/>
        </p:blipFill>
        <p:spPr bwMode="auto">
          <a:xfrm>
            <a:off x="5095837" y="4115593"/>
            <a:ext cx="1754529" cy="17605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6"/>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47F0755C-EAA1-4128-B24F-BF359C5A6414}" type="slidenum">
              <a:rPr lang="en-US" altLang="en-US">
                <a:solidFill>
                  <a:srgbClr val="FFFFFF"/>
                </a:solidFill>
              </a:rPr>
              <a:pPr/>
              <a:t>8</a:t>
            </a:fld>
            <a:endParaRPr lang="en-US" altLang="en-US">
              <a:solidFill>
                <a:srgbClr val="FFFFFF"/>
              </a:solidFill>
            </a:endParaRPr>
          </a:p>
        </p:txBody>
      </p:sp>
      <p:sp>
        <p:nvSpPr>
          <p:cNvPr id="18436" name="Content Placeholder 2"/>
          <p:cNvSpPr>
            <a:spLocks noGrp="1"/>
          </p:cNvSpPr>
          <p:nvPr>
            <p:ph idx="1"/>
          </p:nvPr>
        </p:nvSpPr>
        <p:spPr>
          <a:xfrm>
            <a:off x="457200" y="1676400"/>
            <a:ext cx="8153400" cy="3257550"/>
          </a:xfrm>
        </p:spPr>
        <p:txBody>
          <a:bodyPr/>
          <a:lstStyle/>
          <a:p>
            <a:pPr>
              <a:buFont typeface="Wingdings" panose="05000000000000000000" pitchFamily="2" charset="2"/>
              <a:buChar char="Ø"/>
            </a:pPr>
            <a:r>
              <a:rPr lang="en-US" altLang="en-US" sz="2700" b="1" dirty="0">
                <a:latin typeface="Calibri" panose="020F0502020204030204" pitchFamily="34" charset="0"/>
                <a:ea typeface="ＭＳ Ｐゴシック" panose="020B0600070205080204" pitchFamily="34" charset="-128"/>
                <a:cs typeface="Times New Roman" panose="02020603050405020304" pitchFamily="18" charset="0"/>
              </a:rPr>
              <a:t>An electrical connection is the link or bond that </a:t>
            </a:r>
            <a:r>
              <a:rPr lang="en-US" altLang="en-US" sz="2700" b="1" dirty="0">
                <a:solidFill>
                  <a:schemeClr val="accent1"/>
                </a:solidFill>
                <a:latin typeface="Calibri" panose="020F0502020204030204" pitchFamily="34" charset="0"/>
                <a:ea typeface="ＭＳ Ｐゴシック" panose="020B0600070205080204" pitchFamily="34" charset="-128"/>
                <a:cs typeface="Times New Roman" panose="02020603050405020304" pitchFamily="18" charset="0"/>
              </a:rPr>
              <a:t>passes electricity </a:t>
            </a:r>
            <a:r>
              <a:rPr lang="en-US" altLang="en-US" sz="2700" b="1" dirty="0">
                <a:latin typeface="Calibri" panose="020F0502020204030204" pitchFamily="34" charset="0"/>
                <a:ea typeface="ＭＳ Ｐゴシック" panose="020B0600070205080204" pitchFamily="34" charset="-128"/>
                <a:cs typeface="Times New Roman" panose="02020603050405020304" pitchFamily="18" charset="0"/>
              </a:rPr>
              <a:t>between two or more things.</a:t>
            </a:r>
          </a:p>
          <a:p>
            <a:pPr>
              <a:buFont typeface="Wingdings" panose="05000000000000000000" pitchFamily="2" charset="2"/>
              <a:buChar char="Ø"/>
            </a:pPr>
            <a:r>
              <a:rPr lang="en-US" altLang="en-US" sz="2700" b="1" dirty="0">
                <a:latin typeface="Calibri" panose="020F0502020204030204" pitchFamily="34" charset="0"/>
                <a:ea typeface="ＭＳ Ｐゴシック" panose="020B0600070205080204" pitchFamily="34" charset="-128"/>
                <a:cs typeface="Times New Roman" panose="02020603050405020304" pitchFamily="18" charset="0"/>
              </a:rPr>
              <a:t>Wireless electrical </a:t>
            </a:r>
            <a:br>
              <a:rPr lang="en-US" altLang="en-US" sz="2700" b="1" dirty="0">
                <a:latin typeface="Calibri" panose="020F0502020204030204" pitchFamily="34" charset="0"/>
                <a:ea typeface="ＭＳ Ｐゴシック" panose="020B0600070205080204" pitchFamily="34" charset="-128"/>
                <a:cs typeface="Times New Roman" panose="02020603050405020304" pitchFamily="18" charset="0"/>
              </a:rPr>
            </a:br>
            <a:r>
              <a:rPr lang="en-US" altLang="en-US" sz="2700" b="1" dirty="0">
                <a:latin typeface="Calibri" panose="020F0502020204030204" pitchFamily="34" charset="0"/>
                <a:ea typeface="ＭＳ Ｐゴシック" panose="020B0600070205080204" pitchFamily="34" charset="-128"/>
                <a:cs typeface="Times New Roman" panose="02020603050405020304" pitchFamily="18" charset="0"/>
              </a:rPr>
              <a:t>connections allow two </a:t>
            </a:r>
            <a:br>
              <a:rPr lang="en-US" altLang="en-US" sz="2700" b="1" dirty="0">
                <a:latin typeface="Calibri" panose="020F0502020204030204" pitchFamily="34" charset="0"/>
                <a:ea typeface="ＭＳ Ｐゴシック" panose="020B0600070205080204" pitchFamily="34" charset="-128"/>
                <a:cs typeface="Times New Roman" panose="02020603050405020304" pitchFamily="18" charset="0"/>
              </a:rPr>
            </a:br>
            <a:r>
              <a:rPr lang="en-US" altLang="en-US" sz="2700" b="1" dirty="0">
                <a:latin typeface="Calibri" panose="020F0502020204030204" pitchFamily="34" charset="0"/>
                <a:ea typeface="ＭＳ Ｐゴシック" panose="020B0600070205080204" pitchFamily="34" charset="-128"/>
                <a:cs typeface="Times New Roman" panose="02020603050405020304" pitchFamily="18" charset="0"/>
              </a:rPr>
              <a:t>devices to be linked </a:t>
            </a:r>
            <a:br>
              <a:rPr lang="en-US" altLang="en-US" sz="2700" b="1" dirty="0">
                <a:latin typeface="Calibri" panose="020F0502020204030204" pitchFamily="34" charset="0"/>
                <a:ea typeface="ＭＳ Ｐゴシック" panose="020B0600070205080204" pitchFamily="34" charset="-128"/>
                <a:cs typeface="Times New Roman" panose="02020603050405020304" pitchFamily="18" charset="0"/>
              </a:rPr>
            </a:br>
            <a:r>
              <a:rPr lang="en-US" altLang="en-US" sz="2700" b="1" dirty="0">
                <a:latin typeface="Calibri" panose="020F0502020204030204" pitchFamily="34" charset="0"/>
                <a:ea typeface="ＭＳ Ｐゴシック" panose="020B0600070205080204" pitchFamily="34" charset="-128"/>
                <a:cs typeface="Times New Roman" panose="02020603050405020304" pitchFamily="18" charset="0"/>
              </a:rPr>
              <a:t>remotely without </a:t>
            </a:r>
            <a:br>
              <a:rPr lang="en-US" altLang="en-US" sz="2700" b="1" dirty="0">
                <a:latin typeface="Calibri" panose="020F0502020204030204" pitchFamily="34" charset="0"/>
                <a:ea typeface="ＭＳ Ｐゴシック" panose="020B0600070205080204" pitchFamily="34" charset="-128"/>
                <a:cs typeface="Times New Roman" panose="02020603050405020304" pitchFamily="18" charset="0"/>
              </a:rPr>
            </a:br>
            <a:r>
              <a:rPr lang="en-US" altLang="en-US" sz="2700" b="1" dirty="0">
                <a:latin typeface="Calibri" panose="020F0502020204030204" pitchFamily="34" charset="0"/>
                <a:ea typeface="ＭＳ Ｐゴシック" panose="020B0600070205080204" pitchFamily="34" charset="-128"/>
                <a:cs typeface="Times New Roman" panose="02020603050405020304" pitchFamily="18" charset="0"/>
              </a:rPr>
              <a:t>being joined by a wire.</a:t>
            </a:r>
          </a:p>
        </p:txBody>
      </p:sp>
      <p:pic>
        <p:nvPicPr>
          <p:cNvPr id="1843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06225" y="2743200"/>
            <a:ext cx="4432963" cy="392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4638"/>
            <a:ext cx="8281988" cy="1325562"/>
          </a:xfrm>
        </p:spPr>
        <p:txBody>
          <a:bodyPr/>
          <a:lstStyle/>
          <a:p>
            <a:r>
              <a:rPr lang="en-US" dirty="0">
                <a:solidFill>
                  <a:schemeClr val="accent2"/>
                </a:solidFill>
              </a:rPr>
              <a:t>Review:</a:t>
            </a:r>
            <a:r>
              <a:rPr lang="en-US" dirty="0"/>
              <a:t> </a:t>
            </a:r>
            <a:br>
              <a:rPr lang="en-US" dirty="0"/>
            </a:br>
            <a:r>
              <a:rPr lang="en-US" dirty="0"/>
              <a:t>What is an electrical connection?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Content Placeholder 2"/>
          <p:cNvSpPr>
            <a:spLocks noGrp="1"/>
          </p:cNvSpPr>
          <p:nvPr>
            <p:ph sz="quarter" idx="1"/>
          </p:nvPr>
        </p:nvSpPr>
        <p:spPr>
          <a:xfrm>
            <a:off x="304800" y="2057400"/>
            <a:ext cx="8358188" cy="4495800"/>
          </a:xfrm>
        </p:spPr>
        <p:txBody>
          <a:bodyPr/>
          <a:lstStyle/>
          <a:p>
            <a:pPr>
              <a:spcAft>
                <a:spcPts val="600"/>
              </a:spcAft>
              <a:buFont typeface="Wingdings" panose="05000000000000000000" pitchFamily="2" charset="2"/>
              <a:buChar char="Ø"/>
            </a:pPr>
            <a:r>
              <a:rPr lang="en-US" altLang="en-US" sz="2800" b="1" dirty="0">
                <a:latin typeface="Calibri" panose="020F0502020204030204" pitchFamily="34" charset="0"/>
                <a:cs typeface="Times New Roman" panose="02020603050405020304" pitchFamily="18" charset="0"/>
              </a:rPr>
              <a:t>EV3 robots can use a </a:t>
            </a:r>
            <a:r>
              <a:rPr lang="en-US" altLang="en-US" sz="2800" b="1" dirty="0">
                <a:solidFill>
                  <a:schemeClr val="accent1"/>
                </a:solidFill>
                <a:latin typeface="Calibri" panose="020F0502020204030204" pitchFamily="34" charset="0"/>
                <a:cs typeface="Times New Roman" panose="02020603050405020304" pitchFamily="18" charset="0"/>
              </a:rPr>
              <a:t>wireless connection </a:t>
            </a:r>
            <a:r>
              <a:rPr lang="en-US" altLang="en-US" sz="2800" b="1" dirty="0">
                <a:latin typeface="Calibri" panose="020F0502020204030204" pitchFamily="34" charset="0"/>
                <a:cs typeface="Times New Roman" panose="02020603050405020304" pitchFamily="18" charset="0"/>
              </a:rPr>
              <a:t>called </a:t>
            </a:r>
            <a:r>
              <a:rPr lang="en-US" altLang="en-US" sz="2800" b="1" dirty="0">
                <a:solidFill>
                  <a:schemeClr val="accent1"/>
                </a:solidFill>
                <a:latin typeface="Calibri" panose="020F0502020204030204" pitchFamily="34" charset="0"/>
                <a:cs typeface="Times New Roman" panose="02020603050405020304" pitchFamily="18" charset="0"/>
              </a:rPr>
              <a:t>Bluetooth</a:t>
            </a:r>
            <a:r>
              <a:rPr lang="en-US" altLang="en-US" sz="2800" b="1" baseline="30000" dirty="0">
                <a:solidFill>
                  <a:schemeClr val="accent1"/>
                </a:solidFill>
                <a:latin typeface="Calibri" panose="020F0502020204030204" pitchFamily="34" charset="0"/>
                <a:cs typeface="Times New Roman" panose="02020603050405020304" pitchFamily="18" charset="0"/>
              </a:rPr>
              <a:t>®</a:t>
            </a:r>
            <a:r>
              <a:rPr lang="en-US" altLang="en-US" sz="2800" b="1" dirty="0">
                <a:solidFill>
                  <a:schemeClr val="accent1"/>
                </a:solidFill>
                <a:latin typeface="Calibri" panose="020F0502020204030204" pitchFamily="34" charset="0"/>
                <a:cs typeface="Times New Roman" panose="02020603050405020304" pitchFamily="18" charset="0"/>
              </a:rPr>
              <a:t> </a:t>
            </a:r>
            <a:r>
              <a:rPr lang="en-US" altLang="en-US" sz="2800" b="1" dirty="0">
                <a:latin typeface="Calibri" panose="020F0502020204030204" pitchFamily="34" charset="0"/>
                <a:cs typeface="Times New Roman" panose="02020603050405020304" pitchFamily="18" charset="0"/>
              </a:rPr>
              <a:t>to communicate.</a:t>
            </a:r>
          </a:p>
          <a:p>
            <a:pPr>
              <a:spcAft>
                <a:spcPts val="600"/>
              </a:spcAft>
              <a:buFont typeface="Wingdings" panose="05000000000000000000" pitchFamily="2" charset="2"/>
              <a:buChar char="Ø"/>
            </a:pPr>
            <a:r>
              <a:rPr lang="en-US" altLang="en-US" sz="2800" b="1" dirty="0">
                <a:latin typeface="Calibri" panose="020F0502020204030204" pitchFamily="34" charset="0"/>
                <a:cs typeface="Times New Roman" panose="02020603050405020304" pitchFamily="18" charset="0"/>
              </a:rPr>
              <a:t>Like many other devices (such as smartphones), the EV3 can send text messages through Bluetooth.</a:t>
            </a:r>
          </a:p>
          <a:p>
            <a:pPr>
              <a:spcAft>
                <a:spcPts val="600"/>
              </a:spcAft>
              <a:buFont typeface="Wingdings" panose="05000000000000000000" pitchFamily="2" charset="2"/>
              <a:buChar char="Ø"/>
            </a:pPr>
            <a:r>
              <a:rPr lang="en-US" altLang="en-US" b="1" dirty="0">
                <a:solidFill>
                  <a:schemeClr val="accent3"/>
                </a:solidFill>
                <a:latin typeface="Calibri" panose="020F0502020204030204" pitchFamily="34" charset="0"/>
                <a:cs typeface="Times New Roman" panose="02020603050405020304" pitchFamily="18" charset="0"/>
              </a:rPr>
              <a:t>Example: </a:t>
            </a:r>
            <a:r>
              <a:rPr lang="en-US" altLang="en-US" b="1" dirty="0">
                <a:latin typeface="Calibri" panose="020F0502020204030204" pitchFamily="34" charset="0"/>
                <a:cs typeface="Times New Roman" panose="02020603050405020304" pitchFamily="18" charset="0"/>
              </a:rPr>
              <a:t>If you were worried about an intruder coming into your room, you could program the EV3 to use the ultrasonic sensor to “watch” the door to your bedroom. If the ultrasonic sensor detects the door moving, it could send you a message saying “intruder alert.”</a:t>
            </a:r>
          </a:p>
        </p:txBody>
      </p:sp>
      <p:sp>
        <p:nvSpPr>
          <p:cNvPr id="1946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0DDD7484-CB7B-4E2E-B9EE-B36AEF718BA0}" type="slidenum">
              <a:rPr lang="en-US" altLang="en-US">
                <a:solidFill>
                  <a:srgbClr val="FFFFFF"/>
                </a:solidFill>
              </a:rPr>
              <a:pPr/>
              <a:t>9</a:t>
            </a:fld>
            <a:endParaRPr lang="en-US" altLang="en-US">
              <a:solidFill>
                <a:srgbClr val="FFFFFF"/>
              </a:solidFill>
            </a:endParaRPr>
          </a:p>
        </p:txBody>
      </p:sp>
      <p:sp>
        <p:nvSpPr>
          <p:cNvPr id="3" name="Title 2"/>
          <p:cNvSpPr>
            <a:spLocks noGrp="1"/>
          </p:cNvSpPr>
          <p:nvPr>
            <p:ph type="title"/>
          </p:nvPr>
        </p:nvSpPr>
        <p:spPr>
          <a:xfrm>
            <a:off x="457200" y="274638"/>
            <a:ext cx="8281988" cy="1401762"/>
          </a:xfrm>
        </p:spPr>
        <p:txBody>
          <a:bodyPr/>
          <a:lstStyle/>
          <a:p>
            <a:r>
              <a:rPr lang="en-US" dirty="0">
                <a:solidFill>
                  <a:schemeClr val="accent2"/>
                </a:solidFill>
              </a:rPr>
              <a:t>Review:</a:t>
            </a:r>
            <a:r>
              <a:rPr lang="en-US" dirty="0"/>
              <a:t> </a:t>
            </a:r>
            <a:br>
              <a:rPr lang="en-US" dirty="0"/>
            </a:br>
            <a:r>
              <a:rPr lang="en-US" dirty="0"/>
              <a:t>Bluetooth with the EV3</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8DC6C7C970CF74098EBEB19971451B8" ma:contentTypeVersion="0" ma:contentTypeDescription="Create a new document." ma:contentTypeScope="" ma:versionID="3168824a88ae461178c9d64f7fa8e8d7">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E16B3BA0-8ACC-487A-934D-26E0AC8EFB36}">
  <ds:schemaRefs>
    <ds:schemaRef ds:uri="http://purl.org/dc/elements/1.1/"/>
    <ds:schemaRef ds:uri="http://schemas.microsoft.com/office/2006/metadata/properties"/>
    <ds:schemaRef ds:uri="http://purl.org/dc/terms/"/>
    <ds:schemaRef ds:uri="http://schemas.openxmlformats.org/package/2006/metadata/core-properties"/>
    <ds:schemaRef ds:uri="http://purl.org/dc/dcmitype/"/>
    <ds:schemaRef ds:uri="http://schemas.microsoft.com/office/2006/documentManagement/types"/>
    <ds:schemaRef ds:uri="http://www.w3.org/XML/1998/namespace"/>
  </ds:schemaRefs>
</ds:datastoreItem>
</file>

<file path=customXml/itemProps2.xml><?xml version="1.0" encoding="utf-8"?>
<ds:datastoreItem xmlns:ds="http://schemas.openxmlformats.org/officeDocument/2006/customXml" ds:itemID="{C006A26F-938A-407F-B8FF-135371B2E8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Oriel</Template>
  <TotalTime>6082</TotalTime>
  <Words>1765</Words>
  <Application>Microsoft Office PowerPoint</Application>
  <PresentationFormat>On-screen Show (4:3)</PresentationFormat>
  <Paragraphs>176</Paragraphs>
  <Slides>23</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ＭＳ Ｐゴシック</vt:lpstr>
      <vt:lpstr>Arial</vt:lpstr>
      <vt:lpstr>Calibri</vt:lpstr>
      <vt:lpstr>Century Schoolbook</vt:lpstr>
      <vt:lpstr>Times New Roman</vt:lpstr>
      <vt:lpstr>Wingdings</vt:lpstr>
      <vt:lpstr>Wingdings 2</vt:lpstr>
      <vt:lpstr>Oriel</vt:lpstr>
      <vt:lpstr>Robot Soccer Challenge</vt:lpstr>
      <vt:lpstr>Pre-Activity Quiz</vt:lpstr>
      <vt:lpstr>Pre-Activity Quiz Answers</vt:lpstr>
      <vt:lpstr>Pre-Activity Quiz Answers (continued)</vt:lpstr>
      <vt:lpstr>Your Design Challenge</vt:lpstr>
      <vt:lpstr>Design Challenge Objectives (continued)</vt:lpstr>
      <vt:lpstr>Part 1: Understanding the Programs</vt:lpstr>
      <vt:lpstr>Review:  What is an electrical connection?</vt:lpstr>
      <vt:lpstr>Review:  Bluetooth with the EV3</vt:lpstr>
      <vt:lpstr>Bluetooth Program Overview</vt:lpstr>
      <vt:lpstr>Controller Program</vt:lpstr>
      <vt:lpstr>Receiver Program</vt:lpstr>
      <vt:lpstr>Summary:  EV3 Interactions Using Bluetooth</vt:lpstr>
      <vt:lpstr>Part 2: Running the Programs!</vt:lpstr>
      <vt:lpstr>Change the Receiver EV3 Name</vt:lpstr>
      <vt:lpstr>(continued)</vt:lpstr>
      <vt:lpstr>(continued)</vt:lpstr>
      <vt:lpstr>Downloading Instructions</vt:lpstr>
      <vt:lpstr>Downloading Instructions</vt:lpstr>
      <vt:lpstr>Downloading Instructions</vt:lpstr>
      <vt:lpstr>Post-Activity Quiz</vt:lpstr>
      <vt:lpstr>Post-Activity Quiz Answer</vt:lpstr>
      <vt:lpstr>PowerPoint Presentation</vt:lpstr>
    </vt:vector>
  </TitlesOfParts>
  <Company>Carnegie Mellon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do Human Sensors Work?</dc:title>
  <dc:creator>Ajay Nair</dc:creator>
  <cp:lastModifiedBy>dua_92@yahoo.com</cp:lastModifiedBy>
  <cp:revision>385</cp:revision>
  <dcterms:created xsi:type="dcterms:W3CDTF">2009-07-19T21:20:08Z</dcterms:created>
  <dcterms:modified xsi:type="dcterms:W3CDTF">2017-11-17T19:47:16Z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0x010100A8DC6C7C970CF74098EBEB19971451B8</vt:lpwstr>
  </property>
</Properties>
</file>