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5080" r:id="rId3"/>
    <p:sldMasterId id="2147485092" r:id="rId4"/>
  </p:sldMasterIdLst>
  <p:notesMasterIdLst>
    <p:notesMasterId r:id="rId24"/>
  </p:notesMasterIdLst>
  <p:handoutMasterIdLst>
    <p:handoutMasterId r:id="rId25"/>
  </p:handoutMasterIdLst>
  <p:sldIdLst>
    <p:sldId id="357" r:id="rId5"/>
    <p:sldId id="333" r:id="rId6"/>
    <p:sldId id="351" r:id="rId7"/>
    <p:sldId id="327" r:id="rId8"/>
    <p:sldId id="354" r:id="rId9"/>
    <p:sldId id="338" r:id="rId10"/>
    <p:sldId id="344" r:id="rId11"/>
    <p:sldId id="339" r:id="rId12"/>
    <p:sldId id="340" r:id="rId13"/>
    <p:sldId id="341" r:id="rId14"/>
    <p:sldId id="337" r:id="rId15"/>
    <p:sldId id="343" r:id="rId16"/>
    <p:sldId id="345" r:id="rId17"/>
    <p:sldId id="346" r:id="rId18"/>
    <p:sldId id="342" r:id="rId19"/>
    <p:sldId id="349" r:id="rId20"/>
    <p:sldId id="352" r:id="rId21"/>
    <p:sldId id="353" r:id="rId22"/>
    <p:sldId id="350" r:id="rId2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72" autoAdjust="0"/>
    <p:restoredTop sz="86553" autoAdjust="0"/>
  </p:normalViewPr>
  <p:slideViewPr>
    <p:cSldViewPr snapToObjects="1">
      <p:cViewPr>
        <p:scale>
          <a:sx n="59" d="100"/>
          <a:sy n="59" d="100"/>
        </p:scale>
        <p:origin x="48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4524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CF2713E-9A6F-473B-820B-2246020DAF6E}" type="datetimeFigureOut">
              <a:rPr lang="en-US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D96D77A-D82B-4FB2-8EE8-2F597B44B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5907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F9BB24-2EAF-4F8E-8016-30371566A347}" type="datetimeFigureOut">
              <a:rPr lang="en-US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80EF69C-508F-48DE-AD74-99C0808BA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573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eachers.egfi-k12.org/design-process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469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Nuclear, petroleum, software, systems, ocean</a:t>
            </a:r>
          </a:p>
          <a:p>
            <a:r>
              <a:rPr lang="en-US" dirty="0" smtClean="0">
                <a:ea typeface="ＭＳ Ｐゴシック" panose="020B0600070205080204" pitchFamily="34" charset="-128"/>
              </a:rPr>
              <a:t>Source: ASEE’s </a:t>
            </a:r>
            <a:r>
              <a:rPr lang="en-US" dirty="0" err="1" smtClean="0">
                <a:ea typeface="ＭＳ Ｐゴシック" panose="020B0600070205080204" pitchFamily="34" charset="-128"/>
              </a:rPr>
              <a:t>eGFI</a:t>
            </a:r>
            <a:r>
              <a:rPr lang="en-US" dirty="0" smtClean="0">
                <a:ea typeface="ＭＳ Ｐゴシック" panose="020B0600070205080204" pitchFamily="34" charset="-128"/>
              </a:rPr>
              <a:t> website at http://students.egfi-k12.org/read-the-magazine.htm</a:t>
            </a:r>
          </a:p>
          <a:p>
            <a:r>
              <a:rPr lang="en-US" dirty="0" smtClean="0">
                <a:ea typeface="ＭＳ Ｐゴシック" panose="020B0600070205080204" pitchFamily="34" charset="-128"/>
              </a:rPr>
              <a:t>Light</a:t>
            </a:r>
            <a:r>
              <a:rPr lang="en-US" baseline="0" dirty="0" smtClean="0">
                <a:ea typeface="ＭＳ Ｐゴシック" panose="020B0600070205080204" pitchFamily="34" charset="-128"/>
              </a:rPr>
              <a:t> bulb and man image source: Microsoft clipart: http://officeimg.vo.msecnd.net/en-us/images/MH900442237.jpg</a:t>
            </a:r>
            <a:endParaRPr 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3E003B-7C4A-4827-B158-EB043D8E1479}" type="slidenum">
              <a:rPr lang="en-US">
                <a:latin typeface="Calibri" panose="020F0502020204030204" pitchFamily="34" charset="0"/>
              </a:rPr>
              <a:pPr/>
              <a:t>10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30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Diagram source: NASA via ASEE at </a:t>
            </a:r>
            <a:r>
              <a:rPr lang="en-US" altLang="en-US" sz="1200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http://teachers.egfi-k12.org/design-process/</a:t>
            </a:r>
            <a:endParaRPr lang="en-US" altLang="en-US" sz="12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3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Museum of Science, Boston,</a:t>
            </a:r>
            <a:r>
              <a:rPr lang="en-US" baseline="0" dirty="0" smtClean="0"/>
              <a:t> at </a:t>
            </a:r>
            <a:r>
              <a:rPr lang="en-US" dirty="0" smtClean="0"/>
              <a:t>http://www.mos.org/doc/1559 or http://legacy.mos.org/designchallenges/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78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Optional:</a:t>
            </a:r>
            <a:r>
              <a:rPr lang="en-US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If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 time permits,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download some of 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 20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engineering design units created for elementary students; they are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</a:rPr>
              <a:t> free of cost, and use them in class: </a:t>
            </a:r>
            <a:r>
              <a:rPr lang="en-US" i="1" baseline="0" dirty="0" smtClean="0"/>
              <a:t>Engineering is Elementary </a:t>
            </a:r>
            <a:r>
              <a:rPr lang="en-US" baseline="0" dirty="0" smtClean="0"/>
              <a:t>at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http://www.eie.org/eie-curriculum/curriculum-units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83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0D67007-4BEA-4A19-839D-7D58B723C6AA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612617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B3E8793-0684-4E94-B650-80E143E3F8A5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204923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Image source: Microsoft</a:t>
            </a:r>
            <a:r>
              <a:rPr lang="en-US" altLang="en-US" baseline="0" dirty="0" smtClean="0">
                <a:ea typeface="ＭＳ Ｐゴシック" panose="020B0600070205080204" pitchFamily="34" charset="-128"/>
              </a:rPr>
              <a:t> clipart: http://office.microsoft.com/en-us/images/results.aspx?qu=design&amp;ex=1#ai:MP900398793|mt:2|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073583F-0AD4-4FC4-A895-3061CC33DBC8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39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359B07-E267-4A62-8BB4-BD5F25572452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4138927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033FA54-39B0-4CF9-B4EA-4F797D28D61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550062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PY" altLang="en-US" smtClean="0">
                <a:ea typeface="ＭＳ Ｐゴシック" panose="020B0600070205080204" pitchFamily="34" charset="-128"/>
              </a:rPr>
              <a:t>50 minutes</a:t>
            </a: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179869-C386-4A2F-90B8-FE86D08DD630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9941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The NAE has identified these 14 Grand Challenges for Engineering in the 21st Century. The Grand Challenges are a call to action and serve as a focal point for society's attention to opportunities and challenges affecting our quality of life. </a:t>
            </a:r>
            <a:endParaRPr lang="en-US" dirty="0" smtClean="0"/>
          </a:p>
          <a:p>
            <a:r>
              <a:rPr lang="en-US" dirty="0" smtClean="0"/>
              <a:t>Source: National Academy of Engineering via the University of Iowa at http://www.engineering.uiowa.edu/ess/14-grand-challenges and http://www.engineeringchallenges.org/Object.File/Master/11/574/Grand%20Challenges%20final%20book.pdf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3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Show students the University of Newcastle’s 4:17-minute video, “What Is Engineering?” at https://www.youtube.com/watch?v=bipTWWHya8A.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0EF69C-508F-48DE-AD74-99C0808BA53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43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If computers are available for each student or small student groups, let students explore the interactive engineering discipline flashcards on the ASEE website (http://www.egfi-k12.org/).Ask students to explain what they learned about at least one specific field of engineering.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ＭＳ Ｐゴシック" panose="020B0600070205080204" pitchFamily="34" charset="-128"/>
              </a:rPr>
              <a:t>Image source: ASEE/</a:t>
            </a:r>
            <a:r>
              <a:rPr lang="en-US" dirty="0" err="1" smtClean="0">
                <a:ea typeface="ＭＳ Ｐゴシック" panose="020B0600070205080204" pitchFamily="34" charset="-128"/>
              </a:rPr>
              <a:t>eGFI</a:t>
            </a:r>
            <a:r>
              <a:rPr lang="en-US" dirty="0" smtClean="0">
                <a:ea typeface="ＭＳ Ｐゴシック" panose="020B0600070205080204" pitchFamily="34" charset="-128"/>
              </a:rPr>
              <a:t> at http://www.egfi-k12.org/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ea typeface="ＭＳ Ｐゴシック" panose="020B0600070205080204" pitchFamily="34" charset="-128"/>
              </a:rPr>
              <a:t>eGFI</a:t>
            </a:r>
            <a:r>
              <a:rPr lang="en-US" dirty="0" smtClean="0">
                <a:ea typeface="ＭＳ Ｐゴシック" panose="020B0600070205080204" pitchFamily="34" charset="-128"/>
              </a:rPr>
              <a:t> = “Engineering—Go for It!”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BF283FF-7407-4656-82EB-F7233F2E3CA9}" type="slidenum">
              <a:rPr lang="en-US">
                <a:latin typeface="Calibri" panose="020F0502020204030204" pitchFamily="34" charset="0"/>
              </a:rPr>
              <a:pPr/>
              <a:t>7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36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Aerospace, architectural, agricultural, bioengineering/biomedical, chemical/biological, civil, computer, electrical</a:t>
            </a:r>
          </a:p>
          <a:p>
            <a:r>
              <a:rPr lang="en-US" dirty="0" smtClean="0">
                <a:ea typeface="ＭＳ Ｐゴシック" panose="020B0600070205080204" pitchFamily="34" charset="-128"/>
              </a:rPr>
              <a:t>Source: ASEE’s </a:t>
            </a:r>
            <a:r>
              <a:rPr lang="en-US" dirty="0" err="1" smtClean="0">
                <a:ea typeface="ＭＳ Ｐゴシック" panose="020B0600070205080204" pitchFamily="34" charset="-128"/>
              </a:rPr>
              <a:t>eGFI</a:t>
            </a:r>
            <a:r>
              <a:rPr lang="en-US" dirty="0" smtClean="0">
                <a:ea typeface="ＭＳ Ｐゴシック" panose="020B0600070205080204" pitchFamily="34" charset="-128"/>
              </a:rPr>
              <a:t> website at http://students.egfi-k12.org/read-the-magazine.htm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7CA75CC-4CA7-42CF-A1FF-9F7235D14247}" type="slidenum">
              <a:rPr lang="en-US">
                <a:latin typeface="Calibri" panose="020F0502020204030204" pitchFamily="34" charset="0"/>
              </a:rPr>
              <a:pPr/>
              <a:t>8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50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Engineering management, engineering science/physics, environmental, general engineering, industrial, manufacturing, materials, mechanical, mining, naval architecture</a:t>
            </a:r>
          </a:p>
          <a:p>
            <a:r>
              <a:rPr lang="en-US" dirty="0" smtClean="0">
                <a:ea typeface="ＭＳ Ｐゴシック" panose="020B0600070205080204" pitchFamily="34" charset="-128"/>
              </a:rPr>
              <a:t>Source: ASEE’s </a:t>
            </a:r>
            <a:r>
              <a:rPr lang="en-US" dirty="0" err="1" smtClean="0">
                <a:ea typeface="ＭＳ Ｐゴシック" panose="020B0600070205080204" pitchFamily="34" charset="-128"/>
              </a:rPr>
              <a:t>eGFI</a:t>
            </a:r>
            <a:r>
              <a:rPr lang="en-US" dirty="0" smtClean="0">
                <a:ea typeface="ＭＳ Ｐゴシック" panose="020B0600070205080204" pitchFamily="34" charset="-128"/>
              </a:rPr>
              <a:t> website at http://students.egfi-k12.org/read-the-magazine.htm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E5D2154-526E-4954-9F73-033F32C9DED6}" type="slidenum">
              <a:rPr lang="en-US">
                <a:latin typeface="Calibri" panose="020F0502020204030204" pitchFamily="34" charset="0"/>
              </a:rPr>
              <a:pPr/>
              <a:t>9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30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B28ECC-43AC-4D6E-B876-578AC175B623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8D563-E9F1-47F5-BCF6-74B812E00B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4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0B7D43-D06B-4AAC-96E6-BB6C53EB86B2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D72A5F-7328-4862-B2A0-EDC928EA46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0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663CBB-11E7-4520-9968-E21D4ABE068C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BB014-44AC-43F5-A415-8CE0E1CB67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43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3227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5689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3178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0295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1973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5446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7620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66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25CB69-15E5-48CF-B208-AFB24B1101A9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B3BD7-9006-4229-915A-77CCCF3970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72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216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3162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191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A1C5A2-4C79-4BE0-A348-09270EFB3F06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4DD99-8C65-4B84-8479-BBCB236E1B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35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30FC12-A775-4D88-8BC6-910856D25CAC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9BBD33-B577-4C5A-B942-FC48E5F77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3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BAC11-C919-41C9-8493-B0285920A621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271E3B-7852-4DEB-B699-28BBFCFC97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529435-D4A0-435A-9366-2C22E74A664E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DB45B-12FD-4169-949B-6CF1F92B31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7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109EB8-D1FE-486A-8578-6B093D920F22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1A6D9-1D4D-4BAB-9842-38CEB6E7C4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9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C8FF33-7013-4171-AEC2-FD5903B934DC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4923D-09F6-456E-849E-D4D0BEAE5D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8E130-2585-4A68-A5A1-135B18DA3CA7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416AF-296C-4C89-937A-295A0D08B6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60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64AA25-A57B-4CB4-B57C-626F47A2F236}" type="datetime1">
              <a:rPr lang="en-US" smtClean="0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1205AF-F1F5-4EF8-814D-7D4FA4CDE2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3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1" r:id="rId1"/>
    <p:sldLayoutId id="2147485082" r:id="rId2"/>
    <p:sldLayoutId id="2147485083" r:id="rId3"/>
    <p:sldLayoutId id="2147485084" r:id="rId4"/>
    <p:sldLayoutId id="2147485085" r:id="rId5"/>
    <p:sldLayoutId id="2147485086" r:id="rId6"/>
    <p:sldLayoutId id="2147485087" r:id="rId7"/>
    <p:sldLayoutId id="2147485088" r:id="rId8"/>
    <p:sldLayoutId id="2147485089" r:id="rId9"/>
    <p:sldLayoutId id="2147485090" r:id="rId10"/>
    <p:sldLayoutId id="2147485091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2700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093" r:id="rId1"/>
    <p:sldLayoutId id="2147485094" r:id="rId2"/>
    <p:sldLayoutId id="2147485095" r:id="rId3"/>
    <p:sldLayoutId id="2147485096" r:id="rId4"/>
    <p:sldLayoutId id="2147485097" r:id="rId5"/>
    <p:sldLayoutId id="2147485098" r:id="rId6"/>
    <p:sldLayoutId id="2147485099" r:id="rId7"/>
    <p:sldLayoutId id="2147485100" r:id="rId8"/>
    <p:sldLayoutId id="2147485101" r:id="rId9"/>
    <p:sldLayoutId id="2147485102" r:id="rId10"/>
    <p:sldLayoutId id="214748510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ie.org/eie-curriculum/curriculum-unit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ww.youtube.com/watch?v=bipTWWHya8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fi-k12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857251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93603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5520926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4" y="3527451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373500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Is Engineering? What Is Design?</a:t>
            </a:r>
            <a:endParaRPr sz="1600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1135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915400" cy="792162"/>
          </a:xfrm>
        </p:spPr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Example Engineering Disciplines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FDBB4B-91FF-4BB1-8B8A-200A07908458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762000" y="0"/>
            <a:ext cx="1543050" cy="631825"/>
          </a:xfrm>
          <a:prstGeom prst="rect">
            <a:avLst/>
          </a:prstGeom>
        </p:spPr>
        <p:txBody>
          <a:bodyPr anchor="b">
            <a:normAutofit fontScale="9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 smtClean="0">
                <a:solidFill>
                  <a:schemeClr val="accent2"/>
                </a:solidFill>
              </a:rPr>
              <a:t>More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3074" name="Picture 2" descr="breakthroughs,brilliant,clever,concepts,discoveries,Fotolia,ideas,imagination,inspirations,inventions,light bulbs,lights,men,metaphors,people,Photographs,problems,solutions,solves,though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1" r="26256"/>
          <a:stretch/>
        </p:blipFill>
        <p:spPr bwMode="auto">
          <a:xfrm>
            <a:off x="351692" y="3997325"/>
            <a:ext cx="1477108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060" y="1066800"/>
            <a:ext cx="6061940" cy="5783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What Is Design?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92125" y="1219200"/>
            <a:ext cx="7737475" cy="53340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Design challenges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are not limited to engineering, but can also be found in other fields.</a:t>
            </a:r>
          </a:p>
          <a:p>
            <a:pPr>
              <a:spcAft>
                <a:spcPts val="600"/>
              </a:spcAft>
              <a:defRPr/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Artists, architects, interior designers, clothing designers, etc.</a:t>
            </a:r>
            <a:r>
              <a:rPr lang="en-US" altLang="en-US" dirty="0" smtClean="0">
                <a:cs typeface="Times New Roman" panose="02020603050405020304" pitchFamily="18" charset="0"/>
              </a:rPr>
              <a:t>,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are all “designing” products and solutions for us!  So, they are also engaged in the design process!</a:t>
            </a:r>
          </a:p>
          <a:p>
            <a:pPr>
              <a:spcAft>
                <a:spcPts val="600"/>
              </a:spcAft>
              <a:defRPr/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So, </a:t>
            </a:r>
            <a:r>
              <a:rPr lang="en-US" altLang="en-US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design?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Design can be loosely stated as </a:t>
            </a:r>
            <a:r>
              <a:rPr lang="en-US" altLang="en-US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the art of creating something that does not exist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Such a creation can be in the mind, too. For instance, you can “design a story” by thinking about the story plot, the characters you want to use in the tale, how long you want it to be, and who you want to be reading it.</a:t>
            </a:r>
          </a:p>
          <a:p>
            <a:pPr>
              <a:spcAft>
                <a:spcPts val="600"/>
              </a:spcAft>
              <a:defRPr/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Let’s first consider </a:t>
            </a:r>
            <a:r>
              <a:rPr lang="en-US" altLang="en-US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engineering design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and then you will perform a non-engineering design activity.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62C4A6-10C7-4C61-94F7-8ED96A26867E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6378122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Engineering Design Process</a:t>
            </a:r>
          </a:p>
        </p:txBody>
      </p:sp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80DEB2-1A5C-4693-A80B-7BBD4FEC6DC9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463" name="Rectangle 10"/>
          <p:cNvSpPr>
            <a:spLocks noChangeArrowheads="1"/>
          </p:cNvSpPr>
          <p:nvPr/>
        </p:nvSpPr>
        <p:spPr bwMode="auto">
          <a:xfrm>
            <a:off x="5105400" y="1066800"/>
            <a:ext cx="3633788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ASEE website states: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“For engineers, the design process is </a:t>
            </a:r>
            <a:r>
              <a:rPr lang="en-US" altLang="en-US" sz="2000" b="1" i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series of steps </a:t>
            </a:r>
            <a:r>
              <a:rPr lang="en-US" altLang="en-US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that helps teams frame and solve complex problems. </a:t>
            </a:r>
            <a:r>
              <a:rPr lang="en-US" altLang="en-US" sz="2000" b="1" i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Anyone can do it!</a:t>
            </a:r>
            <a:r>
              <a:rPr lang="en-US" altLang="en-US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To figure out how to build something, engineering teams </a:t>
            </a:r>
            <a:r>
              <a:rPr lang="en-US" altLang="en-US" sz="2000" b="1" i="1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gather information</a:t>
            </a:r>
            <a:r>
              <a:rPr lang="en-US" altLang="en-US" sz="20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 and conduct research to understand the needs and challenges to be addressed.”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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So, in a design cycle, the steps indicated in the diagram are done in sequence, and sometimes repeated, too, to improve the design! </a:t>
            </a:r>
          </a:p>
        </p:txBody>
      </p:sp>
      <p:sp>
        <p:nvSpPr>
          <p:cNvPr id="26631" name="Rectangle 10"/>
          <p:cNvSpPr>
            <a:spLocks noChangeArrowheads="1"/>
          </p:cNvSpPr>
          <p:nvPr/>
        </p:nvSpPr>
        <p:spPr bwMode="auto">
          <a:xfrm>
            <a:off x="609996" y="6055521"/>
            <a:ext cx="40020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See more details on the next slide.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endParaRPr lang="en-US" altLang="en-US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9" y="1045029"/>
            <a:ext cx="5010492" cy="5010492"/>
          </a:xfrm>
          <a:prstGeom prst="rect">
            <a:avLst/>
          </a:prstGeom>
        </p:spPr>
      </p:pic>
      <p:pic>
        <p:nvPicPr>
          <p:cNvPr id="9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29" y="6419167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itle 3"/>
          <p:cNvSpPr>
            <a:spLocks noGrp="1"/>
          </p:cNvSpPr>
          <p:nvPr>
            <p:ph type="title"/>
          </p:nvPr>
        </p:nvSpPr>
        <p:spPr>
          <a:xfrm>
            <a:off x="628650" y="-4988"/>
            <a:ext cx="7886700" cy="1325563"/>
          </a:xfrm>
        </p:spPr>
        <p:txBody>
          <a:bodyPr/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Engineering Design Process</a:t>
            </a:r>
          </a:p>
        </p:txBody>
      </p:sp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228955-7B99-4A05-A544-5851E7D28286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7651" name="Picture 2" descr="Pictur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9" t="4089" r="1884" b="17522"/>
          <a:stretch>
            <a:fillRect/>
          </a:stretch>
        </p:blipFill>
        <p:spPr bwMode="auto">
          <a:xfrm>
            <a:off x="2087042" y="1001713"/>
            <a:ext cx="60198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57200" y="1083623"/>
            <a:ext cx="162984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3600" b="1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Follow these steps...</a:t>
            </a:r>
            <a:endParaRPr lang="en-US" altLang="en-US" sz="3600" b="1" dirty="0">
              <a:solidFill>
                <a:schemeClr val="accent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266979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839200" cy="792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Examples of Engineering Design</a:t>
            </a:r>
            <a:endParaRPr lang="en-US" dirty="0"/>
          </a:p>
        </p:txBody>
      </p:sp>
      <p:sp>
        <p:nvSpPr>
          <p:cNvPr id="21509" name="Content Placeholder 2"/>
          <p:cNvSpPr>
            <a:spLocks noGrp="1"/>
          </p:cNvSpPr>
          <p:nvPr>
            <p:ph idx="1"/>
          </p:nvPr>
        </p:nvSpPr>
        <p:spPr>
          <a:xfrm>
            <a:off x="152400" y="4419600"/>
            <a:ext cx="8586788" cy="2286000"/>
          </a:xfrm>
        </p:spPr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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Remember, the </a:t>
            </a:r>
            <a:r>
              <a:rPr lang="en-US" altLang="en-US" sz="28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concept of design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is not limited to engineering and can be applied to other life problems.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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Let’s consider an example non-engineering design problem by challenging you to </a:t>
            </a: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design a picnic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!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endParaRPr lang="en-US" altLang="en-US" sz="28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A6660E-481E-4E26-91A4-8B7AA18B83B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905000" y="6400800"/>
            <a:ext cx="6705600" cy="33261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Source: Engineering is Elementary, </a:t>
            </a:r>
            <a:r>
              <a:rPr lang="en-US" sz="1400" dirty="0">
                <a:solidFill>
                  <a:schemeClr val="tx1"/>
                </a:solidFill>
                <a:cs typeface="ＭＳ Ｐゴシック" charset="0"/>
                <a:hlinkClick r:id="rId3"/>
              </a:rPr>
              <a:t>http://</a:t>
            </a:r>
            <a:r>
              <a:rPr lang="en-US" sz="1400" dirty="0" smtClean="0">
                <a:solidFill>
                  <a:schemeClr val="tx1"/>
                </a:solidFill>
                <a:cs typeface="ＭＳ Ｐゴシック" charset="0"/>
                <a:hlinkClick r:id="rId3"/>
              </a:rPr>
              <a:t>www.eie.org/eie-curriculum/curriculum-units</a:t>
            </a:r>
            <a:r>
              <a:rPr lang="en-US" sz="1400" dirty="0" smtClean="0">
                <a:solidFill>
                  <a:schemeClr val="tx1"/>
                </a:solidFill>
                <a:cs typeface="ＭＳ Ｐゴシック" charset="0"/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763593"/>
              </p:ext>
            </p:extLst>
          </p:nvPr>
        </p:nvGraphicFramePr>
        <p:xfrm>
          <a:off x="609600" y="914400"/>
          <a:ext cx="74676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</a:rPr>
                        <a:t>Main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 S</a:t>
                      </a:r>
                      <a:r>
                        <a:rPr lang="en-US" dirty="0" smtClean="0">
                          <a:latin typeface="Calibri" panose="020F0502020204030204" pitchFamily="34" charset="0"/>
                        </a:rPr>
                        <a:t>ubject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</a:rPr>
                        <a:t>Design Challenge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</a:rPr>
                        <a:t>Main</a:t>
                      </a:r>
                      <a:r>
                        <a:rPr lang="en-US" baseline="0" dirty="0" smtClean="0">
                          <a:latin typeface="Calibri" panose="020F0502020204030204" pitchFamily="34" charset="0"/>
                        </a:rPr>
                        <a:t> E</a:t>
                      </a:r>
                      <a:r>
                        <a:rPr lang="en-US" dirty="0" smtClean="0">
                          <a:latin typeface="Calibri" panose="020F0502020204030204" pitchFamily="34" charset="0"/>
                        </a:rPr>
                        <a:t>ngineering Type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electricity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alarm circuits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electrical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astronomy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parachutes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aerospace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solids &amp; liquids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improving a play dough process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chemical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insects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hand pollinators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agricultural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human body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knee braces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biomedical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landforms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evaluating a landscape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geotechnical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light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</a:t>
                      </a:r>
                      <a:r>
                        <a:rPr lang="en-US" sz="1600" baseline="0" dirty="0" smtClean="0">
                          <a:latin typeface="Calibri" panose="020F0502020204030204" pitchFamily="34" charset="0"/>
                        </a:rPr>
                        <a:t> lighting systems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optical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energy &amp; heat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solar ovens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renewable energy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water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designing water filters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environmental</a:t>
                      </a:r>
                      <a:endParaRPr lang="en-US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Your 15-Minute Design Challenge: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382000" cy="4495800"/>
          </a:xfrm>
        </p:spPr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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Brainstorm how you would plan and organize a picnic for your friends. Consider each of the </a:t>
            </a: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steps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in the design cycle (slide 13) and address each one.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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Assuming that you organized and held such a picnic, what might be some things you might have missed during planning the first time, and how can you use that to </a:t>
            </a:r>
            <a:r>
              <a:rPr lang="en-US" altLang="en-US" sz="28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“improve”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the picnic the second time?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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How is this activity </a:t>
            </a: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similar to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designing a new house or designing spacecraft to take us to the moon?</a:t>
            </a:r>
            <a:endParaRPr lang="en-US" altLang="en-US" sz="28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BC3E00-43BD-45CE-ABF1-6A83EB634E5E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295400" y="965559"/>
            <a:ext cx="6934200" cy="7921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3600" dirty="0" smtClean="0">
                <a:solidFill>
                  <a:schemeClr val="accent2"/>
                </a:solidFill>
              </a:rPr>
              <a:t>To design a picnic for your friends.</a:t>
            </a:r>
            <a:endParaRPr lang="en-US" sz="3600" dirty="0">
              <a:solidFill>
                <a:schemeClr val="accent2"/>
              </a:solidFill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4302" y="6318466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itle 2"/>
          <p:cNvSpPr>
            <a:spLocks noGrp="1"/>
          </p:cNvSpPr>
          <p:nvPr>
            <p:ph type="title"/>
          </p:nvPr>
        </p:nvSpPr>
        <p:spPr>
          <a:xfrm>
            <a:off x="319088" y="808038"/>
            <a:ext cx="7467600" cy="792162"/>
          </a:xfrm>
        </p:spPr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Example Questions to Answer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228600" y="1706563"/>
            <a:ext cx="8424863" cy="50260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Where do you want to hold the picnic? At home, a park, a rented place?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How many friends to invite? Via Facebook, text, email?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day/time? How much advance notice so you can make sure everyone might has that day open?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foods and beverages to provide?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games or activities to plan?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your budget? Total all estimated costs on a financial sheet. If costs too much, iterate and revise your plan.</a:t>
            </a:r>
          </a:p>
          <a:p>
            <a:pPr>
              <a:spcAft>
                <a:spcPts val="600"/>
              </a:spcAft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Will the picnic plan be acceptable to your parents/guardians?</a:t>
            </a:r>
            <a:endParaRPr lang="en-US" altLang="en-US" b="1" dirty="0" smtClean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B4FC70-594A-4787-973A-193F73BC8103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15913" y="266700"/>
            <a:ext cx="8285162" cy="533400"/>
          </a:xfrm>
          <a:prstGeom prst="rect">
            <a:avLst/>
          </a:prstGeom>
        </p:spPr>
        <p:txBody>
          <a:bodyPr anchor="b">
            <a:normAutofit fontScale="7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 smtClean="0">
                <a:solidFill>
                  <a:schemeClr val="accent3"/>
                </a:solidFill>
              </a:rPr>
              <a:t>Design Challenge: </a:t>
            </a:r>
            <a:r>
              <a:rPr lang="en-US" dirty="0" smtClean="0">
                <a:solidFill>
                  <a:schemeClr val="accent2"/>
                </a:solidFill>
              </a:rPr>
              <a:t>Design a Picnic for Your Friends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2" y="6370300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Post-Lesson Quiz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81988" cy="4111625"/>
          </a:xfrm>
        </p:spPr>
        <p:txBody>
          <a:bodyPr/>
          <a:lstStyle/>
          <a:p>
            <a:pPr marL="457200" indent="-457200">
              <a:buFont typeface="Century Schoolbook" panose="02040604050505020304" pitchFamily="18" charset="0"/>
              <a:buAutoNum type="arabicPeriod"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engineering?</a:t>
            </a: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457200">
              <a:buFont typeface="Century Schoolbook" panose="02040604050505020304" pitchFamily="18" charset="0"/>
              <a:buAutoNum type="arabicPeriod" startAt="2"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List some example design challenges.</a:t>
            </a:r>
            <a:endParaRPr lang="en-US" altLang="en-US" sz="32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EA4979-E71A-4E34-B4F5-FE32957FCC68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629669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7886700" cy="1325563"/>
          </a:xfrm>
        </p:spPr>
        <p:txBody>
          <a:bodyPr/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Post-Lesson Quiz </a:t>
            </a:r>
            <a:r>
              <a:rPr 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Answers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81988" cy="56388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30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engineering?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 is using science and mathematics to solve problems that improve the world around us. For example, engineers design toasters, robots, light bulbs, air conditioning, surgical tools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software, snowboards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shoes, ships, radar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oil rigs, and nanotechnology and pollution solutions.</a:t>
            </a:r>
            <a:endParaRPr lang="en-US" altLang="en-US" sz="2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List some example design challenges.</a:t>
            </a:r>
            <a:endParaRPr lang="en-US" altLang="en-US" sz="30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51435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	Possible </a:t>
            </a: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answers are unlimited! </a:t>
            </a:r>
            <a:r>
              <a:rPr lang="en-US" altLang="en-US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altLang="en-US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0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Examples</a:t>
            </a:r>
            <a:r>
              <a:rPr lang="en-US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en-US" altLang="en-US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designing water treatment plants, highway bridges and tunnels, factory assembly lines, and even vacations and picnics!</a:t>
            </a:r>
            <a:endParaRPr lang="en-US" altLang="en-US" sz="3000" b="1" dirty="0">
              <a:solidFill>
                <a:srgbClr val="FF0000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A23A21-597B-414A-A19B-B2764C5DD75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516" y="6302590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93713" y="1066800"/>
            <a:ext cx="8269287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Sz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design: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Loosely </a:t>
            </a:r>
            <a:r>
              <a:rPr lang="en-US" alt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stated, the art of creating something that does not exist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engineering: </a:t>
            </a:r>
            <a:r>
              <a:rPr lang="en-US" alt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use of science and mathematics to solve problems to improve the world around us.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en-US" altLang="en-US" sz="2800" b="1" dirty="0" smtClean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engineering </a:t>
            </a:r>
            <a:r>
              <a:rPr lang="en-US" alt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design process: </a:t>
            </a: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series of steps used by engineering teams to guide them as they develop new solutions, products or systems</a:t>
            </a: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process is cyclical and may </a:t>
            </a: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begin 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at, and return to, any step</a:t>
            </a:r>
            <a:r>
              <a:rPr lang="en-US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FAF704-CFF9-484A-BE9D-A745D06A9B1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Title 3"/>
          <p:cNvSpPr txBox="1">
            <a:spLocks/>
          </p:cNvSpPr>
          <p:nvPr/>
        </p:nvSpPr>
        <p:spPr bwMode="auto">
          <a:xfrm>
            <a:off x="457200" y="274638"/>
            <a:ext cx="7467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639763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indent="-182563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en-US" sz="4400" b="1">
                <a:solidFill>
                  <a:schemeClr val="tx2"/>
                </a:solidFill>
                <a:latin typeface="Calibri" panose="020F0502020204030204" pitchFamily="34" charset="0"/>
              </a:rPr>
              <a:t>Vocabulary</a:t>
            </a:r>
            <a:endParaRPr lang="en-US" sz="44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 descr="architects,blueprints,designs,drafters,drafting,drafting tables,drafting tools,drawing board,drawing boards,drawings,engineering,engineers,horizons,ideas,ingenuity,inventions,men,metaphors,persons,planets,plans,reaching for the stars,road to the future,sta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 b="7692"/>
          <a:stretch/>
        </p:blipFill>
        <p:spPr bwMode="auto">
          <a:xfrm>
            <a:off x="5562600" y="4129545"/>
            <a:ext cx="3152881" cy="27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516" y="6378790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Pre-Lesson Quiz</a:t>
            </a: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10588" cy="4111625"/>
          </a:xfrm>
        </p:spPr>
        <p:txBody>
          <a:bodyPr/>
          <a:lstStyle/>
          <a:p>
            <a:pPr marL="457200" indent="-457200">
              <a:buFont typeface="Century Schoolbook" panose="02040604050505020304" pitchFamily="18" charset="0"/>
              <a:buAutoNum type="arabicPeriod"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engineering?</a:t>
            </a: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457200">
              <a:buFont typeface="Century Schoolbook" panose="02040604050505020304" pitchFamily="18" charset="0"/>
              <a:buAutoNum type="arabicPeriod" startAt="2"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List some example design challenges.</a:t>
            </a:r>
            <a:endParaRPr lang="en-US" altLang="en-US" sz="32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AutoNum type="arabicPeriod"/>
            </a:pPr>
            <a:endParaRPr lang="en-US" altLang="en-US" sz="3200" b="1" dirty="0" smtClean="0"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51FE14-B0F8-47AF-A079-E8AD1DE1D350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6" y="6318466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Pre-Lesson Quiz </a:t>
            </a:r>
            <a:r>
              <a:rPr lang="en-US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Answers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81988" cy="54102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What is engineering?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n-US" altLang="en-US" sz="26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 is using science and mathematics to solve problems that improve the world around us. For instance, engineers design skateboards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traffic lights, </a:t>
            </a:r>
            <a:r>
              <a:rPr lang="en-US" altLang="en-US" sz="26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power 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plants, airplanes, computers, phones, </a:t>
            </a:r>
            <a:r>
              <a:rPr lang="en-US" altLang="en-US" sz="26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roller coasters, spacecraft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en-US" altLang="en-US" sz="26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games, materials, skyscrapers, chemicals, medicines, replacement body parts, etc.</a:t>
            </a:r>
            <a:endParaRPr lang="en-US" altLang="en-US" sz="26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List some example design challenges.</a:t>
            </a:r>
            <a:endParaRPr lang="en-US" altLang="en-US" sz="2800" b="1" dirty="0" smtClean="0">
              <a:solidFill>
                <a:srgbClr val="3366FF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457200" indent="-51435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	Possible 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answers are unlimited! 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Examples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designing more 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energy-efficient 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cars, 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bridges 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to get </a:t>
            </a: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across rivers, alarm clocks to wake</a:t>
            </a:r>
            <a:b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us up, and even software, trips and events!</a:t>
            </a:r>
            <a:endParaRPr lang="en-US" altLang="en-US" sz="2800" b="1" dirty="0">
              <a:solidFill>
                <a:srgbClr val="FF0000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2E76D7-BD4E-4C7C-8293-36EC0CD70C97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2" y="6302590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What Is Engineering? And Design?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447799"/>
            <a:ext cx="7950200" cy="5181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In our modern world, challenges are everywhere! </a:t>
            </a:r>
          </a:p>
          <a:p>
            <a:pPr marL="45720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altLang="en-US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can we waste less? </a:t>
            </a:r>
            <a:r>
              <a:rPr lang="en-US" altLang="en-US" b="1" dirty="0" smtClean="0">
                <a:solidFill>
                  <a:schemeClr val="accent4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can we harness solar energy and other renewable energy more effectively? </a:t>
            </a:r>
            <a:r>
              <a:rPr lang="en-US" altLang="en-US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can we design energy-efficient (green) houses? </a:t>
            </a:r>
            <a:r>
              <a:rPr lang="en-US" altLang="en-US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can we build smarter and safer cars and trains... </a:t>
            </a:r>
            <a:r>
              <a:rPr lang="en-US" altLang="en-US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better roads and bridges? </a:t>
            </a:r>
            <a:r>
              <a:rPr lang="en-US" altLang="en-US" b="1" dirty="0" smtClean="0">
                <a:solidFill>
                  <a:schemeClr val="accent4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do we design better biomedical devices to improve diagnosis and human health? </a:t>
            </a:r>
            <a:r>
              <a:rPr lang="en-US" altLang="en-US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do we understand the functioning of our brains?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These are big ideas that engineers and scientists work on to help improve the world we live in.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Today we will learn more about </a:t>
            </a:r>
            <a:r>
              <a:rPr lang="en-US" altLang="en-US" b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 and the “</a:t>
            </a:r>
            <a:r>
              <a:rPr lang="en-US" altLang="en-US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design cycle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” and then finish with a </a:t>
            </a:r>
            <a:r>
              <a:rPr lang="en-US" altLang="en-US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design challenge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for you.</a:t>
            </a: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1EFB8B-E6D7-4AA6-AFAA-0AB1E3B46E8E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864350" y="882650"/>
            <a:ext cx="1543050" cy="479425"/>
          </a:xfrm>
          <a:prstGeom prst="rect">
            <a:avLst/>
          </a:prstGeom>
        </p:spPr>
        <p:txBody>
          <a:bodyPr anchor="b">
            <a:normAutofit fontScale="525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 smtClean="0">
                <a:solidFill>
                  <a:schemeClr val="accent3"/>
                </a:solidFill>
              </a:rPr>
              <a:t>50 minutes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634546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8437"/>
            <a:ext cx="7886700" cy="1325563"/>
          </a:xfrm>
        </p:spPr>
        <p:txBody>
          <a:bodyPr/>
          <a:lstStyle/>
          <a:p>
            <a:r>
              <a:rPr lang="en-US" dirty="0" smtClean="0"/>
              <a:t>Grand Challenges for Engineers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812" y="990600"/>
            <a:ext cx="8129588" cy="533400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These are the biggest challenges that face engineers of the future:</a:t>
            </a:r>
            <a:endParaRPr lang="en-US" sz="22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B3BD7-9006-4229-915A-77CCCF39708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026" name="Picture 2" descr="http://www.engineering.uiowa.edu/ess/sites/www.engineering.uiowa.edu.ess/files/images/lis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09"/>
          <a:stretch/>
        </p:blipFill>
        <p:spPr bwMode="auto">
          <a:xfrm>
            <a:off x="838200" y="1509364"/>
            <a:ext cx="7696200" cy="527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96200" y="5461000"/>
            <a:ext cx="1042988" cy="12446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anose="05000000000000000000" pitchFamily="2" charset="2"/>
              <a:buNone/>
            </a:pP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43" y="6490596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98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What Is Engineering?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81988" cy="1828799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en-US" sz="2800" b="1" i="1" dirty="0" smtClean="0">
                <a:solidFill>
                  <a:schemeClr val="accent3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 is using science and mathematics to solve problems to improve the world around us. In the process, engineers also apply their economic, social and practical knowledge.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D1FDA5-8471-429F-9428-FACDBFD2B9FB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895600"/>
            <a:ext cx="82819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  <a:defRPr/>
            </a:pP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Many different fields of engineering exist…</a:t>
            </a:r>
          </a:p>
          <a:p>
            <a:pPr marL="0" indent="0" defTabSz="914400">
              <a:buNone/>
              <a:defRPr/>
            </a:pP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  <a:sym typeface="Wingdings" panose="05000000000000000000" pitchFamily="2" charset="2"/>
              </a:rPr>
              <a:t> 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Watch this 5-minute “</a:t>
            </a:r>
            <a:r>
              <a:rPr lang="en-US" sz="2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What Is Engineering?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” video: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782" y="3886200"/>
            <a:ext cx="4736018" cy="26670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04800" y="5713956"/>
            <a:ext cx="274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  <a:defRPr/>
            </a:pPr>
            <a:r>
              <a:rPr lang="en-US" sz="1800" b="1" dirty="0" smtClean="0">
                <a:latin typeface="Calibri" panose="020F0502020204030204" pitchFamily="34" charset="0"/>
                <a:cs typeface="Times New Roman" pitchFamily="18" charset="0"/>
                <a:hlinkClick r:id="rId4"/>
              </a:rPr>
              <a:t>http://www.youtube.com/watch?v=bipTWWHya8A</a:t>
            </a:r>
            <a:r>
              <a:rPr lang="en-US" sz="1800" b="1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endParaRPr lang="en-US" sz="1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9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575" y="6454990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What Are Engineering Disciplines?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672388" cy="55626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Let’s go through the different disciplines of engineering using a website for K-12 developed by the American Society for Engineering Education </a:t>
            </a:r>
            <a:r>
              <a:rPr lang="en-US" b="1" dirty="0" smtClean="0">
                <a:latin typeface="Calibri" panose="020F0502020204030204" pitchFamily="34" charset="0"/>
                <a:hlinkClick r:id="rId3"/>
              </a:rPr>
              <a:t>http://www.egfi-k12.org/#</a:t>
            </a:r>
            <a:endParaRPr lang="en-US" b="1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Click on a </a:t>
            </a:r>
            <a:r>
              <a:rPr lang="en-US" sz="2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flashcard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  <a:sym typeface="Wingdings" panose="05000000000000000000" pitchFamily="2" charset="2"/>
              </a:rPr>
              <a:t>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for an </a:t>
            </a:r>
            <a:r>
              <a:rPr lang="en-US" sz="2600" b="1" dirty="0" smtClean="0">
                <a:solidFill>
                  <a:schemeClr val="accent4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 discipline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you want to explore, and it</a:t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provides you with details.</a:t>
            </a:r>
          </a:p>
          <a:p>
            <a:pPr>
              <a:defRPr/>
            </a:pP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website also has many </a:t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fascinating videos explaining </a:t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engineering.</a:t>
            </a:r>
          </a:p>
          <a:p>
            <a:pPr marL="0" indent="0" algn="r">
              <a:buNone/>
              <a:defRPr/>
            </a:pP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The next three slides provide more </a:t>
            </a:r>
            <a:b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details about the various disciplines.</a:t>
            </a:r>
            <a:r>
              <a:rPr lang="en-US" sz="26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sz="26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19A8EE-E607-4896-98E7-9001C65AC478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3" y="2561467"/>
            <a:ext cx="3838575" cy="2771775"/>
          </a:xfrm>
          <a:prstGeom prst="rect">
            <a:avLst/>
          </a:prstGeom>
        </p:spPr>
      </p:pic>
      <p:pic>
        <p:nvPicPr>
          <p:cNvPr id="6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302" y="6337408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792162"/>
          </a:xfrm>
        </p:spPr>
        <p:txBody>
          <a:bodyPr/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Example Engineering Disciplines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80" y="1143000"/>
            <a:ext cx="8332839" cy="5381625"/>
          </a:xfrm>
        </p:spPr>
      </p:pic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07660E-E849-4E29-A558-3BC70D239DD0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6502854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>
          <a:xfrm>
            <a:off x="304800" y="236538"/>
            <a:ext cx="8839200" cy="792162"/>
          </a:xfrm>
        </p:spPr>
        <p:txBody>
          <a:bodyPr/>
          <a:lstStyle/>
          <a:p>
            <a:r>
              <a:rPr lang="en-US" smtClean="0">
                <a:ea typeface="ＭＳ Ｐゴシック" panose="020B0600070205080204" pitchFamily="34" charset="-128"/>
              </a:rPr>
              <a:t>Example Engineering Disciplines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412481" cy="5486400"/>
          </a:xfrm>
        </p:spPr>
      </p:pic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008BB6-FA51-4ABE-86B4-FAC8D31DB04E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762000" y="0"/>
            <a:ext cx="1543050" cy="631825"/>
          </a:xfrm>
          <a:prstGeom prst="rect">
            <a:avLst/>
          </a:prstGeom>
        </p:spPr>
        <p:txBody>
          <a:bodyPr anchor="b">
            <a:normAutofit fontScale="9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dirty="0" smtClean="0">
                <a:solidFill>
                  <a:schemeClr val="accent2"/>
                </a:solidFill>
              </a:rPr>
              <a:t>More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8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29" y="6538913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EF24924A-CD73-42CB-B285-F3B867633DC9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7804</TotalTime>
  <Words>1438</Words>
  <Application>Microsoft Office PowerPoint</Application>
  <PresentationFormat>On-screen Show (4:3)</PresentationFormat>
  <Paragraphs>178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ＭＳ Ｐゴシック</vt:lpstr>
      <vt:lpstr>Arial</vt:lpstr>
      <vt:lpstr>Calibri</vt:lpstr>
      <vt:lpstr>Calibri Light</vt:lpstr>
      <vt:lpstr>Century Schoolbook</vt:lpstr>
      <vt:lpstr>Open Sans</vt:lpstr>
      <vt:lpstr>Times New Roman</vt:lpstr>
      <vt:lpstr>Wingdings</vt:lpstr>
      <vt:lpstr>Office Theme</vt:lpstr>
      <vt:lpstr>Simple Light</vt:lpstr>
      <vt:lpstr>PowerPoint Presentation</vt:lpstr>
      <vt:lpstr>Pre-Lesson Quiz</vt:lpstr>
      <vt:lpstr>Pre-Lesson Quiz Answers</vt:lpstr>
      <vt:lpstr>What Is Engineering? And Design?</vt:lpstr>
      <vt:lpstr>Grand Challenges for Engineers</vt:lpstr>
      <vt:lpstr>What Is Engineering?</vt:lpstr>
      <vt:lpstr>What Are Engineering Disciplines?</vt:lpstr>
      <vt:lpstr>Example Engineering Disciplines</vt:lpstr>
      <vt:lpstr>Example Engineering Disciplines</vt:lpstr>
      <vt:lpstr>Example Engineering Disciplines</vt:lpstr>
      <vt:lpstr>What Is Design?</vt:lpstr>
      <vt:lpstr>Engineering Design Process</vt:lpstr>
      <vt:lpstr>Engineering Design Process</vt:lpstr>
      <vt:lpstr>Examples of Engineering Design</vt:lpstr>
      <vt:lpstr>Your 15-Minute Design Challenge:</vt:lpstr>
      <vt:lpstr>Example Questions to Answer</vt:lpstr>
      <vt:lpstr>Post-Lesson Quiz</vt:lpstr>
      <vt:lpstr>Post-Lesson Quiz Answers</vt:lpstr>
      <vt:lpstr>PowerPoint Presentation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Dua Chaker</cp:lastModifiedBy>
  <cp:revision>443</cp:revision>
  <dcterms:created xsi:type="dcterms:W3CDTF">2009-07-19T21:20:08Z</dcterms:created>
  <dcterms:modified xsi:type="dcterms:W3CDTF">2020-03-01T01:56:19Z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