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0"/>
  </p:notesMasterIdLst>
  <p:sldIdLst>
    <p:sldId id="256" r:id="rId2"/>
    <p:sldId id="261" r:id="rId3"/>
    <p:sldId id="268" r:id="rId4"/>
    <p:sldId id="258" r:id="rId5"/>
    <p:sldId id="259" r:id="rId6"/>
    <p:sldId id="263" r:id="rId7"/>
    <p:sldId id="269" r:id="rId8"/>
    <p:sldId id="270" r:id="rId9"/>
  </p:sldIdLst>
  <p:sldSz cx="9144000" cy="5143500" type="screen16x9"/>
  <p:notesSz cx="6858000" cy="9144000"/>
  <p:embeddedFontLst>
    <p:embeddedFont>
      <p:font typeface="Open Sans" panose="020B0606030504020204" pitchFamily="34" charset="0"/>
      <p:regular r:id="rId11"/>
      <p:bold r:id="rId12"/>
      <p:italic r:id="rId13"/>
      <p:boldItalic r:id="rId1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D64AA"/>
    <a:srgbClr val="A0CC3A"/>
    <a:srgbClr val="6091BA"/>
    <a:srgbClr val="F8A81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668"/>
    <p:restoredTop sz="94726"/>
  </p:normalViewPr>
  <p:slideViewPr>
    <p:cSldViewPr snapToGrid="0">
      <p:cViewPr>
        <p:scale>
          <a:sx n="85" d="100"/>
          <a:sy n="85" d="100"/>
        </p:scale>
        <p:origin x="432" y="4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0E0E245-C9C7-DD48-8600-78FCBB717662}" type="slidenum">
              <a:rPr lang="en-US" smtClean="0"/>
              <a:t>2</a:t>
            </a:fld>
            <a:endParaRPr lang="en-US"/>
          </a:p>
        </p:txBody>
      </p:sp>
    </p:spTree>
    <p:extLst>
      <p:ext uri="{BB962C8B-B14F-4D97-AF65-F5344CB8AC3E}">
        <p14:creationId xmlns:p14="http://schemas.microsoft.com/office/powerpoint/2010/main" val="29874020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0E0E245-C9C7-DD48-8600-78FCBB717662}" type="slidenum">
              <a:rPr lang="en-US" smtClean="0"/>
              <a:t>3</a:t>
            </a:fld>
            <a:endParaRPr lang="en-US"/>
          </a:p>
        </p:txBody>
      </p:sp>
    </p:spTree>
    <p:extLst>
      <p:ext uri="{BB962C8B-B14F-4D97-AF65-F5344CB8AC3E}">
        <p14:creationId xmlns:p14="http://schemas.microsoft.com/office/powerpoint/2010/main" val="9577862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0E0E245-C9C7-DD48-8600-78FCBB717662}" type="slidenum">
              <a:rPr lang="en-US" smtClean="0"/>
              <a:t>5</a:t>
            </a:fld>
            <a:endParaRPr lang="en-US"/>
          </a:p>
        </p:txBody>
      </p:sp>
    </p:spTree>
    <p:extLst>
      <p:ext uri="{BB962C8B-B14F-4D97-AF65-F5344CB8AC3E}">
        <p14:creationId xmlns:p14="http://schemas.microsoft.com/office/powerpoint/2010/main" val="15214302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0E0E245-C9C7-DD48-8600-78FCBB717662}" type="slidenum">
              <a:rPr lang="en-US" smtClean="0"/>
              <a:t>6</a:t>
            </a:fld>
            <a:endParaRPr lang="en-US"/>
          </a:p>
        </p:txBody>
      </p:sp>
    </p:spTree>
    <p:extLst>
      <p:ext uri="{BB962C8B-B14F-4D97-AF65-F5344CB8AC3E}">
        <p14:creationId xmlns:p14="http://schemas.microsoft.com/office/powerpoint/2010/main" val="24996907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0E0E245-C9C7-DD48-8600-78FCBB717662}" type="slidenum">
              <a:rPr lang="en-US" smtClean="0"/>
              <a:t>7</a:t>
            </a:fld>
            <a:endParaRPr lang="en-US"/>
          </a:p>
        </p:txBody>
      </p:sp>
    </p:spTree>
    <p:extLst>
      <p:ext uri="{BB962C8B-B14F-4D97-AF65-F5344CB8AC3E}">
        <p14:creationId xmlns:p14="http://schemas.microsoft.com/office/powerpoint/2010/main" val="23094649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0E0E245-C9C7-DD48-8600-78FCBB717662}" type="slidenum">
              <a:rPr lang="en-US" smtClean="0"/>
              <a:t>8</a:t>
            </a:fld>
            <a:endParaRPr lang="en-US"/>
          </a:p>
        </p:txBody>
      </p:sp>
    </p:spTree>
    <p:extLst>
      <p:ext uri="{BB962C8B-B14F-4D97-AF65-F5344CB8AC3E}">
        <p14:creationId xmlns:p14="http://schemas.microsoft.com/office/powerpoint/2010/main" val="29869997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389D57C-BAB8-4B4F-8A75-B323177F8311}" type="datetimeFigureOut">
              <a:rPr lang="en-US" smtClean="0"/>
              <a:t>9/29/2022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3A0EE1-C743-8A4F-A56B-16B8AC5D30D1}" type="slidenum">
              <a:rPr lang="en-US" smtClean="0"/>
              <a:t>‹#›</a:t>
            </a:fld>
            <a:endParaRPr lang="en-US"/>
          </a:p>
        </p:txBody>
      </p:sp>
    </p:spTree>
    <p:extLst>
      <p:ext uri="{BB962C8B-B14F-4D97-AF65-F5344CB8AC3E}">
        <p14:creationId xmlns:p14="http://schemas.microsoft.com/office/powerpoint/2010/main" val="2995180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60"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091BA"/>
        </a:solidFill>
        <a:effectLst/>
      </p:bgPr>
    </p:bg>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3">
            <a:alphaModFix amt="37000"/>
          </a:blip>
          <a:srcRect t="4925" b="-5448"/>
          <a:stretch/>
        </p:blipFill>
        <p:spPr>
          <a:xfrm>
            <a:off x="-46377" y="0"/>
            <a:ext cx="9190377" cy="5438551"/>
          </a:xfrm>
          <a:prstGeom prst="rect">
            <a:avLst/>
          </a:prstGeom>
          <a:noFill/>
          <a:ln>
            <a:noFill/>
          </a:ln>
        </p:spPr>
      </p:pic>
      <p:pic>
        <p:nvPicPr>
          <p:cNvPr id="56" name="Google Shape;56;p13"/>
          <p:cNvPicPr preferRelativeResize="0"/>
          <p:nvPr/>
        </p:nvPicPr>
        <p:blipFill>
          <a:blip r:embed="rId4">
            <a:alphaModFix/>
          </a:blip>
          <a:stretch>
            <a:fillRect/>
          </a:stretch>
        </p:blipFill>
        <p:spPr>
          <a:xfrm>
            <a:off x="160536" y="4663675"/>
            <a:ext cx="8822928" cy="402275"/>
          </a:xfrm>
          <a:prstGeom prst="rect">
            <a:avLst/>
          </a:prstGeom>
          <a:noFill/>
          <a:ln>
            <a:noFill/>
          </a:ln>
        </p:spPr>
      </p:pic>
      <p:pic>
        <p:nvPicPr>
          <p:cNvPr id="57" name="Google Shape;57;p13"/>
          <p:cNvPicPr preferRelativeResize="0"/>
          <p:nvPr/>
        </p:nvPicPr>
        <p:blipFill>
          <a:blip r:embed="rId5">
            <a:alphaModFix/>
          </a:blip>
          <a:stretch>
            <a:fillRect/>
          </a:stretch>
        </p:blipFill>
        <p:spPr>
          <a:xfrm>
            <a:off x="484463" y="2670200"/>
            <a:ext cx="8175075" cy="813975"/>
          </a:xfrm>
          <a:prstGeom prst="rect">
            <a:avLst/>
          </a:prstGeom>
          <a:noFill/>
          <a:ln>
            <a:noFill/>
          </a:ln>
        </p:spPr>
      </p:pic>
      <p:sp>
        <p:nvSpPr>
          <p:cNvPr id="58" name="Google Shape;58;p13"/>
          <p:cNvSpPr txBox="1"/>
          <p:nvPr/>
        </p:nvSpPr>
        <p:spPr>
          <a:xfrm>
            <a:off x="862625" y="2877750"/>
            <a:ext cx="7417800" cy="305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600" b="1" dirty="0">
                <a:solidFill>
                  <a:srgbClr val="FFFFFF"/>
                </a:solidFill>
                <a:latin typeface="Open Sans"/>
                <a:ea typeface="Open Sans"/>
                <a:cs typeface="Open Sans"/>
                <a:sym typeface="Open Sans"/>
              </a:rPr>
              <a:t>What is an EMG?</a:t>
            </a:r>
            <a:endParaRPr sz="1600" b="1" dirty="0">
              <a:solidFill>
                <a:srgbClr val="FFFFFF"/>
              </a:solidFill>
              <a:latin typeface="Open Sans"/>
              <a:ea typeface="Open Sans"/>
              <a:cs typeface="Open Sans"/>
              <a:sym typeface="Open Sans"/>
            </a:endParaRPr>
          </a:p>
        </p:txBody>
      </p:sp>
      <p:pic>
        <p:nvPicPr>
          <p:cNvPr id="2" name="Pictur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39943" y="1151598"/>
            <a:ext cx="6263164" cy="1187841"/>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7B9F2-B027-1D46-83D6-EF907B814E40}"/>
              </a:ext>
            </a:extLst>
          </p:cNvPr>
          <p:cNvSpPr>
            <a:spLocks noGrp="1"/>
          </p:cNvSpPr>
          <p:nvPr>
            <p:ph type="title"/>
          </p:nvPr>
        </p:nvSpPr>
        <p:spPr/>
        <p:txBody>
          <a:bodyPr/>
          <a:lstStyle/>
          <a:p>
            <a:r>
              <a:rPr lang="en-US" dirty="0">
                <a:latin typeface="Open Sans" panose="020B0606030504020204" pitchFamily="34" charset="0"/>
                <a:ea typeface="Open Sans" panose="020B0606030504020204" pitchFamily="34" charset="0"/>
                <a:cs typeface="Open Sans" panose="020B0606030504020204" pitchFamily="34" charset="0"/>
              </a:rPr>
              <a:t>What is an EMG?</a:t>
            </a:r>
          </a:p>
        </p:txBody>
      </p:sp>
      <p:sp>
        <p:nvSpPr>
          <p:cNvPr id="3" name="Content Placeholder 2">
            <a:extLst>
              <a:ext uri="{FF2B5EF4-FFF2-40B4-BE49-F238E27FC236}">
                <a16:creationId xmlns:a16="http://schemas.microsoft.com/office/drawing/2014/main" id="{AFF34A61-2953-9940-BB91-3084C73878A6}"/>
              </a:ext>
            </a:extLst>
          </p:cNvPr>
          <p:cNvSpPr>
            <a:spLocks noGrp="1"/>
          </p:cNvSpPr>
          <p:nvPr>
            <p:ph idx="1"/>
          </p:nvPr>
        </p:nvSpPr>
        <p:spPr>
          <a:xfrm>
            <a:off x="608773" y="1165547"/>
            <a:ext cx="7886700" cy="1519278"/>
          </a:xfrm>
        </p:spPr>
        <p:txBody>
          <a:bodyPr>
            <a:normAutofit fontScale="92500" lnSpcReduction="20000"/>
          </a:bodyPr>
          <a:lstStyle/>
          <a:p>
            <a:r>
              <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rPr>
              <a:t>EMG stands for </a:t>
            </a:r>
            <a:r>
              <a:rPr lang="en-US" b="1" dirty="0">
                <a:solidFill>
                  <a:schemeClr val="tx1"/>
                </a:solidFill>
                <a:latin typeface="Open Sans" panose="020B0606030504020204" pitchFamily="34" charset="0"/>
                <a:ea typeface="Open Sans" panose="020B0606030504020204" pitchFamily="34" charset="0"/>
                <a:cs typeface="Open Sans" panose="020B0606030504020204" pitchFamily="34" charset="0"/>
              </a:rPr>
              <a:t>electromyography</a:t>
            </a:r>
            <a:r>
              <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rPr>
              <a:t>, which is an electrodiagnostic technique for evaluating and recording the electrical activity produced by skeletal muscles.</a:t>
            </a:r>
          </a:p>
          <a:p>
            <a:pPr lvl="1"/>
            <a:r>
              <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rPr>
              <a:t>We use them in order to assess the health of muscles and the nerve cells that help control them.</a:t>
            </a:r>
          </a:p>
          <a:p>
            <a:pPr marL="342900" lvl="1" indent="0">
              <a:buNone/>
            </a:pPr>
            <a:endParaRPr lang="en-US" dirty="0"/>
          </a:p>
        </p:txBody>
      </p:sp>
      <p:sp>
        <p:nvSpPr>
          <p:cNvPr id="7" name="Rectangle 6">
            <a:extLst>
              <a:ext uri="{FF2B5EF4-FFF2-40B4-BE49-F238E27FC236}">
                <a16:creationId xmlns:a16="http://schemas.microsoft.com/office/drawing/2014/main" id="{FEB17F7E-2BF5-5C45-A618-2537B5B65F00}"/>
              </a:ext>
            </a:extLst>
          </p:cNvPr>
          <p:cNvSpPr/>
          <p:nvPr/>
        </p:nvSpPr>
        <p:spPr>
          <a:xfrm>
            <a:off x="5025758" y="4632722"/>
            <a:ext cx="3236144" cy="323165"/>
          </a:xfrm>
          <a:prstGeom prst="rect">
            <a:avLst/>
          </a:prstGeom>
        </p:spPr>
        <p:txBody>
          <a:bodyPr wrap="square">
            <a:spAutoFit/>
          </a:bodyPr>
          <a:lstStyle/>
          <a:p>
            <a:r>
              <a:rPr lang="en-US" sz="750" dirty="0">
                <a:latin typeface="Open Sans" panose="020B0606030504020204" pitchFamily="34" charset="0"/>
                <a:ea typeface="Open Sans" panose="020B0606030504020204" pitchFamily="34" charset="0"/>
                <a:cs typeface="Open Sans" panose="020B0606030504020204" pitchFamily="34" charset="0"/>
              </a:rPr>
              <a:t>https://www.hopkinsmedicine.org/health/treatment-tests-and-therapies/electromyography-emg</a:t>
            </a:r>
            <a:endParaRPr lang="en-US" sz="750" dirty="0">
              <a:solidFill>
                <a:schemeClr val="tx2"/>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5" name="Picture 4" descr="A picture containing person, indoor, sitting, woman&#10;&#10;Description automatically generated">
            <a:extLst>
              <a:ext uri="{FF2B5EF4-FFF2-40B4-BE49-F238E27FC236}">
                <a16:creationId xmlns:a16="http://schemas.microsoft.com/office/drawing/2014/main" id="{7D19D77C-8D2F-4685-97F2-C72ACCE10F66}"/>
              </a:ext>
            </a:extLst>
          </p:cNvPr>
          <p:cNvPicPr>
            <a:picLocks noChangeAspect="1"/>
          </p:cNvPicPr>
          <p:nvPr/>
        </p:nvPicPr>
        <p:blipFill rotWithShape="1">
          <a:blip r:embed="rId3"/>
          <a:srcRect l="8163" r="14661"/>
          <a:stretch/>
        </p:blipFill>
        <p:spPr>
          <a:xfrm>
            <a:off x="4735995" y="2582354"/>
            <a:ext cx="3525907" cy="2050368"/>
          </a:xfrm>
          <a:prstGeom prst="rect">
            <a:avLst/>
          </a:prstGeom>
        </p:spPr>
      </p:pic>
      <p:sp>
        <p:nvSpPr>
          <p:cNvPr id="9" name="Content Placeholder 2">
            <a:extLst>
              <a:ext uri="{FF2B5EF4-FFF2-40B4-BE49-F238E27FC236}">
                <a16:creationId xmlns:a16="http://schemas.microsoft.com/office/drawing/2014/main" id="{1D6B5F58-49D7-43FB-B855-EC76D54E17BA}"/>
              </a:ext>
            </a:extLst>
          </p:cNvPr>
          <p:cNvSpPr txBox="1">
            <a:spLocks/>
          </p:cNvSpPr>
          <p:nvPr/>
        </p:nvSpPr>
        <p:spPr>
          <a:xfrm>
            <a:off x="608773" y="2816888"/>
            <a:ext cx="3853897" cy="1519278"/>
          </a:xfrm>
          <a:prstGeom prst="rect">
            <a:avLst/>
          </a:prstGeom>
        </p:spPr>
        <p:txBody>
          <a:bodyPr vert="horz" lIns="68580" tIns="34290" rIns="68580" bIns="3429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r>
              <a:rPr lang="en-US" sz="1800" dirty="0">
                <a:latin typeface="Open Sans" panose="020B0606030504020204" pitchFamily="34" charset="0"/>
                <a:ea typeface="Open Sans" panose="020B0606030504020204" pitchFamily="34" charset="0"/>
                <a:cs typeface="Open Sans" panose="020B0606030504020204" pitchFamily="34" charset="0"/>
              </a:rPr>
              <a:t>In an EMG procedure, small needles called electrodes are inserted into a patient’s muscles in order to measure the electrical activity.</a:t>
            </a:r>
          </a:p>
        </p:txBody>
      </p:sp>
    </p:spTree>
    <p:extLst>
      <p:ext uri="{BB962C8B-B14F-4D97-AF65-F5344CB8AC3E}">
        <p14:creationId xmlns:p14="http://schemas.microsoft.com/office/powerpoint/2010/main" val="37089662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14BEA7-3567-4D39-BE3C-E9BF2EF1603A}"/>
              </a:ext>
            </a:extLst>
          </p:cNvPr>
          <p:cNvSpPr>
            <a:spLocks noGrp="1"/>
          </p:cNvSpPr>
          <p:nvPr>
            <p:ph type="title"/>
          </p:nvPr>
        </p:nvSpPr>
        <p:spPr/>
        <p:txBody>
          <a:bodyPr/>
          <a:lstStyle/>
          <a:p>
            <a:r>
              <a:rPr lang="en-US" dirty="0">
                <a:latin typeface="Open Sans" panose="020B0606030504020204" pitchFamily="34" charset="0"/>
                <a:ea typeface="Open Sans" panose="020B0606030504020204" pitchFamily="34" charset="0"/>
                <a:cs typeface="Open Sans" panose="020B0606030504020204" pitchFamily="34" charset="0"/>
              </a:rPr>
              <a:t>What does an EMG measure?</a:t>
            </a:r>
          </a:p>
        </p:txBody>
      </p:sp>
      <p:sp>
        <p:nvSpPr>
          <p:cNvPr id="3" name="Content Placeholder 2">
            <a:extLst>
              <a:ext uri="{FF2B5EF4-FFF2-40B4-BE49-F238E27FC236}">
                <a16:creationId xmlns:a16="http://schemas.microsoft.com/office/drawing/2014/main" id="{0E76F2E1-801D-4B8C-B8F5-3721FDDEE77F}"/>
              </a:ext>
            </a:extLst>
          </p:cNvPr>
          <p:cNvSpPr>
            <a:spLocks noGrp="1"/>
          </p:cNvSpPr>
          <p:nvPr>
            <p:ph idx="1"/>
          </p:nvPr>
        </p:nvSpPr>
        <p:spPr>
          <a:xfrm>
            <a:off x="628650" y="1126487"/>
            <a:ext cx="7670524" cy="3263504"/>
          </a:xfrm>
        </p:spPr>
        <p:txBody>
          <a:bodyPr/>
          <a:lstStyle/>
          <a:p>
            <a:r>
              <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rPr>
              <a:t>Your muscles move when (electrical) nerve signals from your brain tell them to work. An EMG is used to measure how well your muscles respond to these signals.</a:t>
            </a:r>
          </a:p>
          <a:p>
            <a:pPr lvl="1"/>
            <a:r>
              <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rPr>
              <a:t>The electrodes in an EMG device are used to measure the electrical activity caused at different levels of muscle contraction: </a:t>
            </a:r>
            <a:r>
              <a:rPr lang="en-US" b="1" dirty="0">
                <a:solidFill>
                  <a:schemeClr val="tx1"/>
                </a:solidFill>
                <a:latin typeface="Open Sans" panose="020B0606030504020204" pitchFamily="34" charset="0"/>
                <a:ea typeface="Open Sans" panose="020B0606030504020204" pitchFamily="34" charset="0"/>
                <a:cs typeface="Open Sans" panose="020B0606030504020204" pitchFamily="34" charset="0"/>
              </a:rPr>
              <a:t>rest</a:t>
            </a:r>
            <a:r>
              <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lang="en-US" b="1" dirty="0">
                <a:solidFill>
                  <a:schemeClr val="tx1"/>
                </a:solidFill>
                <a:latin typeface="Open Sans" panose="020B0606030504020204" pitchFamily="34" charset="0"/>
                <a:ea typeface="Open Sans" panose="020B0606030504020204" pitchFamily="34" charset="0"/>
                <a:cs typeface="Open Sans" panose="020B0606030504020204" pitchFamily="34" charset="0"/>
              </a:rPr>
              <a:t>slight contraction</a:t>
            </a:r>
            <a:r>
              <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rPr>
              <a:t>, and </a:t>
            </a:r>
            <a:r>
              <a:rPr lang="en-US" b="1" dirty="0">
                <a:solidFill>
                  <a:schemeClr val="tx1"/>
                </a:solidFill>
                <a:latin typeface="Open Sans" panose="020B0606030504020204" pitchFamily="34" charset="0"/>
                <a:ea typeface="Open Sans" panose="020B0606030504020204" pitchFamily="34" charset="0"/>
                <a:cs typeface="Open Sans" panose="020B0606030504020204" pitchFamily="34" charset="0"/>
              </a:rPr>
              <a:t>forceful contraction</a:t>
            </a:r>
            <a:r>
              <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rPr>
              <a:t>.</a:t>
            </a:r>
          </a:p>
          <a:p>
            <a:pPr lvl="1"/>
            <a:r>
              <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rPr>
              <a:t>This activity is then displayed on a monitor called an </a:t>
            </a:r>
            <a:r>
              <a:rPr lang="en-US" b="1" dirty="0">
                <a:solidFill>
                  <a:schemeClr val="tx1"/>
                </a:solidFill>
                <a:latin typeface="Open Sans" panose="020B0606030504020204" pitchFamily="34" charset="0"/>
                <a:ea typeface="Open Sans" panose="020B0606030504020204" pitchFamily="34" charset="0"/>
                <a:cs typeface="Open Sans" panose="020B0606030504020204" pitchFamily="34" charset="0"/>
              </a:rPr>
              <a:t>oscilloscope</a:t>
            </a:r>
            <a:r>
              <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rPr>
              <a:t> in the form of </a:t>
            </a:r>
            <a:r>
              <a:rPr lang="en-US" b="1" dirty="0">
                <a:solidFill>
                  <a:schemeClr val="tx1"/>
                </a:solidFill>
                <a:latin typeface="Open Sans" panose="020B0606030504020204" pitchFamily="34" charset="0"/>
                <a:ea typeface="Open Sans" panose="020B0606030504020204" pitchFamily="34" charset="0"/>
                <a:cs typeface="Open Sans" panose="020B0606030504020204" pitchFamily="34" charset="0"/>
              </a:rPr>
              <a:t>waves</a:t>
            </a:r>
            <a:r>
              <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rPr>
              <a:t>.</a:t>
            </a:r>
          </a:p>
        </p:txBody>
      </p:sp>
      <p:pic>
        <p:nvPicPr>
          <p:cNvPr id="5" name="Picture 4" descr="A close up of electronics&#10;&#10;Description automatically generated">
            <a:extLst>
              <a:ext uri="{FF2B5EF4-FFF2-40B4-BE49-F238E27FC236}">
                <a16:creationId xmlns:a16="http://schemas.microsoft.com/office/drawing/2014/main" id="{918B689E-1CE9-45F3-BEC7-1406B30769EE}"/>
              </a:ext>
            </a:extLst>
          </p:cNvPr>
          <p:cNvPicPr>
            <a:picLocks noChangeAspect="1"/>
          </p:cNvPicPr>
          <p:nvPr/>
        </p:nvPicPr>
        <p:blipFill>
          <a:blip r:embed="rId3"/>
          <a:stretch>
            <a:fillRect/>
          </a:stretch>
        </p:blipFill>
        <p:spPr>
          <a:xfrm>
            <a:off x="5994400" y="3533955"/>
            <a:ext cx="2062086" cy="1556292"/>
          </a:xfrm>
          <a:prstGeom prst="rect">
            <a:avLst/>
          </a:prstGeom>
        </p:spPr>
      </p:pic>
      <p:sp>
        <p:nvSpPr>
          <p:cNvPr id="6" name="Rectangle 5">
            <a:extLst>
              <a:ext uri="{FF2B5EF4-FFF2-40B4-BE49-F238E27FC236}">
                <a16:creationId xmlns:a16="http://schemas.microsoft.com/office/drawing/2014/main" id="{BDA57405-796B-4171-AF93-39AF1C0122D7}"/>
              </a:ext>
            </a:extLst>
          </p:cNvPr>
          <p:cNvSpPr/>
          <p:nvPr/>
        </p:nvSpPr>
        <p:spPr>
          <a:xfrm>
            <a:off x="5799046" y="4752379"/>
            <a:ext cx="2442071" cy="323165"/>
          </a:xfrm>
          <a:prstGeom prst="rect">
            <a:avLst/>
          </a:prstGeom>
        </p:spPr>
        <p:txBody>
          <a:bodyPr wrap="square">
            <a:spAutoFit/>
          </a:bodyPr>
          <a:lstStyle/>
          <a:p>
            <a:r>
              <a:rPr lang="en-US" sz="750" dirty="0">
                <a:latin typeface="Open Sans" panose="020B0606030504020204" pitchFamily="34" charset="0"/>
                <a:ea typeface="Open Sans" panose="020B0606030504020204" pitchFamily="34" charset="0"/>
                <a:cs typeface="Open Sans" panose="020B0606030504020204" pitchFamily="34" charset="0"/>
              </a:rPr>
              <a:t>https://www.amazon.com/Siglent-Technologies-SDS1202X-Oscilloscope-Channels/dp/B07PVZMV16</a:t>
            </a:r>
            <a:endParaRPr lang="en-US" sz="750" dirty="0">
              <a:solidFill>
                <a:schemeClr val="tx2"/>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3318623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A1DFC7-6C55-F049-AB6C-A727C3ABB289}"/>
              </a:ext>
            </a:extLst>
          </p:cNvPr>
          <p:cNvSpPr>
            <a:spLocks noGrp="1"/>
          </p:cNvSpPr>
          <p:nvPr>
            <p:ph type="title"/>
          </p:nvPr>
        </p:nvSpPr>
        <p:spPr/>
        <p:txBody>
          <a:bodyPr/>
          <a:lstStyle/>
          <a:p>
            <a:r>
              <a:rPr lang="en-US" dirty="0">
                <a:latin typeface="Open Sans" panose="020B0606030504020204" pitchFamily="34" charset="0"/>
                <a:ea typeface="Open Sans" panose="020B0606030504020204" pitchFamily="34" charset="0"/>
                <a:cs typeface="Open Sans" panose="020B0606030504020204" pitchFamily="34" charset="0"/>
              </a:rPr>
              <a:t>EMG Waves</a:t>
            </a:r>
          </a:p>
        </p:txBody>
      </p:sp>
      <p:sp>
        <p:nvSpPr>
          <p:cNvPr id="3" name="Content Placeholder 2">
            <a:extLst>
              <a:ext uri="{FF2B5EF4-FFF2-40B4-BE49-F238E27FC236}">
                <a16:creationId xmlns:a16="http://schemas.microsoft.com/office/drawing/2014/main" id="{FB911AF3-5EEC-684B-BB78-0F5BB2925396}"/>
              </a:ext>
            </a:extLst>
          </p:cNvPr>
          <p:cNvSpPr>
            <a:spLocks noGrp="1"/>
          </p:cNvSpPr>
          <p:nvPr>
            <p:ph idx="1"/>
          </p:nvPr>
        </p:nvSpPr>
        <p:spPr>
          <a:xfrm>
            <a:off x="628650" y="1198486"/>
            <a:ext cx="7886700" cy="3434237"/>
          </a:xfrm>
        </p:spPr>
        <p:txBody>
          <a:bodyPr/>
          <a:lstStyle/>
          <a:p>
            <a:r>
              <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rPr>
              <a:t>The size and shape of a wave, which represents an </a:t>
            </a:r>
            <a:r>
              <a:rPr lang="en-US" b="1" dirty="0">
                <a:solidFill>
                  <a:schemeClr val="tx1"/>
                </a:solidFill>
                <a:latin typeface="Open Sans" panose="020B0606030504020204" pitchFamily="34" charset="0"/>
                <a:ea typeface="Open Sans" panose="020B0606030504020204" pitchFamily="34" charset="0"/>
                <a:cs typeface="Open Sans" panose="020B0606030504020204" pitchFamily="34" charset="0"/>
              </a:rPr>
              <a:t>action potential</a:t>
            </a:r>
            <a:r>
              <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rPr>
              <a:t>, gives information about how the muscle responds to nerve stimulation.</a:t>
            </a:r>
          </a:p>
          <a:p>
            <a:pPr lvl="1"/>
            <a:r>
              <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rPr>
              <a:t>A healthy muscle will show no electrical activity during rest, meaning it will not show any signs of an action potential. It will only show electric activity when the muscle moves or contracts.</a:t>
            </a:r>
          </a:p>
          <a:p>
            <a:pPr lvl="1"/>
            <a:r>
              <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rPr>
              <a:t>When you contract your muscle more forcefully, more and more muscle fibers are activated, making more action potentials.</a:t>
            </a:r>
          </a:p>
        </p:txBody>
      </p:sp>
    </p:spTree>
    <p:extLst>
      <p:ext uri="{BB962C8B-B14F-4D97-AF65-F5344CB8AC3E}">
        <p14:creationId xmlns:p14="http://schemas.microsoft.com/office/powerpoint/2010/main" val="11682145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A1DFC7-6C55-F049-AB6C-A727C3ABB289}"/>
              </a:ext>
            </a:extLst>
          </p:cNvPr>
          <p:cNvSpPr>
            <a:spLocks noGrp="1"/>
          </p:cNvSpPr>
          <p:nvPr>
            <p:ph type="title"/>
          </p:nvPr>
        </p:nvSpPr>
        <p:spPr/>
        <p:txBody>
          <a:bodyPr/>
          <a:lstStyle/>
          <a:p>
            <a:r>
              <a:rPr lang="en-US" dirty="0">
                <a:latin typeface="Open Sans" panose="020B0606030504020204" pitchFamily="34" charset="0"/>
                <a:ea typeface="Open Sans" panose="020B0606030504020204" pitchFamily="34" charset="0"/>
                <a:cs typeface="Open Sans" panose="020B0606030504020204" pitchFamily="34" charset="0"/>
              </a:rPr>
              <a:t>EMG Waves</a:t>
            </a:r>
          </a:p>
        </p:txBody>
      </p:sp>
      <p:sp>
        <p:nvSpPr>
          <p:cNvPr id="3" name="Content Placeholder 2">
            <a:extLst>
              <a:ext uri="{FF2B5EF4-FFF2-40B4-BE49-F238E27FC236}">
                <a16:creationId xmlns:a16="http://schemas.microsoft.com/office/drawing/2014/main" id="{FB911AF3-5EEC-684B-BB78-0F5BB2925396}"/>
              </a:ext>
            </a:extLst>
          </p:cNvPr>
          <p:cNvSpPr>
            <a:spLocks noGrp="1"/>
          </p:cNvSpPr>
          <p:nvPr>
            <p:ph idx="1"/>
          </p:nvPr>
        </p:nvSpPr>
        <p:spPr>
          <a:xfrm>
            <a:off x="628650" y="1133977"/>
            <a:ext cx="7886700" cy="3263504"/>
          </a:xfrm>
        </p:spPr>
        <p:txBody>
          <a:bodyPr/>
          <a:lstStyle/>
          <a:p>
            <a:r>
              <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rPr>
              <a:t>Here, you can see how the activity of a normal muscle is represented.</a:t>
            </a:r>
          </a:p>
          <a:p>
            <a:pPr lvl="1"/>
            <a:r>
              <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rPr>
              <a:t>Each blip, or wave, represents the firing of an action potential by a </a:t>
            </a:r>
            <a:r>
              <a:rPr lang="en-US" b="1" dirty="0">
                <a:solidFill>
                  <a:schemeClr val="tx1"/>
                </a:solidFill>
                <a:latin typeface="Open Sans" panose="020B0606030504020204" pitchFamily="34" charset="0"/>
                <a:ea typeface="Open Sans" panose="020B0606030504020204" pitchFamily="34" charset="0"/>
                <a:cs typeface="Open Sans" panose="020B0606030504020204" pitchFamily="34" charset="0"/>
              </a:rPr>
              <a:t>motor neuron</a:t>
            </a:r>
            <a:r>
              <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rPr>
              <a:t>.</a:t>
            </a:r>
          </a:p>
        </p:txBody>
      </p:sp>
      <p:sp>
        <p:nvSpPr>
          <p:cNvPr id="7" name="Rectangle 6">
            <a:extLst>
              <a:ext uri="{FF2B5EF4-FFF2-40B4-BE49-F238E27FC236}">
                <a16:creationId xmlns:a16="http://schemas.microsoft.com/office/drawing/2014/main" id="{9E4E1BCF-5346-684D-98E6-2BE26B4D1BE4}"/>
              </a:ext>
            </a:extLst>
          </p:cNvPr>
          <p:cNvSpPr/>
          <p:nvPr/>
        </p:nvSpPr>
        <p:spPr>
          <a:xfrm>
            <a:off x="2986108" y="4718469"/>
            <a:ext cx="3578224" cy="207749"/>
          </a:xfrm>
          <a:prstGeom prst="rect">
            <a:avLst/>
          </a:prstGeom>
        </p:spPr>
        <p:txBody>
          <a:bodyPr wrap="none">
            <a:spAutoFit/>
          </a:bodyPr>
          <a:lstStyle/>
          <a:p>
            <a:r>
              <a:rPr lang="en-US" sz="750" dirty="0">
                <a:latin typeface="Open Sans" panose="020B0606030504020204" pitchFamily="34" charset="0"/>
                <a:ea typeface="Open Sans" panose="020B0606030504020204" pitchFamily="34" charset="0"/>
                <a:cs typeface="Open Sans" panose="020B0606030504020204" pitchFamily="34" charset="0"/>
              </a:rPr>
              <a:t>https://neurology.mhmedical.com/data/books/1844/demyer8_ch7_f021.png</a:t>
            </a:r>
            <a:endParaRPr lang="en-US" sz="750" dirty="0">
              <a:solidFill>
                <a:schemeClr val="tx2"/>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10" name="Picture 9" descr="A screenshot of a cell phone&#10;&#10;Description automatically generated">
            <a:extLst>
              <a:ext uri="{FF2B5EF4-FFF2-40B4-BE49-F238E27FC236}">
                <a16:creationId xmlns:a16="http://schemas.microsoft.com/office/drawing/2014/main" id="{A1C4231B-DCAD-4272-8508-C45F4C1019AC}"/>
              </a:ext>
            </a:extLst>
          </p:cNvPr>
          <p:cNvPicPr>
            <a:picLocks noChangeAspect="1"/>
          </p:cNvPicPr>
          <p:nvPr/>
        </p:nvPicPr>
        <p:blipFill>
          <a:blip r:embed="rId3"/>
          <a:stretch>
            <a:fillRect/>
          </a:stretch>
        </p:blipFill>
        <p:spPr>
          <a:xfrm>
            <a:off x="1935636" y="2571750"/>
            <a:ext cx="5272728" cy="2103289"/>
          </a:xfrm>
          <a:prstGeom prst="rect">
            <a:avLst/>
          </a:prstGeom>
        </p:spPr>
      </p:pic>
    </p:spTree>
    <p:extLst>
      <p:ext uri="{BB962C8B-B14F-4D97-AF65-F5344CB8AC3E}">
        <p14:creationId xmlns:p14="http://schemas.microsoft.com/office/powerpoint/2010/main" val="32097493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A1DFC7-6C55-F049-AB6C-A727C3ABB289}"/>
              </a:ext>
            </a:extLst>
          </p:cNvPr>
          <p:cNvSpPr>
            <a:spLocks noGrp="1"/>
          </p:cNvSpPr>
          <p:nvPr>
            <p:ph type="title"/>
          </p:nvPr>
        </p:nvSpPr>
        <p:spPr/>
        <p:txBody>
          <a:bodyPr/>
          <a:lstStyle/>
          <a:p>
            <a:r>
              <a:rPr lang="en-US" dirty="0">
                <a:latin typeface="Open Sans" panose="020B0606030504020204" pitchFamily="34" charset="0"/>
                <a:ea typeface="Open Sans" panose="020B0606030504020204" pitchFamily="34" charset="0"/>
                <a:cs typeface="Open Sans" panose="020B0606030504020204" pitchFamily="34" charset="0"/>
              </a:rPr>
              <a:t>What is a Motor Neuron?</a:t>
            </a:r>
          </a:p>
        </p:txBody>
      </p:sp>
      <p:sp>
        <p:nvSpPr>
          <p:cNvPr id="3" name="Content Placeholder 2">
            <a:extLst>
              <a:ext uri="{FF2B5EF4-FFF2-40B4-BE49-F238E27FC236}">
                <a16:creationId xmlns:a16="http://schemas.microsoft.com/office/drawing/2014/main" id="{FB911AF3-5EEC-684B-BB78-0F5BB2925396}"/>
              </a:ext>
            </a:extLst>
          </p:cNvPr>
          <p:cNvSpPr>
            <a:spLocks noGrp="1"/>
          </p:cNvSpPr>
          <p:nvPr>
            <p:ph idx="1"/>
          </p:nvPr>
        </p:nvSpPr>
        <p:spPr>
          <a:xfrm>
            <a:off x="628650" y="1213290"/>
            <a:ext cx="7886700" cy="3232963"/>
          </a:xfrm>
        </p:spPr>
        <p:txBody>
          <a:bodyPr>
            <a:normAutofit/>
          </a:bodyPr>
          <a:lstStyle/>
          <a:p>
            <a:r>
              <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rPr>
              <a:t>A </a:t>
            </a:r>
            <a:r>
              <a:rPr lang="en-US" b="1" dirty="0">
                <a:solidFill>
                  <a:schemeClr val="tx1"/>
                </a:solidFill>
                <a:latin typeface="Open Sans" panose="020B0606030504020204" pitchFamily="34" charset="0"/>
                <a:ea typeface="Open Sans" panose="020B0606030504020204" pitchFamily="34" charset="0"/>
                <a:cs typeface="Open Sans" panose="020B0606030504020204" pitchFamily="34" charset="0"/>
              </a:rPr>
              <a:t>motor neuron </a:t>
            </a:r>
            <a:r>
              <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rPr>
              <a:t>is a neuron that carries information from the central nervous system to the muscles throughout our bodies</a:t>
            </a:r>
          </a:p>
          <a:p>
            <a:pPr lvl="1"/>
            <a:r>
              <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rPr>
              <a:t>They are specialized cells which enable us to move by relaying information from our brains to our muscles in the form of electric signals called </a:t>
            </a:r>
            <a:r>
              <a:rPr lang="en-US" b="1" dirty="0">
                <a:solidFill>
                  <a:schemeClr val="tx1"/>
                </a:solidFill>
                <a:latin typeface="Open Sans" panose="020B0606030504020204" pitchFamily="34" charset="0"/>
                <a:ea typeface="Open Sans" panose="020B0606030504020204" pitchFamily="34" charset="0"/>
                <a:cs typeface="Open Sans" panose="020B0606030504020204" pitchFamily="34" charset="0"/>
              </a:rPr>
              <a:t>action potentials</a:t>
            </a:r>
            <a:r>
              <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rPr>
              <a:t>, such as when to contract and move.</a:t>
            </a:r>
          </a:p>
        </p:txBody>
      </p:sp>
      <p:sp>
        <p:nvSpPr>
          <p:cNvPr id="5" name="Rectangle 4">
            <a:extLst>
              <a:ext uri="{FF2B5EF4-FFF2-40B4-BE49-F238E27FC236}">
                <a16:creationId xmlns:a16="http://schemas.microsoft.com/office/drawing/2014/main" id="{336C98DB-06C0-2443-993D-B186E30F2DF2}"/>
              </a:ext>
            </a:extLst>
          </p:cNvPr>
          <p:cNvSpPr/>
          <p:nvPr/>
        </p:nvSpPr>
        <p:spPr>
          <a:xfrm>
            <a:off x="5473084" y="4696532"/>
            <a:ext cx="2017450" cy="369332"/>
          </a:xfrm>
          <a:prstGeom prst="rect">
            <a:avLst/>
          </a:prstGeom>
        </p:spPr>
        <p:txBody>
          <a:bodyPr wrap="square">
            <a:spAutoFit/>
          </a:bodyPr>
          <a:lstStyle/>
          <a:p>
            <a:r>
              <a:rPr lang="en-US" sz="600" dirty="0">
                <a:latin typeface="Open Sans" panose="020B0606030504020204" pitchFamily="34" charset="0"/>
                <a:ea typeface="Open Sans" panose="020B0606030504020204" pitchFamily="34" charset="0"/>
                <a:cs typeface="Open Sans" panose="020B0606030504020204" pitchFamily="34" charset="0"/>
              </a:rPr>
              <a:t>https://smanewstoday.com/2017/09/12/sam-research-may-get-boost-from-study-using-skin-cells-to-create-human-motor-neurons/</a:t>
            </a:r>
            <a:endParaRPr lang="en-US" sz="600" dirty="0">
              <a:solidFill>
                <a:schemeClr val="tx2"/>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7" name="Picture 6" descr="A close up of text on a white background&#10;&#10;Description automatically generated">
            <a:extLst>
              <a:ext uri="{FF2B5EF4-FFF2-40B4-BE49-F238E27FC236}">
                <a16:creationId xmlns:a16="http://schemas.microsoft.com/office/drawing/2014/main" id="{9CC87957-11AE-4A77-9D27-17E22F06EEC5}"/>
              </a:ext>
            </a:extLst>
          </p:cNvPr>
          <p:cNvPicPr>
            <a:picLocks noChangeAspect="1"/>
          </p:cNvPicPr>
          <p:nvPr/>
        </p:nvPicPr>
        <p:blipFill>
          <a:blip r:embed="rId3"/>
          <a:stretch>
            <a:fillRect/>
          </a:stretch>
        </p:blipFill>
        <p:spPr>
          <a:xfrm>
            <a:off x="2859314" y="2974762"/>
            <a:ext cx="2560504" cy="2141678"/>
          </a:xfrm>
          <a:prstGeom prst="rect">
            <a:avLst/>
          </a:prstGeom>
        </p:spPr>
      </p:pic>
    </p:spTree>
    <p:extLst>
      <p:ext uri="{BB962C8B-B14F-4D97-AF65-F5344CB8AC3E}">
        <p14:creationId xmlns:p14="http://schemas.microsoft.com/office/powerpoint/2010/main" val="12793178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EC4FA9-AAC9-4097-AF83-ABF6F932BCD7}"/>
              </a:ext>
            </a:extLst>
          </p:cNvPr>
          <p:cNvSpPr>
            <a:spLocks noGrp="1"/>
          </p:cNvSpPr>
          <p:nvPr>
            <p:ph type="title"/>
          </p:nvPr>
        </p:nvSpPr>
        <p:spPr/>
        <p:txBody>
          <a:bodyPr/>
          <a:lstStyle/>
          <a:p>
            <a:r>
              <a:rPr lang="en-US" dirty="0">
                <a:latin typeface="Open Sans" panose="020B0606030504020204" pitchFamily="34" charset="0"/>
                <a:ea typeface="Open Sans" panose="020B0606030504020204" pitchFamily="34" charset="0"/>
                <a:cs typeface="Open Sans" panose="020B0606030504020204" pitchFamily="34" charset="0"/>
              </a:rPr>
              <a:t>Motor Neurons</a:t>
            </a:r>
          </a:p>
        </p:txBody>
      </p:sp>
      <p:sp>
        <p:nvSpPr>
          <p:cNvPr id="3" name="Content Placeholder 2">
            <a:extLst>
              <a:ext uri="{FF2B5EF4-FFF2-40B4-BE49-F238E27FC236}">
                <a16:creationId xmlns:a16="http://schemas.microsoft.com/office/drawing/2014/main" id="{6894C2F0-C0A2-4AE7-9CF8-B7B04742D8D5}"/>
              </a:ext>
            </a:extLst>
          </p:cNvPr>
          <p:cNvSpPr>
            <a:spLocks noGrp="1"/>
          </p:cNvSpPr>
          <p:nvPr>
            <p:ph idx="1"/>
          </p:nvPr>
        </p:nvSpPr>
        <p:spPr>
          <a:xfrm>
            <a:off x="519320" y="1283156"/>
            <a:ext cx="4380672" cy="3482888"/>
          </a:xfrm>
        </p:spPr>
        <p:txBody>
          <a:bodyPr/>
          <a:lstStyle/>
          <a:p>
            <a:r>
              <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rPr>
              <a:t>There are two primary types of motor neurons:</a:t>
            </a:r>
          </a:p>
          <a:p>
            <a:r>
              <a:rPr lang="en-US" b="1" dirty="0">
                <a:solidFill>
                  <a:schemeClr val="tx1"/>
                </a:solidFill>
                <a:latin typeface="Open Sans" panose="020B0606030504020204" pitchFamily="34" charset="0"/>
                <a:ea typeface="Open Sans" panose="020B0606030504020204" pitchFamily="34" charset="0"/>
                <a:cs typeface="Open Sans" panose="020B0606030504020204" pitchFamily="34" charset="0"/>
              </a:rPr>
              <a:t>Upper motor neurons</a:t>
            </a:r>
            <a:r>
              <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rPr>
              <a:t>,</a:t>
            </a:r>
            <a:r>
              <a:rPr lang="en-US" b="1"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rPr>
              <a:t>originating in a region of our brains called the motor cortex, send electrical signals (action potentials) to</a:t>
            </a:r>
            <a:r>
              <a:rPr lang="en-US" b="1"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rPr>
              <a:t>lower motor neurons.</a:t>
            </a:r>
          </a:p>
          <a:p>
            <a:r>
              <a:rPr lang="en-US" b="1" dirty="0">
                <a:solidFill>
                  <a:schemeClr val="tx1"/>
                </a:solidFill>
                <a:latin typeface="Open Sans" panose="020B0606030504020204" pitchFamily="34" charset="0"/>
                <a:ea typeface="Open Sans" panose="020B0606030504020204" pitchFamily="34" charset="0"/>
                <a:cs typeface="Open Sans" panose="020B0606030504020204" pitchFamily="34" charset="0"/>
              </a:rPr>
              <a:t>Lower motor neurons </a:t>
            </a:r>
            <a:r>
              <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rPr>
              <a:t>are attached to our muscles and act as a direct messengers to tell them to start contracting.</a:t>
            </a:r>
          </a:p>
          <a:p>
            <a:pPr marL="0" indent="0">
              <a:buNone/>
            </a:pPr>
            <a:endParaRPr lang="en-US" dirty="0"/>
          </a:p>
        </p:txBody>
      </p:sp>
      <p:pic>
        <p:nvPicPr>
          <p:cNvPr id="5" name="Picture 4" descr="A close up of text on a white background&#10;&#10;Description automatically generated">
            <a:extLst>
              <a:ext uri="{FF2B5EF4-FFF2-40B4-BE49-F238E27FC236}">
                <a16:creationId xmlns:a16="http://schemas.microsoft.com/office/drawing/2014/main" id="{B473C2B9-C311-4A26-B25C-3B0D2D27AB3D}"/>
              </a:ext>
            </a:extLst>
          </p:cNvPr>
          <p:cNvPicPr>
            <a:picLocks noChangeAspect="1"/>
          </p:cNvPicPr>
          <p:nvPr/>
        </p:nvPicPr>
        <p:blipFill>
          <a:blip r:embed="rId3"/>
          <a:stretch>
            <a:fillRect/>
          </a:stretch>
        </p:blipFill>
        <p:spPr>
          <a:xfrm>
            <a:off x="5260019" y="492769"/>
            <a:ext cx="3255331" cy="4288415"/>
          </a:xfrm>
          <a:prstGeom prst="rect">
            <a:avLst/>
          </a:prstGeom>
        </p:spPr>
      </p:pic>
      <p:sp>
        <p:nvSpPr>
          <p:cNvPr id="4" name="Rectangle 3">
            <a:extLst>
              <a:ext uri="{FF2B5EF4-FFF2-40B4-BE49-F238E27FC236}">
                <a16:creationId xmlns:a16="http://schemas.microsoft.com/office/drawing/2014/main" id="{D133474A-DA58-E141-BB49-454D9A74F1CE}"/>
              </a:ext>
            </a:extLst>
          </p:cNvPr>
          <p:cNvSpPr/>
          <p:nvPr/>
        </p:nvSpPr>
        <p:spPr>
          <a:xfrm>
            <a:off x="5699698" y="4698475"/>
            <a:ext cx="2375971" cy="307777"/>
          </a:xfrm>
          <a:prstGeom prst="rect">
            <a:avLst/>
          </a:prstGeom>
        </p:spPr>
        <p:txBody>
          <a:bodyPr wrap="none">
            <a:spAutoFit/>
          </a:bodyPr>
          <a:lstStyle/>
          <a:p>
            <a:r>
              <a:rPr lang="en-US" sz="700" dirty="0">
                <a:solidFill>
                  <a:schemeClr val="tx1"/>
                </a:solidFill>
                <a:latin typeface="Open Sans" panose="020B0606030504020204" pitchFamily="34" charset="0"/>
                <a:ea typeface="Open Sans" panose="020B0606030504020204" pitchFamily="34" charset="0"/>
                <a:cs typeface="Open Sans" panose="020B0606030504020204" pitchFamily="34" charset="0"/>
              </a:rPr>
              <a:t>https://</a:t>
            </a:r>
            <a:r>
              <a:rPr lang="en-US" sz="70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impremedia.net</a:t>
            </a:r>
            <a:r>
              <a:rPr lang="en-US" sz="700" dirty="0">
                <a:solidFill>
                  <a:schemeClr val="tx1"/>
                </a:solidFill>
                <a:latin typeface="Open Sans" panose="020B0606030504020204" pitchFamily="34" charset="0"/>
                <a:ea typeface="Open Sans" panose="020B0606030504020204" pitchFamily="34" charset="0"/>
                <a:cs typeface="Open Sans" panose="020B0606030504020204" pitchFamily="34" charset="0"/>
              </a:rPr>
              <a:t>/diagram-of-motor-</a:t>
            </a:r>
            <a:r>
              <a:rPr lang="en-US" sz="70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neurone</a:t>
            </a:r>
            <a:r>
              <a:rPr lang="en-US" dirty="0"/>
              <a:t>/</a:t>
            </a:r>
          </a:p>
        </p:txBody>
      </p:sp>
    </p:spTree>
    <p:extLst>
      <p:ext uri="{BB962C8B-B14F-4D97-AF65-F5344CB8AC3E}">
        <p14:creationId xmlns:p14="http://schemas.microsoft.com/office/powerpoint/2010/main" val="12610860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B00610-4F76-498C-A38F-870B204AE63A}"/>
              </a:ext>
            </a:extLst>
          </p:cNvPr>
          <p:cNvSpPr>
            <a:spLocks noGrp="1"/>
          </p:cNvSpPr>
          <p:nvPr>
            <p:ph type="title"/>
          </p:nvPr>
        </p:nvSpPr>
        <p:spPr/>
        <p:txBody>
          <a:bodyPr/>
          <a:lstStyle/>
          <a:p>
            <a:r>
              <a:rPr lang="en-US" dirty="0">
                <a:latin typeface="Open Sans" panose="020B0606030504020204" pitchFamily="34" charset="0"/>
                <a:ea typeface="Open Sans" panose="020B0606030504020204" pitchFamily="34" charset="0"/>
                <a:cs typeface="Open Sans" panose="020B0606030504020204" pitchFamily="34" charset="0"/>
              </a:rPr>
              <a:t>EMG and Motor Neurons</a:t>
            </a:r>
          </a:p>
        </p:txBody>
      </p:sp>
      <p:sp>
        <p:nvSpPr>
          <p:cNvPr id="3" name="Content Placeholder 2">
            <a:extLst>
              <a:ext uri="{FF2B5EF4-FFF2-40B4-BE49-F238E27FC236}">
                <a16:creationId xmlns:a16="http://schemas.microsoft.com/office/drawing/2014/main" id="{9FEF23F2-BA13-438C-994F-9FF0B1B68CD3}"/>
              </a:ext>
            </a:extLst>
          </p:cNvPr>
          <p:cNvSpPr>
            <a:spLocks noGrp="1"/>
          </p:cNvSpPr>
          <p:nvPr>
            <p:ph idx="1"/>
          </p:nvPr>
        </p:nvSpPr>
        <p:spPr/>
        <p:txBody>
          <a:bodyPr/>
          <a:lstStyle/>
          <a:p>
            <a:r>
              <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rPr>
              <a:t>These electrical signals, generated in motor neurons in the brain and sent out to our muscles, are what EMG devices measure and record in order to monitor the activity of muscles.</a:t>
            </a:r>
          </a:p>
          <a:p>
            <a:r>
              <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rPr>
              <a:t>With the help of EMG, scientists are beginning to discover new information about how movement is wired in our brain and bodies, and how it can help detect neuromuscular disorders.</a:t>
            </a:r>
          </a:p>
        </p:txBody>
      </p:sp>
    </p:spTree>
    <p:extLst>
      <p:ext uri="{BB962C8B-B14F-4D97-AF65-F5344CB8AC3E}">
        <p14:creationId xmlns:p14="http://schemas.microsoft.com/office/powerpoint/2010/main" val="4175355701"/>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TotalTime>
  <Words>472</Words>
  <Application>Microsoft Office PowerPoint</Application>
  <PresentationFormat>On-screen Show (16:9)</PresentationFormat>
  <Paragraphs>37</Paragraphs>
  <Slides>8</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vt:i4>
      </vt:variant>
    </vt:vector>
  </HeadingPairs>
  <TitlesOfParts>
    <vt:vector size="11" baseType="lpstr">
      <vt:lpstr>Arial</vt:lpstr>
      <vt:lpstr>Open Sans</vt:lpstr>
      <vt:lpstr>Simple Light</vt:lpstr>
      <vt:lpstr>PowerPoint Presentation</vt:lpstr>
      <vt:lpstr>What is an EMG?</vt:lpstr>
      <vt:lpstr>What does an EMG measure?</vt:lpstr>
      <vt:lpstr>EMG Waves</vt:lpstr>
      <vt:lpstr>EMG Waves</vt:lpstr>
      <vt:lpstr>What is a Motor Neuron?</vt:lpstr>
      <vt:lpstr>Motor Neurons</vt:lpstr>
      <vt:lpstr>EMG and Motor Neurons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Dua Chaker</dc:creator>
  <cp:lastModifiedBy>Dua Chaker</cp:lastModifiedBy>
  <cp:revision>16</cp:revision>
  <dcterms:modified xsi:type="dcterms:W3CDTF">2022-09-29T04:19:23Z</dcterms:modified>
</cp:coreProperties>
</file>