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59" r:id="rId1"/>
  </p:sldMasterIdLst>
  <p:notesMasterIdLst>
    <p:notesMasterId r:id="rId13"/>
  </p:notesMasterIdLst>
  <p:sldIdLst>
    <p:sldId id="256" r:id="rId2"/>
    <p:sldId id="267" r:id="rId3"/>
    <p:sldId id="258" r:id="rId4"/>
    <p:sldId id="260" r:id="rId5"/>
    <p:sldId id="259" r:id="rId6"/>
    <p:sldId id="261" r:id="rId7"/>
    <p:sldId id="265" r:id="rId8"/>
    <p:sldId id="262" r:id="rId9"/>
    <p:sldId id="263" r:id="rId10"/>
    <p:sldId id="264" r:id="rId11"/>
    <p:sldId id="266" r:id="rId12"/>
  </p:sldIdLst>
  <p:sldSz cx="9144000" cy="5143500" type="screen16x9"/>
  <p:notesSz cx="6858000" cy="9144000"/>
  <p:embeddedFontLst>
    <p:embeddedFont>
      <p:font typeface="Open Sans" panose="020B0806030504020204" pitchFamily="34" charset="0"/>
      <p:regular r:id="rId14"/>
      <p:bold r:id="rId15"/>
      <p:italic r:id="rId16"/>
      <p:boldItalic r:id="rId17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694"/>
  </p:normalViewPr>
  <p:slideViewPr>
    <p:cSldViewPr snapToGrid="0">
      <p:cViewPr varScale="1">
        <p:scale>
          <a:sx n="162" d="100"/>
          <a:sy n="162" d="100"/>
        </p:scale>
        <p:origin x="144" y="144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4.fntdata"/><Relationship Id="rId2" Type="http://schemas.openxmlformats.org/officeDocument/2006/relationships/slide" Target="slides/slide1.xml"/><Relationship Id="rId16" Type="http://schemas.openxmlformats.org/officeDocument/2006/relationships/font" Target="fonts/font3.fntdata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font" Target="fonts/font2.fntdata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1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0E0E245-C9C7-DD48-8600-78FCBB717662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946860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0E0E245-C9C7-DD48-8600-78FCBB717662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108125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89D57C-BAB8-4B4F-8A75-B323177F8311}" type="datetimeFigureOut">
              <a:rPr lang="en-US" smtClean="0"/>
              <a:t>6/7/2023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3A0EE1-C743-8A4F-A56B-16B8AC5D30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14598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60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091BA"/>
        </a:solidFill>
        <a:effectLst/>
      </p:bgPr>
    </p:bg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" name="Google Shape;54;p13"/>
          <p:cNvPicPr preferRelativeResize="0"/>
          <p:nvPr/>
        </p:nvPicPr>
        <p:blipFill rotWithShape="1">
          <a:blip r:embed="rId3">
            <a:alphaModFix amt="37000"/>
          </a:blip>
          <a:srcRect t="4925" b="-5448"/>
          <a:stretch/>
        </p:blipFill>
        <p:spPr>
          <a:xfrm>
            <a:off x="-46375" y="0"/>
            <a:ext cx="9190377" cy="5438551"/>
          </a:xfrm>
          <a:prstGeom prst="rect">
            <a:avLst/>
          </a:prstGeom>
          <a:noFill/>
          <a:ln>
            <a:noFill/>
          </a:ln>
        </p:spPr>
      </p:pic>
      <p:pic>
        <p:nvPicPr>
          <p:cNvPr id="56" name="Google Shape;56;p1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60536" y="4663675"/>
            <a:ext cx="8822928" cy="402275"/>
          </a:xfrm>
          <a:prstGeom prst="rect">
            <a:avLst/>
          </a:prstGeom>
          <a:noFill/>
          <a:ln>
            <a:noFill/>
          </a:ln>
        </p:spPr>
      </p:pic>
      <p:pic>
        <p:nvPicPr>
          <p:cNvPr id="57" name="Google Shape;57;p13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84463" y="2670200"/>
            <a:ext cx="8175075" cy="813975"/>
          </a:xfrm>
          <a:prstGeom prst="rect">
            <a:avLst/>
          </a:prstGeom>
          <a:noFill/>
          <a:ln>
            <a:noFill/>
          </a:ln>
        </p:spPr>
      </p:pic>
      <p:sp>
        <p:nvSpPr>
          <p:cNvPr id="58" name="Google Shape;58;p13"/>
          <p:cNvSpPr txBox="1"/>
          <p:nvPr/>
        </p:nvSpPr>
        <p:spPr>
          <a:xfrm>
            <a:off x="862625" y="2877750"/>
            <a:ext cx="7417800" cy="30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 dirty="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What is a Brain Wave?</a:t>
            </a:r>
            <a:endParaRPr sz="1600" b="1" dirty="0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A71BA148-CBF6-3C74-54BB-D89A4FD99B0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75508" y="1527055"/>
            <a:ext cx="8546609" cy="103937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EB2349-B5B0-3A45-ACC4-24FFB70B81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Types of Brain Waves: Gamma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4CCDDFF-3EAA-5B43-A023-0D759A08345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Gamma waves</a:t>
            </a:r>
            <a:r>
              <a:rPr lang="en-US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are brain waves with frequencies greater than 30 Hz</a:t>
            </a:r>
          </a:p>
          <a:p>
            <a:r>
              <a:rPr lang="en-US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These waves are associated with a </a:t>
            </a:r>
            <a:r>
              <a:rPr lang="en-US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concentrated state</a:t>
            </a:r>
          </a:p>
          <a:p>
            <a:pPr lvl="1"/>
            <a:r>
              <a:rPr lang="en-US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Examples of associated behaviors: </a:t>
            </a:r>
            <a:r>
              <a:rPr lang="en-US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intense focus, working on a difficult problem</a:t>
            </a:r>
            <a:endParaRPr lang="en-US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endParaRPr lang="en-US" dirty="0"/>
          </a:p>
        </p:txBody>
      </p:sp>
      <p:pic>
        <p:nvPicPr>
          <p:cNvPr id="8194" name="Picture 2" descr="See the source image">
            <a:extLst>
              <a:ext uri="{FF2B5EF4-FFF2-40B4-BE49-F238E27FC236}">
                <a16:creationId xmlns:a16="http://schemas.microsoft.com/office/drawing/2014/main" id="{C3A34082-1BE7-9E4D-9968-B2E73A9DB9A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3000971"/>
            <a:ext cx="6096000" cy="1219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9115609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13CDCF-5D27-6045-B6CF-5B4A442B51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Brain Wave Overview</a:t>
            </a:r>
          </a:p>
        </p:txBody>
      </p:sp>
      <p:pic>
        <p:nvPicPr>
          <p:cNvPr id="9220" name="Picture 4" descr="See the source image">
            <a:extLst>
              <a:ext uri="{FF2B5EF4-FFF2-40B4-BE49-F238E27FC236}">
                <a16:creationId xmlns:a16="http://schemas.microsoft.com/office/drawing/2014/main" id="{263ED21C-16A1-1940-A4F8-F8589BEBF0E3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92601" y="1202397"/>
            <a:ext cx="5358798" cy="35232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5376857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77B9F2-B027-1D46-83D6-EF907B814E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Wave Review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46089FA-8651-1643-B36A-30B2F55B0DB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Waves carry energy through space</a:t>
            </a:r>
          </a:p>
          <a:p>
            <a:pPr lvl="1"/>
            <a:r>
              <a:rPr lang="en-US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Examples</a:t>
            </a:r>
            <a:r>
              <a:rPr lang="en-US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of waves:</a:t>
            </a:r>
          </a:p>
          <a:p>
            <a:pPr lvl="2"/>
            <a:r>
              <a:rPr lang="en-US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Ocean waves</a:t>
            </a:r>
          </a:p>
          <a:p>
            <a:pPr lvl="2"/>
            <a:r>
              <a:rPr lang="en-US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Sound waves</a:t>
            </a:r>
          </a:p>
          <a:p>
            <a:pPr lvl="2"/>
            <a:r>
              <a:rPr lang="en-US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Light waves</a:t>
            </a:r>
          </a:p>
          <a:p>
            <a:r>
              <a:rPr lang="en-US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Waves may be characterized by their </a:t>
            </a:r>
            <a:r>
              <a:rPr lang="en-US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frequencies</a:t>
            </a:r>
          </a:p>
          <a:p>
            <a:pPr lvl="1"/>
            <a:r>
              <a:rPr lang="en-US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How many full waves occur per second</a:t>
            </a:r>
          </a:p>
          <a:p>
            <a:endParaRPr lang="en-US" dirty="0"/>
          </a:p>
        </p:txBody>
      </p:sp>
      <p:pic>
        <p:nvPicPr>
          <p:cNvPr id="7" name="Picture 2" descr="See the source image">
            <a:extLst>
              <a:ext uri="{FF2B5EF4-FFF2-40B4-BE49-F238E27FC236}">
                <a16:creationId xmlns:a16="http://schemas.microsoft.com/office/drawing/2014/main" id="{B9DB4AE5-0626-4D48-BC81-710CD6BD078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4835" y="510778"/>
            <a:ext cx="4193627" cy="1815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4303A643-05CA-6946-A849-ABBA287CD056}"/>
              </a:ext>
            </a:extLst>
          </p:cNvPr>
          <p:cNvSpPr/>
          <p:nvPr/>
        </p:nvSpPr>
        <p:spPr>
          <a:xfrm>
            <a:off x="4784834" y="2326378"/>
            <a:ext cx="4193627" cy="3231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750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https://</a:t>
            </a:r>
            <a:r>
              <a:rPr lang="en-US" sz="750" dirty="0" err="1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upload.wikimedia.org</a:t>
            </a:r>
            <a:r>
              <a:rPr lang="en-US" sz="750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/</a:t>
            </a:r>
            <a:r>
              <a:rPr lang="en-US" sz="750" dirty="0" err="1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wikipedia</a:t>
            </a:r>
            <a:r>
              <a:rPr lang="en-US" sz="750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/commons/thumb/8/84/</a:t>
            </a:r>
            <a:r>
              <a:rPr lang="en-US" sz="750" dirty="0" err="1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Sine_wave_amplitude.svg</a:t>
            </a:r>
            <a:r>
              <a:rPr lang="en-US" sz="750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/2000px-Sine_wave_amplitude.svg.png</a:t>
            </a:r>
          </a:p>
        </p:txBody>
      </p:sp>
    </p:spTree>
    <p:extLst>
      <p:ext uri="{BB962C8B-B14F-4D97-AF65-F5344CB8AC3E}">
        <p14:creationId xmlns:p14="http://schemas.microsoft.com/office/powerpoint/2010/main" val="4232960249"/>
      </p:ext>
    </p:extLst>
  </p:cSld>
  <p:clrMapOvr>
    <a:masterClrMapping/>
  </p:clrMapOvr>
  <p:transition spd="slow">
    <p:wip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3BD786-16BA-D046-92F3-5950A6E93B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More on Frequency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EB8529E-6551-4B48-8CB1-03ECC5E66DE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>
                <a:solidFill>
                  <a:prstClr val="black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Higher</a:t>
            </a:r>
            <a:r>
              <a:rPr lang="en-US" dirty="0">
                <a:solidFill>
                  <a:prstClr val="black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frequencies result in </a:t>
            </a:r>
            <a:r>
              <a:rPr lang="en-US" b="1" dirty="0">
                <a:solidFill>
                  <a:prstClr val="black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more energy</a:t>
            </a:r>
            <a:r>
              <a:rPr lang="en-US" dirty="0">
                <a:solidFill>
                  <a:prstClr val="black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being transferred over time</a:t>
            </a:r>
          </a:p>
          <a:p>
            <a:r>
              <a:rPr lang="en-US" b="1" dirty="0">
                <a:solidFill>
                  <a:prstClr val="black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Lower frequencies </a:t>
            </a:r>
            <a:r>
              <a:rPr lang="en-US" dirty="0">
                <a:solidFill>
                  <a:prstClr val="black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result in </a:t>
            </a:r>
            <a:r>
              <a:rPr lang="en-US" b="1" dirty="0">
                <a:solidFill>
                  <a:prstClr val="black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less energy </a:t>
            </a:r>
            <a:r>
              <a:rPr lang="en-US" dirty="0">
                <a:solidFill>
                  <a:prstClr val="black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being transferred over time</a:t>
            </a:r>
          </a:p>
          <a:p>
            <a:r>
              <a:rPr lang="en-US" b="1" dirty="0">
                <a:solidFill>
                  <a:prstClr val="black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Example</a:t>
            </a:r>
            <a:r>
              <a:rPr lang="en-US" dirty="0">
                <a:solidFill>
                  <a:prstClr val="black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: electromagnetic (EM) waves</a:t>
            </a:r>
          </a:p>
          <a:p>
            <a:pPr lvl="1"/>
            <a:r>
              <a:rPr lang="en-US" dirty="0">
                <a:solidFill>
                  <a:prstClr val="black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EM waves with higher frequencies (UV, x-ray, gamma) carry more energy, and can harm us if we are exposed to them for long periods of time</a:t>
            </a:r>
          </a:p>
          <a:p>
            <a:pPr lvl="1"/>
            <a:r>
              <a:rPr lang="en-US" dirty="0">
                <a:solidFill>
                  <a:prstClr val="black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EM waves with lower frequencies (radio, infrared, light) carry less energy, and are safe for human contact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3709754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9C7114-FDDC-F944-B96D-0034C36336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Example: Electromagnetic Spectrum</a:t>
            </a:r>
          </a:p>
        </p:txBody>
      </p:sp>
      <p:pic>
        <p:nvPicPr>
          <p:cNvPr id="2050" name="Picture 2" descr="See the source image">
            <a:extLst>
              <a:ext uri="{FF2B5EF4-FFF2-40B4-BE49-F238E27FC236}">
                <a16:creationId xmlns:a16="http://schemas.microsoft.com/office/drawing/2014/main" id="{54066ADD-7C21-E24C-8E1B-DAE6C21DA2C7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7300" y="1534121"/>
            <a:ext cx="6629400" cy="2933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352401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558434-2FCA-5149-940D-1C7B289E49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How do our </a:t>
            </a:r>
            <a:r>
              <a:rPr lang="en-US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brains</a:t>
            </a:r>
            <a:r>
              <a:rPr lang="en-US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use energy?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E995C26-F6F1-6141-9A5F-0AE88A50008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Our nervous system also uses waves to transfer energy throughout the body</a:t>
            </a:r>
          </a:p>
          <a:p>
            <a:pPr lvl="1"/>
            <a:r>
              <a:rPr lang="en-US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We call these </a:t>
            </a:r>
            <a:r>
              <a:rPr lang="en-US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brain waves</a:t>
            </a:r>
          </a:p>
          <a:p>
            <a:r>
              <a:rPr lang="en-US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Brain waves are classified by their </a:t>
            </a:r>
            <a:r>
              <a:rPr lang="en-US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frequencies</a:t>
            </a:r>
            <a:r>
              <a:rPr lang="en-US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, and each type is associated with a different level of human behavior</a:t>
            </a:r>
          </a:p>
        </p:txBody>
      </p:sp>
      <p:pic>
        <p:nvPicPr>
          <p:cNvPr id="3076" name="Picture 4" descr="See the source image">
            <a:extLst>
              <a:ext uri="{FF2B5EF4-FFF2-40B4-BE49-F238E27FC236}">
                <a16:creationId xmlns:a16="http://schemas.microsoft.com/office/drawing/2014/main" id="{B3B5D8BC-2B31-F14D-B02D-FEF0EEE60D3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64497" y="3000971"/>
            <a:ext cx="1815005" cy="18150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1355467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EB2349-B5B0-3A45-ACC4-24FFB70B81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Types of Brain Waves: Delta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4CCDDFF-3EAA-5B43-A023-0D759A08345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Delta waves</a:t>
            </a:r>
            <a:r>
              <a:rPr lang="en-US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are brain waves with frequencies between ~0.2 Hz – 3 Hz</a:t>
            </a:r>
          </a:p>
          <a:p>
            <a:r>
              <a:rPr lang="en-US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These waves are associated with a </a:t>
            </a:r>
            <a:r>
              <a:rPr lang="en-US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deep, restful state</a:t>
            </a:r>
          </a:p>
          <a:p>
            <a:pPr lvl="1"/>
            <a:r>
              <a:rPr lang="en-US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Example of associated behavior: </a:t>
            </a:r>
            <a:r>
              <a:rPr lang="en-US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deep sleep</a:t>
            </a:r>
          </a:p>
        </p:txBody>
      </p:sp>
      <p:pic>
        <p:nvPicPr>
          <p:cNvPr id="4100" name="Picture 4" descr="See the source image">
            <a:extLst>
              <a:ext uri="{FF2B5EF4-FFF2-40B4-BE49-F238E27FC236}">
                <a16:creationId xmlns:a16="http://schemas.microsoft.com/office/drawing/2014/main" id="{38779E64-2390-2442-9387-9A6F9F552DE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0" y="2571750"/>
            <a:ext cx="6858000" cy="1371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6066291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EB2349-B5B0-3A45-ACC4-24FFB70B81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Types of Brain Waves: Theta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4CCDDFF-3EAA-5B43-A023-0D759A08345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Theta waves </a:t>
            </a:r>
            <a:r>
              <a:rPr lang="en-US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are brain waves with frequencies between ~4 Hz – 8 Hz </a:t>
            </a:r>
          </a:p>
          <a:p>
            <a:r>
              <a:rPr lang="en-US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These waves are associated with a </a:t>
            </a:r>
            <a:r>
              <a:rPr lang="en-US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deeply relaxed, meditative state</a:t>
            </a:r>
          </a:p>
          <a:p>
            <a:pPr lvl="1"/>
            <a:r>
              <a:rPr lang="en-US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Examples of associated behavior: </a:t>
            </a:r>
            <a:r>
              <a:rPr lang="en-US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napping/light sleep, deep meditation</a:t>
            </a:r>
            <a:endParaRPr lang="en-US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5122" name="Picture 2" descr="See the source image">
            <a:extLst>
              <a:ext uri="{FF2B5EF4-FFF2-40B4-BE49-F238E27FC236}">
                <a16:creationId xmlns:a16="http://schemas.microsoft.com/office/drawing/2014/main" id="{72A7E182-5992-F74D-834E-4A44833E0E4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4863"/>
          <a:stretch/>
        </p:blipFill>
        <p:spPr bwMode="auto">
          <a:xfrm>
            <a:off x="1462252" y="2571751"/>
            <a:ext cx="6219497" cy="14326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7703113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EB2349-B5B0-3A45-ACC4-24FFB70B81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Types of Brain Waves: Alpha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4CCDDFF-3EAA-5B43-A023-0D759A08345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Alpha waves</a:t>
            </a:r>
            <a:r>
              <a:rPr lang="en-US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are brain waves with frequencies between ~9 Hz – 13 Hz</a:t>
            </a:r>
          </a:p>
          <a:p>
            <a:r>
              <a:rPr lang="en-US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These waves are associated with a </a:t>
            </a:r>
            <a:r>
              <a:rPr lang="en-US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calm, lucid state</a:t>
            </a:r>
          </a:p>
          <a:p>
            <a:pPr lvl="1"/>
            <a:r>
              <a:rPr lang="en-US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Examples of associated behaviors: </a:t>
            </a:r>
            <a:r>
              <a:rPr lang="en-US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light meditation, daze/daydreaming</a:t>
            </a:r>
          </a:p>
          <a:p>
            <a:pPr lvl="1"/>
            <a:endParaRPr lang="en-US" dirty="0"/>
          </a:p>
        </p:txBody>
      </p:sp>
      <p:pic>
        <p:nvPicPr>
          <p:cNvPr id="6146" name="Picture 2" descr="See the source image">
            <a:extLst>
              <a:ext uri="{FF2B5EF4-FFF2-40B4-BE49-F238E27FC236}">
                <a16:creationId xmlns:a16="http://schemas.microsoft.com/office/drawing/2014/main" id="{0B8B2E64-1A04-9148-B8C7-7BDA793F3C8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448" y="2477157"/>
            <a:ext cx="7725104" cy="15450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0838358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EB2349-B5B0-3A45-ACC4-24FFB70B81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Types of Brain Waves: Beta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4CCDDFF-3EAA-5B43-A023-0D759A08345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Beta waves</a:t>
            </a:r>
            <a:r>
              <a:rPr lang="en-US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are brain waves with frequencies between ~14 Hz – 30 Hz</a:t>
            </a:r>
          </a:p>
          <a:p>
            <a:r>
              <a:rPr lang="en-US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These waves are associated with a </a:t>
            </a:r>
            <a:r>
              <a:rPr lang="en-US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normal, awake state  </a:t>
            </a:r>
          </a:p>
          <a:p>
            <a:pPr lvl="1"/>
            <a:r>
              <a:rPr lang="en-US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Examples of associated behaviors: </a:t>
            </a:r>
            <a:r>
              <a:rPr lang="en-US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working, actively listening, reading</a:t>
            </a:r>
            <a:endParaRPr lang="en-US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endParaRPr lang="en-US" b="1" dirty="0"/>
          </a:p>
        </p:txBody>
      </p:sp>
      <p:pic>
        <p:nvPicPr>
          <p:cNvPr id="7172" name="Picture 4" descr="See the source image">
            <a:extLst>
              <a:ext uri="{FF2B5EF4-FFF2-40B4-BE49-F238E27FC236}">
                <a16:creationId xmlns:a16="http://schemas.microsoft.com/office/drawing/2014/main" id="{9451746D-2CBE-0947-9C61-FCB1D53C40E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2571750"/>
            <a:ext cx="7620000" cy="152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18730727"/>
      </p:ext>
    </p:extLst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</TotalTime>
  <Words>406</Words>
  <Application>Microsoft Office PowerPoint</Application>
  <PresentationFormat>On-screen Show (16:9)</PresentationFormat>
  <Paragraphs>44</Paragraphs>
  <Slides>11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4" baseType="lpstr">
      <vt:lpstr>Arial</vt:lpstr>
      <vt:lpstr>Open Sans</vt:lpstr>
      <vt:lpstr>Simple Light</vt:lpstr>
      <vt:lpstr>PowerPoint Presentation</vt:lpstr>
      <vt:lpstr>Wave Review</vt:lpstr>
      <vt:lpstr>More on Frequency</vt:lpstr>
      <vt:lpstr>Example: Electromagnetic Spectrum</vt:lpstr>
      <vt:lpstr>How do our brains use energy?</vt:lpstr>
      <vt:lpstr>Types of Brain Waves: Delta</vt:lpstr>
      <vt:lpstr>Types of Brain Waves: Theta</vt:lpstr>
      <vt:lpstr>Types of Brain Waves: Alpha</vt:lpstr>
      <vt:lpstr>Types of Brain Waves: Beta</vt:lpstr>
      <vt:lpstr>Types of Brain Waves: Gamma</vt:lpstr>
      <vt:lpstr>Brain Wave Overview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cp:lastModifiedBy>Zain Alexander Iqbal</cp:lastModifiedBy>
  <cp:revision>5</cp:revision>
  <dcterms:modified xsi:type="dcterms:W3CDTF">2023-06-07T17:32:32Z</dcterms:modified>
</cp:coreProperties>
</file>