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58" r:id="rId3"/>
    <p:sldId id="261" r:id="rId4"/>
    <p:sldId id="262" r:id="rId5"/>
    <p:sldId id="259" r:id="rId6"/>
    <p:sldId id="263" r:id="rId7"/>
    <p:sldId id="264" r:id="rId8"/>
    <p:sldId id="269" r:id="rId9"/>
    <p:sldId id="265" r:id="rId10"/>
    <p:sldId id="266" r:id="rId11"/>
    <p:sldId id="267" r:id="rId12"/>
    <p:sldId id="260" r:id="rId13"/>
    <p:sldId id="268" r:id="rId14"/>
  </p:sldIdLst>
  <p:sldSz cx="9144000" cy="5143500" type="screen16x9"/>
  <p:notesSz cx="6858000" cy="9144000"/>
  <p:embeddedFontLst>
    <p:embeddedFont>
      <p:font typeface="Cambria Math" panose="02040503050406030204" pitchFamily="18" charset="0"/>
      <p:regular r:id="rId16"/>
    </p:embeddedFont>
    <p:embeddedFont>
      <p:font typeface="Open Sans" panose="020B0606030504020204" pitchFamily="3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91BA"/>
    <a:srgbClr val="F8A81B"/>
    <a:srgbClr val="8D64AA"/>
    <a:srgbClr val="A0CC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napToGrid="0">
      <p:cViewPr varScale="1">
        <p:scale>
          <a:sx n="86" d="100"/>
          <a:sy n="86" d="100"/>
        </p:scale>
        <p:origin x="72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contains a GIF that shows the effect of changing the amplitude, wavelength, and phase of a sine wave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E0E245-C9C7-DD48-8600-78FCBB71766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280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9D57C-BAB8-4B4F-8A75-B323177F8311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A0EE1-C743-8A4F-A56B-16B8AC5D3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845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7449" y="1078785"/>
            <a:ext cx="7649102" cy="117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What is a Wave?</a:t>
            </a:r>
            <a:endParaRPr sz="16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C734C-65A9-524B-80DF-A664F0DC5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Wave Properties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A0B69D-9977-124C-866A-4EC3BE9BC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700" y="1017725"/>
            <a:ext cx="8520600" cy="3416400"/>
          </a:xfrm>
        </p:spPr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wave may be shifted up or down the y-axis by using a 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vertical shift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</a:t>
            </a:r>
            <a:r>
              <a:rPr lang="en-US" dirty="0">
                <a:solidFill>
                  <a:srgbClr val="F8A8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negative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vertical shift will move the wave down the y-axis</a:t>
            </a:r>
          </a:p>
          <a:p>
            <a:pPr lvl="1"/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</a:t>
            </a:r>
            <a:r>
              <a:rPr lang="en-US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positive</a:t>
            </a:r>
            <a:r>
              <a:rPr lang="en-US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vertical shift will move the wave up the y-axis</a:t>
            </a:r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6B8C8FD6-BEEF-C947-8D3A-2BEA7468B8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0" y="2397383"/>
            <a:ext cx="3238500" cy="216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EEE01F4-EA73-B142-8FD6-B8CC789DA83B}"/>
              </a:ext>
            </a:extLst>
          </p:cNvPr>
          <p:cNvSpPr/>
          <p:nvPr/>
        </p:nvSpPr>
        <p:spPr>
          <a:xfrm>
            <a:off x="2952750" y="4559558"/>
            <a:ext cx="3238500" cy="207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75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mathbitsnotebook.com</a:t>
            </a:r>
            <a:r>
              <a:rPr lang="en-US" sz="7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/Algebra2/</a:t>
            </a:r>
            <a:r>
              <a:rPr lang="en-US" sz="75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TrigGraphs</a:t>
            </a:r>
            <a:r>
              <a:rPr lang="en-US" sz="7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</a:t>
            </a:r>
            <a:r>
              <a:rPr lang="en-US" sz="75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midline.jpg</a:t>
            </a:r>
            <a:endParaRPr lang="en-US" sz="75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12314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See the source image">
            <a:extLst>
              <a:ext uri="{FF2B5EF4-FFF2-40B4-BE49-F238E27FC236}">
                <a16:creationId xmlns:a16="http://schemas.microsoft.com/office/drawing/2014/main" id="{1CE6337C-1A0C-3445-B607-0135448ED33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33176" y="482600"/>
            <a:ext cx="6677648" cy="417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02151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F7055-9E1D-0848-B539-335F13CE6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327014"/>
            <a:ext cx="8520600" cy="572700"/>
          </a:xfrm>
        </p:spPr>
        <p:txBody>
          <a:bodyPr/>
          <a:lstStyle/>
          <a:p>
            <a:r>
              <a:rPr lang="en-US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Mathematical Model of a Sine Wave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DA4A53F-6534-BE40-8228-06AE330362B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52402" y="825372"/>
                <a:ext cx="8520600" cy="3416400"/>
              </a:xfrm>
            </p:spPr>
            <p:txBody>
              <a:bodyPr/>
              <a:lstStyle/>
              <a:p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We can model a wave using a </a:t>
                </a:r>
                <a:r>
                  <a:rPr lang="en-US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sine wave</a:t>
                </a: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, or </a:t>
                </a:r>
                <a:r>
                  <a:rPr lang="en-US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sinusoid:</a:t>
                </a: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a curve that has a smooth, repetitive oscillation</a:t>
                </a:r>
              </a:p>
              <a:p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𝐴𝑠𝑖𝑛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𝑓𝑡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US" b="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342900" lvl="1" indent="0">
                  <a:buNone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Where:</a:t>
                </a:r>
              </a:p>
              <a:p>
                <a:pPr lvl="2"/>
                <a:r>
                  <a:rPr lang="en-US" sz="1100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A</a:t>
                </a:r>
                <a:r>
                  <a:rPr lang="en-US" sz="11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is the amplitude of the wave</a:t>
                </a:r>
              </a:p>
              <a:p>
                <a:pPr lvl="2"/>
                <a:r>
                  <a:rPr lang="en-US" sz="1100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f</a:t>
                </a:r>
                <a:r>
                  <a:rPr lang="en-US" sz="11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is the frequency of the wave</a:t>
                </a:r>
              </a:p>
              <a:p>
                <a:pPr lvl="2"/>
                <a:r>
                  <a:rPr lang="en-US" sz="1100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t</a:t>
                </a:r>
                <a:r>
                  <a:rPr lang="en-US" sz="11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is time in seconds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sz="11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𝜽</m:t>
                    </m:r>
                  </m:oMath>
                </a14:m>
                <a:r>
                  <a:rPr lang="en-US" sz="11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is the phase angle of the wave (in </a:t>
                </a:r>
                <a:r>
                  <a:rPr lang="en-US" sz="1100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radians</a:t>
                </a:r>
                <a:r>
                  <a:rPr lang="en-US" sz="11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)</a:t>
                </a:r>
              </a:p>
              <a:p>
                <a:pPr lvl="2"/>
                <a:r>
                  <a:rPr lang="en-US" sz="1100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v</a:t>
                </a:r>
                <a:r>
                  <a:rPr lang="en-US" sz="11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is the vertical shift of the wave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DA4A53F-6534-BE40-8228-06AE330362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2402" y="825372"/>
                <a:ext cx="8520600" cy="3416400"/>
              </a:xfrm>
              <a:blipFill>
                <a:blip r:embed="rId2"/>
                <a:stretch>
                  <a:fillRect b="-131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6646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F7055-9E1D-0848-B539-335F13CE6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Note on Radians and Degrees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DA4A53F-6534-BE40-8228-06AE330362B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Because our equation of a sine wave involves using an angle in </a:t>
                </a:r>
                <a:r>
                  <a:rPr lang="en-US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radians</a:t>
                </a: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, it is helpful to know the following conversion between </a:t>
                </a:r>
                <a:r>
                  <a:rPr lang="en-US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degrees</a:t>
                </a: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and </a:t>
                </a:r>
                <a:r>
                  <a:rPr lang="en-US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radians</a:t>
                </a: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:</a:t>
                </a:r>
              </a:p>
              <a:p>
                <a:pPr marL="0" indent="0">
                  <a:buNone/>
                </a:pPr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180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∗(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𝑎𝑛𝑔𝑙𝑒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𝑑𝑒𝑔𝑟𝑒𝑒𝑠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DA4A53F-6534-BE40-8228-06AE330362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r="-5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6485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7B9F2-B027-1D46-83D6-EF907B814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>
                <a:solidFill>
                  <a:schemeClr val="tx1"/>
                </a:solidFill>
                <a:latin typeface="Open Sans"/>
                <a:ea typeface="Open Sans"/>
                <a:cs typeface="Open Sans"/>
                <a:sym typeface="Open Sans"/>
              </a:rPr>
              <a:t>What kind of waves can you think of?</a:t>
            </a:r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C02C5CA1-BB6E-DF42-BBBC-93CB947BEF6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33" y="1110361"/>
            <a:ext cx="3186957" cy="2123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2CF1466-F0AA-D648-9B89-6BF3159D9632}"/>
              </a:ext>
            </a:extLst>
          </p:cNvPr>
          <p:cNvSpPr/>
          <p:nvPr/>
        </p:nvSpPr>
        <p:spPr>
          <a:xfrm>
            <a:off x="407933" y="3233672"/>
            <a:ext cx="3186957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http://2.bp.blogspot.com/-a8gILpXQLqM/TtisXg7cSmI/AAAAAAAAFy4/EeNDZUbl5-Y/s1600/</a:t>
            </a:r>
            <a:r>
              <a:rPr lang="en-US" sz="75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forces_of_nature_landscape_nature_ocean_wave-other.jpg</a:t>
            </a:r>
            <a:endParaRPr lang="en-US" sz="75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CA6C52-12BB-194C-86F3-8E57A9D00FFC}"/>
              </a:ext>
            </a:extLst>
          </p:cNvPr>
          <p:cNvSpPr/>
          <p:nvPr/>
        </p:nvSpPr>
        <p:spPr>
          <a:xfrm>
            <a:off x="2995871" y="4560465"/>
            <a:ext cx="3186957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75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stephybonillatok.files.wordpress.com</a:t>
            </a:r>
            <a:r>
              <a:rPr lang="en-US" sz="7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/2015/03/visualizing-the-future-prism-decomposes-</a:t>
            </a:r>
            <a:r>
              <a:rPr lang="en-US" sz="75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lightwaves.jpg</a:t>
            </a:r>
            <a:endParaRPr lang="en-US" sz="75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DECB181-77A6-184F-836E-006E5A73F1FA}"/>
              </a:ext>
            </a:extLst>
          </p:cNvPr>
          <p:cNvSpPr/>
          <p:nvPr/>
        </p:nvSpPr>
        <p:spPr>
          <a:xfrm>
            <a:off x="5658930" y="3102985"/>
            <a:ext cx="307713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75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fiverr-res.cloudinary.com</a:t>
            </a:r>
            <a:r>
              <a:rPr lang="en-US" sz="7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/images/t_main1,q_auto,f_auto/gigs/14292569/original/39cc66b3d877d2e39432753e221f227c920cc237/convert-your-audio-to-432-hz</a:t>
            </a:r>
            <a:r>
              <a:rPr lang="en-US" sz="75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.png</a:t>
            </a:r>
          </a:p>
        </p:txBody>
      </p:sp>
      <p:pic>
        <p:nvPicPr>
          <p:cNvPr id="1032" name="Picture 8" descr="See the source image">
            <a:extLst>
              <a:ext uri="{FF2B5EF4-FFF2-40B4-BE49-F238E27FC236}">
                <a16:creationId xmlns:a16="http://schemas.microsoft.com/office/drawing/2014/main" id="{24352FBC-A44D-C64A-85D3-E1D46058F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285" y="1110361"/>
            <a:ext cx="3017783" cy="199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ee the source image">
            <a:extLst>
              <a:ext uri="{FF2B5EF4-FFF2-40B4-BE49-F238E27FC236}">
                <a16:creationId xmlns:a16="http://schemas.microsoft.com/office/drawing/2014/main" id="{C131F3D1-4D94-9E4C-94B4-817117E748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871" y="2437792"/>
            <a:ext cx="3186957" cy="212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Google Shape;64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192" y="46821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6521883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7B9F2-B027-1D46-83D6-EF907B814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is a wave?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F34A61-2953-9940-BB91-3084C73878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wave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can be defined as a disturbance in a field that carries energy through space</a:t>
            </a:r>
          </a:p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Waves 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oscillate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or move back and forth between a minimum and maximum value, as they move through space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call the minimum value the 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trough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the wave, and the maximum value the 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crest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the wave</a:t>
            </a:r>
          </a:p>
        </p:txBody>
      </p:sp>
      <p:pic>
        <p:nvPicPr>
          <p:cNvPr id="2050" name="Picture 2" descr="See the source image">
            <a:extLst>
              <a:ext uri="{FF2B5EF4-FFF2-40B4-BE49-F238E27FC236}">
                <a16:creationId xmlns:a16="http://schemas.microsoft.com/office/drawing/2014/main" id="{2A1E891F-AE57-4748-89FE-B7F6BF793C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5717" y="3126059"/>
            <a:ext cx="3075590" cy="1577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EB17F7E-2BF5-5C45-A618-2537B5B65F00}"/>
              </a:ext>
            </a:extLst>
          </p:cNvPr>
          <p:cNvSpPr/>
          <p:nvPr/>
        </p:nvSpPr>
        <p:spPr>
          <a:xfrm>
            <a:off x="3145717" y="4562949"/>
            <a:ext cx="3075591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50" dirty="0">
                <a:solidFill>
                  <a:schemeClr val="tx1"/>
                </a:solidFill>
              </a:rPr>
              <a:t>http://</a:t>
            </a:r>
            <a:r>
              <a:rPr lang="en-US" sz="750" dirty="0" err="1">
                <a:solidFill>
                  <a:schemeClr val="tx1"/>
                </a:solidFill>
              </a:rPr>
              <a:t>www.studyphysics.ca</a:t>
            </a:r>
            <a:r>
              <a:rPr lang="en-US" sz="750" dirty="0">
                <a:solidFill>
                  <a:schemeClr val="tx1"/>
                </a:solidFill>
              </a:rPr>
              <a:t>/</a:t>
            </a:r>
            <a:r>
              <a:rPr lang="en-US" sz="750" dirty="0" err="1">
                <a:solidFill>
                  <a:schemeClr val="tx1"/>
                </a:solidFill>
              </a:rPr>
              <a:t>newnotes</a:t>
            </a:r>
            <a:r>
              <a:rPr lang="en-US" sz="750" dirty="0">
                <a:solidFill>
                  <a:schemeClr val="tx1"/>
                </a:solidFill>
              </a:rPr>
              <a:t>/20/unit03_mechanicalwaves/chp141516_waves/images/</a:t>
            </a:r>
            <a:r>
              <a:rPr lang="en-US" sz="750" dirty="0" err="1">
                <a:solidFill>
                  <a:schemeClr val="tx1"/>
                </a:solidFill>
              </a:rPr>
              <a:t>crest_trough.png</a:t>
            </a:r>
            <a:endParaRPr lang="en-US" sz="750" dirty="0">
              <a:solidFill>
                <a:schemeClr val="tx1"/>
              </a:solidFill>
            </a:endParaRPr>
          </a:p>
        </p:txBody>
      </p:sp>
      <p:pic>
        <p:nvPicPr>
          <p:cNvPr id="6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84609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4953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ee the source image">
            <a:extLst>
              <a:ext uri="{FF2B5EF4-FFF2-40B4-BE49-F238E27FC236}">
                <a16:creationId xmlns:a16="http://schemas.microsoft.com/office/drawing/2014/main" id="{EBA8B87D-97DE-4F4E-9DBD-2283C84CAF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287" y="2571751"/>
            <a:ext cx="2593427" cy="1945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AA1DFC7-6C55-F049-AB6C-A727C3ABB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Wave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Properties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911AF3-5EEC-684B-BB78-0F5BB29253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amplitude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a wave is the distance between the wave’s midpoint and the crest OR trough 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midpoint of the wave is also called the 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inflection point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volume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a sound depends on amplitude (high = loud, low = soft)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9EC55C-CE68-0146-853D-68E5C8C74F0A}"/>
              </a:ext>
            </a:extLst>
          </p:cNvPr>
          <p:cNvSpPr/>
          <p:nvPr/>
        </p:nvSpPr>
        <p:spPr>
          <a:xfrm>
            <a:off x="3301891" y="4516820"/>
            <a:ext cx="2593427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http://4.bp.blogspot.com/-dETtLtPvR7A/TsOl875kCTI/</a:t>
            </a:r>
            <a:r>
              <a:rPr lang="en-US" sz="75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AAAAAAAAABk</a:t>
            </a:r>
            <a:r>
              <a:rPr lang="en-US" sz="7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/efHhzq272rE/s1600/</a:t>
            </a:r>
            <a:r>
              <a:rPr lang="en-US" sz="75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waveamplitude.GIF</a:t>
            </a:r>
            <a:endParaRPr lang="en-US" sz="75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7766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1DFC7-6C55-F049-AB6C-A727C3ABB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Wave Properties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911AF3-5EEC-684B-BB78-0F5BB29253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period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the wave is the time it takes for two consecutive crests (or troughs) to pass a specified point</a:t>
            </a:r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1A725F1F-D077-854E-8D48-C0F762933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2274384"/>
            <a:ext cx="57150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E4E1BCF-5346-684D-98E6-2BE26B4D1BE4}"/>
              </a:ext>
            </a:extLst>
          </p:cNvPr>
          <p:cNvSpPr/>
          <p:nvPr/>
        </p:nvSpPr>
        <p:spPr>
          <a:xfrm>
            <a:off x="3291756" y="4465000"/>
            <a:ext cx="2425664" cy="2077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75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www.minelab.com</a:t>
            </a:r>
            <a:r>
              <a:rPr lang="en-US" sz="7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/__files/</a:t>
            </a:r>
            <a:r>
              <a:rPr lang="en-US" sz="75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7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/5890/</a:t>
            </a:r>
            <a:r>
              <a:rPr lang="en-US" sz="75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Period.gif</a:t>
            </a:r>
            <a:endParaRPr lang="en-US" sz="75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8606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1DFC7-6C55-F049-AB6C-A727C3ABB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Wave Properties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911AF3-5EEC-684B-BB78-0F5BB29253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wavelength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a wave is the distance traveled by a wave in one period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126" name="Picture 6" descr="See the source image">
            <a:extLst>
              <a:ext uri="{FF2B5EF4-FFF2-40B4-BE49-F238E27FC236}">
                <a16:creationId xmlns:a16="http://schemas.microsoft.com/office/drawing/2014/main" id="{877DAE38-F991-CF40-B72B-7CE76328E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284" y="1811121"/>
            <a:ext cx="3310670" cy="2449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36C98DB-06C0-2443-993D-B186E30F2DF2}"/>
              </a:ext>
            </a:extLst>
          </p:cNvPr>
          <p:cNvSpPr/>
          <p:nvPr/>
        </p:nvSpPr>
        <p:spPr>
          <a:xfrm>
            <a:off x="2968704" y="4292736"/>
            <a:ext cx="3310670" cy="403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75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https://dr282zn36sxxg.cloudfront.net/</a:t>
            </a:r>
            <a:r>
              <a:rPr lang="en-US" sz="675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datastreams</a:t>
            </a:r>
            <a:r>
              <a:rPr lang="en-US" sz="675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/f-d%3A9be4ba485ea614d0eb43f8491065be2f21035f07948ad356ed82cb15%2BIMAGE_THUMB_POSTCARD%2BIMAGE_THUMB_POSTCARD.1</a:t>
            </a:r>
          </a:p>
        </p:txBody>
      </p:sp>
      <p:pic>
        <p:nvPicPr>
          <p:cNvPr id="6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929" y="4657614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0022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1DFC7-6C55-F049-AB6C-A727C3ABB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Wave Properties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B911AF3-5EEC-684B-BB78-0F5BB292539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The </a:t>
                </a:r>
                <a:r>
                  <a:rPr lang="en-US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frequency</a:t>
                </a: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of the wave is the number of full waves (crest and trough) that occur per second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, where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𝝀</m:t>
                    </m:r>
                  </m:oMath>
                </a14:m>
                <a:r>
                  <a:rPr lang="en-US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is the wavelength and </a:t>
                </a:r>
                <a:r>
                  <a:rPr lang="en-US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t</a:t>
                </a: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is time in seconds</a:t>
                </a:r>
              </a:p>
              <a:p>
                <a:pPr lvl="1"/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Frequency is measured in units of </a:t>
                </a:r>
                <a:r>
                  <a:rPr lang="en-US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Hertz</a:t>
                </a: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(inverse seconds)</a:t>
                </a:r>
              </a:p>
              <a:p>
                <a:pPr lvl="1"/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The </a:t>
                </a:r>
                <a:r>
                  <a:rPr lang="en-US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color</a:t>
                </a: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of visible light depends on frequency (high = purple, low = red)</a:t>
                </a:r>
              </a:p>
              <a:p>
                <a:pPr lvl="1"/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The </a:t>
                </a:r>
                <a:r>
                  <a:rPr lang="en-US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pitch</a:t>
                </a: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of sound depends on frequency (high = high pitch, low = low pitch)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B911AF3-5EEC-684B-BB78-0F5BB292539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r="-1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0170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35C32-A6E7-844C-BF98-5291DF37F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Wave Properties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361007-77E6-514C-A54C-86F6EAF72253}"/>
              </a:ext>
            </a:extLst>
          </p:cNvPr>
          <p:cNvSpPr/>
          <p:nvPr/>
        </p:nvSpPr>
        <p:spPr>
          <a:xfrm>
            <a:off x="3069825" y="4067175"/>
            <a:ext cx="3004349" cy="2077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75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study.com</a:t>
            </a:r>
            <a:r>
              <a:rPr lang="en-US" sz="7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</a:t>
            </a:r>
            <a:r>
              <a:rPr lang="en-US" sz="75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cimages</a:t>
            </a:r>
            <a:r>
              <a:rPr lang="en-US" sz="7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</a:t>
            </a:r>
            <a:r>
              <a:rPr lang="en-US" sz="75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multimages</a:t>
            </a:r>
            <a:r>
              <a:rPr lang="en-US" sz="7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/16/</a:t>
            </a:r>
            <a:r>
              <a:rPr lang="en-US" sz="75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wavefrequency.png</a:t>
            </a:r>
            <a:endParaRPr lang="en-US" sz="75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Picture 2" descr="See the source image">
            <a:extLst>
              <a:ext uri="{FF2B5EF4-FFF2-40B4-BE49-F238E27FC236}">
                <a16:creationId xmlns:a16="http://schemas.microsoft.com/office/drawing/2014/main" id="{A702F731-8A1C-B743-A598-9117A37CDE7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9" y="1466125"/>
            <a:ext cx="7620000" cy="241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0099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35B6-C5D7-0145-BB04-401DE07DB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Wave Properties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913037-8C12-D944-A752-34A9B496EB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phase angle 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 the wave shifts the wave to the left or right on the x-axis</a:t>
            </a:r>
          </a:p>
          <a:p>
            <a:pPr lvl="1"/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</a:t>
            </a:r>
            <a:r>
              <a:rPr lang="en-US" dirty="0">
                <a:solidFill>
                  <a:srgbClr val="F8A8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negative</a:t>
            </a:r>
            <a:r>
              <a:rPr lang="en-US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phase angle will shift the wave to the 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right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</a:t>
            </a:r>
            <a:r>
              <a:rPr lang="en-US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positive</a:t>
            </a:r>
            <a:r>
              <a:rPr lang="en-US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phase angle will shift the wave to the 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left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146" name="Picture 2" descr="See the source image">
            <a:extLst>
              <a:ext uri="{FF2B5EF4-FFF2-40B4-BE49-F238E27FC236}">
                <a16:creationId xmlns:a16="http://schemas.microsoft.com/office/drawing/2014/main" id="{D1565D32-8B8B-3544-AC3C-0DBA2D1281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2759899"/>
            <a:ext cx="2095500" cy="145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A89BA61-0B5C-D449-9D73-2CA2F0CACCDE}"/>
              </a:ext>
            </a:extLst>
          </p:cNvPr>
          <p:cNvSpPr/>
          <p:nvPr/>
        </p:nvSpPr>
        <p:spPr>
          <a:xfrm>
            <a:off x="3524250" y="4217224"/>
            <a:ext cx="2095500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75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upload.wikimedia.org</a:t>
            </a:r>
            <a:r>
              <a:rPr lang="en-US" sz="7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</a:t>
            </a:r>
            <a:r>
              <a:rPr lang="en-US" sz="75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wikipedia</a:t>
            </a:r>
            <a:r>
              <a:rPr lang="en-US" sz="7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/commons/thumb/5/55/</a:t>
            </a:r>
            <a:r>
              <a:rPr lang="en-US" sz="75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Phase_shift.svg</a:t>
            </a:r>
            <a:r>
              <a:rPr lang="en-US" sz="7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/220px-Phase_shift.svg.png</a:t>
            </a:r>
          </a:p>
        </p:txBody>
      </p:sp>
      <p:pic>
        <p:nvPicPr>
          <p:cNvPr id="6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05012380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392</Words>
  <Application>Microsoft Office PowerPoint</Application>
  <PresentationFormat>On-screen Show (16:9)</PresentationFormat>
  <Paragraphs>55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Cambria Math</vt:lpstr>
      <vt:lpstr>Open Sans</vt:lpstr>
      <vt:lpstr>Simple Light</vt:lpstr>
      <vt:lpstr>PowerPoint Presentation</vt:lpstr>
      <vt:lpstr>What kind of waves can you think of?</vt:lpstr>
      <vt:lpstr>What is a wave?</vt:lpstr>
      <vt:lpstr>Wave Properties</vt:lpstr>
      <vt:lpstr>Wave Properties</vt:lpstr>
      <vt:lpstr>Wave Properties</vt:lpstr>
      <vt:lpstr>Wave Properties</vt:lpstr>
      <vt:lpstr>Wave Properties</vt:lpstr>
      <vt:lpstr>Wave Properties</vt:lpstr>
      <vt:lpstr>Wave Properties</vt:lpstr>
      <vt:lpstr>PowerPoint Presentation</vt:lpstr>
      <vt:lpstr>Mathematical Model of a Sine Wave</vt:lpstr>
      <vt:lpstr>Note on Radians and Degrees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Dua Chaker</dc:creator>
  <cp:lastModifiedBy>Dua Chaker</cp:lastModifiedBy>
  <cp:revision>9</cp:revision>
  <dcterms:modified xsi:type="dcterms:W3CDTF">2021-03-24T06:09:56Z</dcterms:modified>
</cp:coreProperties>
</file>