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 id="2147483674" r:id="rId2"/>
  </p:sldMasterIdLst>
  <p:notesMasterIdLst>
    <p:notesMasterId r:id="rId12"/>
  </p:notesMasterIdLst>
  <p:sldIdLst>
    <p:sldId id="273" r:id="rId3"/>
    <p:sldId id="266" r:id="rId4"/>
    <p:sldId id="268" r:id="rId5"/>
    <p:sldId id="265" r:id="rId6"/>
    <p:sldId id="267" r:id="rId7"/>
    <p:sldId id="269" r:id="rId8"/>
    <p:sldId id="271" r:id="rId9"/>
    <p:sldId id="270" r:id="rId10"/>
    <p:sldId id="272" r:id="rId11"/>
  </p:sldIdLst>
  <p:sldSz cx="9144000" cy="6858000" type="screen4x3"/>
  <p:notesSz cx="6858000" cy="9144000"/>
  <p:embeddedFontLst>
    <p:embeddedFont>
      <p:font typeface="Book Antiqua" panose="02040602050305030304" pitchFamily="18" charset="0"/>
      <p:regular r:id="rId13"/>
      <p:bold r:id="rId14"/>
      <p:italic r:id="rId15"/>
      <p:boldItalic r:id="rId16"/>
    </p:embeddedFont>
    <p:embeddedFont>
      <p:font typeface="Open Sans" panose="020B0606030504020204" pitchFamily="34" charset="0"/>
      <p:regular r:id="rId17"/>
      <p:bold r:id="rId18"/>
      <p:italic r:id="rId19"/>
      <p:boldItalic r:id="rId20"/>
    </p:embeddedFont>
    <p:embeddedFont>
      <p:font typeface="Roboto" panose="02000000000000000000" pitchFamily="2" charset="0"/>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56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None/>
              <a:defRPr sz="1200" b="0" i="0" u="none" strike="noStrike" cap="none">
                <a:solidFill>
                  <a:srgbClr val="000000"/>
                </a:solidFill>
                <a:latin typeface="Calibri"/>
                <a:ea typeface="Calibri"/>
                <a:cs typeface="Calibri"/>
                <a:sym typeface="Calibri"/>
              </a:defRPr>
            </a:lvl1pPr>
            <a:lvl2pPr marL="457200"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7" name="Shape 7"/>
          <p:cNvSpPr txBox="1">
            <a:spLocks noGrp="1"/>
          </p:cNvSpPr>
          <p:nvPr>
            <p:ph type="ftr" idx="11"/>
          </p:nvPr>
        </p:nvSpPr>
        <p:spPr>
          <a:xfrm>
            <a:off x="0" y="8685211"/>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a:t>
            </a:fld>
            <a:endParaRPr lang="en-US"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4196449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8299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92100" rtl="0">
              <a:spcBef>
                <a:spcPts val="560"/>
              </a:spcBef>
              <a:buClr>
                <a:srgbClr val="000000"/>
              </a:buClr>
              <a:buSzPct val="100000"/>
              <a:buFont typeface="Noto Sans Symbols"/>
              <a:buChar char="⬜"/>
            </a:pPr>
            <a:r>
              <a:rPr lang="en-US" sz="1000">
                <a:latin typeface="Book Antiqua"/>
                <a:ea typeface="Book Antiqua"/>
                <a:cs typeface="Book Antiqua"/>
                <a:sym typeface="Book Antiqua"/>
              </a:rPr>
              <a:t>You have a great mind so we don’t want you memorizing information.  We want you solving real problems.  When you ask me questions, you will often hear me say, That is a good question.  How can you go about finding the answer to this question?’</a:t>
            </a:r>
          </a:p>
          <a:p>
            <a:pPr marL="457200" lvl="0" indent="-292100" rtl="0">
              <a:spcBef>
                <a:spcPts val="560"/>
              </a:spcBef>
              <a:buClr>
                <a:srgbClr val="F9F9F9"/>
              </a:buClr>
              <a:buSzPct val="100000"/>
              <a:buFont typeface="Book Antiqua"/>
              <a:buChar char="⬜"/>
            </a:pPr>
            <a:r>
              <a:rPr lang="en-US" sz="1000">
                <a:latin typeface="Book Antiqua"/>
                <a:ea typeface="Book Antiqua"/>
                <a:cs typeface="Book Antiqua"/>
                <a:sym typeface="Book Antiqua"/>
              </a:rPr>
              <a:t>You will lose points if the answer to your question is on your lab paper.</a:t>
            </a:r>
          </a:p>
          <a:p>
            <a:pPr marL="457200" lvl="0" indent="-381000" rtl="0">
              <a:spcBef>
                <a:spcPts val="560"/>
              </a:spcBef>
              <a:buClr>
                <a:srgbClr val="F9F9F9"/>
              </a:buClr>
              <a:buSzPct val="100000"/>
              <a:buFont typeface="Noto Sans Symbols"/>
              <a:buChar char="⬜"/>
            </a:pPr>
            <a:r>
              <a:rPr lang="en-US" sz="2400">
                <a:solidFill>
                  <a:schemeClr val="lt1"/>
                </a:solidFill>
                <a:latin typeface="Book Antiqua"/>
                <a:ea typeface="Book Antiqua"/>
                <a:cs typeface="Book Antiqua"/>
                <a:sym typeface="Book Antiqua"/>
              </a:rPr>
              <a:t>You teacher is not the sole source of information.  Your teacher will not answer questions that you can solve on your own or by using other resources you have available to you. Your teacher will guide you but not give out information.</a:t>
            </a:r>
          </a:p>
          <a:p>
            <a:pPr marL="457200" lvl="0" indent="-292100" rtl="0">
              <a:spcBef>
                <a:spcPts val="560"/>
              </a:spcBef>
              <a:buClr>
                <a:srgbClr val="F9F9F9"/>
              </a:buClr>
              <a:buSzPct val="100000"/>
              <a:buFont typeface="Book Antiqua"/>
              <a:buChar char="⬜"/>
            </a:pPr>
            <a:endParaRPr sz="1000">
              <a:latin typeface="Book Antiqua"/>
              <a:ea typeface="Book Antiqua"/>
              <a:cs typeface="Book Antiqua"/>
              <a:sym typeface="Book Antiqua"/>
            </a:endParaRPr>
          </a:p>
        </p:txBody>
      </p:sp>
      <p:sp>
        <p:nvSpPr>
          <p:cNvPr id="166" name="Shape 166"/>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rtl="0">
              <a:spcBef>
                <a:spcPts val="0"/>
              </a:spcBef>
              <a:buClr>
                <a:srgbClr val="000000"/>
              </a:buClr>
              <a:buSzPct val="25000"/>
              <a:buFont typeface="Calibri"/>
              <a:buNone/>
            </a:pPr>
            <a:fld id="{00000000-1234-1234-1234-123412341234}" type="slidenum">
              <a:rPr lang="en-US"/>
              <a:pPr lvl="0" rtl="0">
                <a:spcBef>
                  <a:spcPts val="0"/>
                </a:spcBef>
                <a:buClr>
                  <a:srgbClr val="000000"/>
                </a:buClr>
                <a:buSzPct val="25000"/>
                <a:buFont typeface="Calibri"/>
                <a:buNone/>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59" name="Shape 159"/>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rtl="0">
              <a:spcBef>
                <a:spcPts val="0"/>
              </a:spcBef>
              <a:buClr>
                <a:srgbClr val="000000"/>
              </a:buClr>
              <a:buSzPct val="25000"/>
              <a:buFont typeface="Calibri"/>
              <a:buNone/>
            </a:pPr>
            <a:fld id="{00000000-1234-1234-1234-123412341234}" type="slidenum">
              <a:rPr lang="en-US"/>
              <a:pPr lvl="0" rtl="0">
                <a:spcBef>
                  <a:spcPts val="0"/>
                </a:spcBef>
                <a:buClr>
                  <a:srgbClr val="000000"/>
                </a:buClr>
                <a:buSzPct val="25000"/>
                <a:buFont typeface="Calibri"/>
                <a:buNone/>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47313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9450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8010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A6F34D7-9DCE-443F-8F15-52F73E2E3423}" type="datetimeFigureOut">
              <a:rPr lang="en-US" smtClean="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64104684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strike="noStrike" cap="none" smtClean="0">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strike="noStrike" cap="none">
              <a:solidFill>
                <a:srgbClr val="BCBCBC"/>
              </a:solidFill>
              <a:latin typeface="Book Antiqua"/>
              <a:ea typeface="Book Antiqua"/>
              <a:cs typeface="Book Antiqua"/>
              <a:sym typeface="Book Antiqua"/>
            </a:endParaRPr>
          </a:p>
        </p:txBody>
      </p:sp>
    </p:spTree>
    <p:extLst>
      <p:ext uri="{BB962C8B-B14F-4D97-AF65-F5344CB8AC3E}">
        <p14:creationId xmlns:p14="http://schemas.microsoft.com/office/powerpoint/2010/main" val="1281600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6F34D7-9DCE-443F-8F15-52F73E2E3423}" type="datetimeFigureOut">
              <a:rPr lang="en-US" smtClean="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12802484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6F34D7-9DCE-443F-8F15-52F73E2E3423}" type="datetimeFigureOut">
              <a:rPr lang="en-US" smtClean="0"/>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1153155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6F34D7-9DCE-443F-8F15-52F73E2E3423}" type="datetimeFigureOut">
              <a:rPr lang="en-US" smtClean="0"/>
              <a:t>1/14/2026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172730246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6F34D7-9DCE-443F-8F15-52F73E2E3423}" type="datetimeFigureOut">
              <a:rPr lang="en-US" smtClean="0"/>
              <a:t>1/14/2026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151725390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F34D7-9DCE-443F-8F15-52F73E2E3423}" type="datetimeFigureOut">
              <a:rPr lang="en-US" smtClean="0"/>
              <a:t>1/14/2026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343314732"/>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A6F34D7-9DCE-443F-8F15-52F73E2E3423}" type="datetimeFigureOut">
              <a:rPr lang="en-US" smtClean="0"/>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358075650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95669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A6F34D7-9DCE-443F-8F15-52F73E2E3423}" type="datetimeFigureOut">
              <a:rPr lang="en-US" smtClean="0"/>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418361390"/>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F34D7-9DCE-443F-8F15-52F73E2E3423}" type="datetimeFigureOut">
              <a:rPr lang="en-US" smtClean="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1695361515"/>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F34D7-9DCE-443F-8F15-52F73E2E3423}" type="datetimeFigureOut">
              <a:rPr lang="en-US" smtClean="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76392058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35667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03919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36400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2139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59146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6144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85307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5543537"/>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6F34D7-9DCE-443F-8F15-52F73E2E3423}" type="datetimeFigureOut">
              <a:rPr lang="en-US" smtClean="0"/>
              <a:t>1/14/2026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lvl="0" algn="r">
              <a:spcBef>
                <a:spcPts val="0"/>
              </a:spcBef>
              <a:buNone/>
            </a:pPr>
            <a:fld id="{00000000-1234-1234-1234-123412341234}" type="slidenum">
              <a:rPr lang="en-US" sz="1000" smtClean="0">
                <a:solidFill>
                  <a:schemeClr val="lt1"/>
                </a:solidFill>
                <a:latin typeface="Roboto"/>
                <a:ea typeface="Roboto"/>
                <a:cs typeface="Roboto"/>
                <a:sym typeface="Roboto"/>
              </a:rPr>
              <a:pPr lvl="0" algn="r">
                <a:spcBef>
                  <a:spcPts val="0"/>
                </a:spcBef>
                <a:buNone/>
              </a:pPr>
              <a:t>‹#›</a:t>
            </a:fld>
            <a:endParaRPr lang="en-US" sz="1000">
              <a:solidFill>
                <a:schemeClr val="lt1"/>
              </a:solidFill>
              <a:latin typeface="Roboto"/>
              <a:ea typeface="Roboto"/>
              <a:cs typeface="Roboto"/>
              <a:sym typeface="Roboto"/>
            </a:endParaRPr>
          </a:p>
        </p:txBody>
      </p:sp>
    </p:spTree>
    <p:extLst>
      <p:ext uri="{BB962C8B-B14F-4D97-AF65-F5344CB8AC3E}">
        <p14:creationId xmlns:p14="http://schemas.microsoft.com/office/powerpoint/2010/main" val="34757321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tem.getintoenergy.com/why-a-stem-career/"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857251"/>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93603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5520926"/>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4" y="3527451"/>
            <a:ext cx="8175075" cy="813975"/>
          </a:xfrm>
          <a:prstGeom prst="rect">
            <a:avLst/>
          </a:prstGeom>
          <a:noFill/>
          <a:ln>
            <a:noFill/>
          </a:ln>
        </p:spPr>
      </p:pic>
      <p:sp>
        <p:nvSpPr>
          <p:cNvPr id="58" name="Google Shape;58;p13"/>
          <p:cNvSpPr txBox="1"/>
          <p:nvPr/>
        </p:nvSpPr>
        <p:spPr>
          <a:xfrm>
            <a:off x="862625" y="3735000"/>
            <a:ext cx="7417800" cy="3057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600" b="1" dirty="0">
                <a:solidFill>
                  <a:srgbClr val="FFFFFF"/>
                </a:solidFill>
                <a:latin typeface="Open Sans"/>
                <a:ea typeface="Open Sans"/>
                <a:cs typeface="Open Sans"/>
                <a:sym typeface="Open Sans"/>
              </a:rPr>
              <a:t>AEROGEL COOKIES</a:t>
            </a:r>
            <a:endParaRPr sz="1600"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323191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prstGeom prst="rect">
            <a:avLst/>
          </a:prstGeom>
        </p:spPr>
        <p:txBody>
          <a:bodyPr lIns="91425" tIns="91425" rIns="91425" bIns="91425" anchor="ctr" anchorCtr="0">
            <a:noAutofit/>
          </a:bodyPr>
          <a:lstStyle/>
          <a:p>
            <a:pPr lvl="0" rtl="0">
              <a:spcBef>
                <a:spcPts val="0"/>
              </a:spcBef>
              <a:buNone/>
            </a:pPr>
            <a:r>
              <a:rPr lang="en-US" dirty="0"/>
              <a:t>Intro to STEM Education </a:t>
            </a:r>
          </a:p>
        </p:txBody>
      </p:sp>
      <p:sp>
        <p:nvSpPr>
          <p:cNvPr id="169" name="Shape 169"/>
          <p:cNvSpPr txBox="1">
            <a:spLocks noGrp="1"/>
          </p:cNvSpPr>
          <p:nvPr>
            <p:ph idx="1"/>
          </p:nvPr>
        </p:nvSpPr>
        <p:spPr>
          <a:xfrm>
            <a:off x="533400" y="1447800"/>
            <a:ext cx="8229600" cy="4800600"/>
          </a:xfrm>
          <a:prstGeom prst="rect">
            <a:avLst/>
          </a:prstGeom>
        </p:spPr>
        <p:txBody>
          <a:bodyPr lIns="91425" tIns="91425" rIns="91425" bIns="91425" anchor="t" anchorCtr="0">
            <a:noAutofit/>
          </a:bodyPr>
          <a:lstStyle/>
          <a:p>
            <a:pPr marL="457200" lvl="0" indent="-374650" rtl="0">
              <a:spcBef>
                <a:spcPts val="0"/>
              </a:spcBef>
              <a:buSzPct val="100000"/>
            </a:pPr>
            <a:r>
              <a:rPr lang="en-US" sz="3000" dirty="0"/>
              <a:t>STEM is </a:t>
            </a:r>
            <a:r>
              <a:rPr lang="en-US" sz="3000" dirty="0">
                <a:solidFill>
                  <a:schemeClr val="bg1"/>
                </a:solidFill>
              </a:rPr>
              <a:t>integrated problem based learning </a:t>
            </a:r>
            <a:r>
              <a:rPr lang="en-US" sz="3000" dirty="0">
                <a:sym typeface="Wingdings" pitchFamily="2" charset="2"/>
              </a:rPr>
              <a:t> </a:t>
            </a:r>
            <a:r>
              <a:rPr lang="en-US" sz="3000" dirty="0"/>
              <a:t>Solving real world problems</a:t>
            </a:r>
          </a:p>
          <a:p>
            <a:pPr marL="457200" lvl="0" indent="-368300" rtl="0">
              <a:spcBef>
                <a:spcPts val="0"/>
              </a:spcBef>
              <a:buSzPct val="100000"/>
            </a:pPr>
            <a:r>
              <a:rPr lang="en-US" sz="3000" dirty="0"/>
              <a:t>In STEM, </a:t>
            </a:r>
            <a:r>
              <a:rPr lang="en-US" sz="3000" b="1" dirty="0"/>
              <a:t>your teacher is not your main source of information. </a:t>
            </a:r>
          </a:p>
          <a:p>
            <a:pPr marL="457200" lvl="0" indent="-368300" rtl="0">
              <a:spcBef>
                <a:spcPts val="0"/>
              </a:spcBef>
              <a:buSzPct val="100000"/>
            </a:pPr>
            <a:r>
              <a:rPr lang="en-US" sz="3000" dirty="0"/>
              <a:t>In STEM, you are: </a:t>
            </a:r>
          </a:p>
          <a:p>
            <a:pPr marL="1371600" lvl="2" indent="-368300" rtl="0">
              <a:spcBef>
                <a:spcPts val="0"/>
              </a:spcBef>
              <a:buSzPct val="100000"/>
            </a:pPr>
            <a:r>
              <a:rPr lang="en-US" sz="3000" dirty="0"/>
              <a:t>to integrate information you’ve learned in various classes</a:t>
            </a:r>
          </a:p>
          <a:p>
            <a:pPr marL="1371600" lvl="2" indent="-368300" rtl="0">
              <a:spcBef>
                <a:spcPts val="0"/>
              </a:spcBef>
              <a:buSzPct val="100000"/>
            </a:pPr>
            <a:r>
              <a:rPr lang="en-US" sz="3000" dirty="0"/>
              <a:t>to research, ask each other questions—recognize all of your resources </a:t>
            </a:r>
          </a:p>
          <a:p>
            <a:pPr marL="0" lvl="0" indent="0" rtl="0">
              <a:spcBef>
                <a:spcPts val="0"/>
              </a:spcBef>
              <a:buNone/>
            </a:pPr>
            <a:endParaRPr sz="3000" dirty="0"/>
          </a:p>
        </p:txBody>
      </p:sp>
      <p:pic>
        <p:nvPicPr>
          <p:cNvPr id="4" name="Google Shape;64;p14"/>
          <p:cNvPicPr preferRelativeResize="0"/>
          <p:nvPr/>
        </p:nvPicPr>
        <p:blipFill>
          <a:blip r:embed="rId4">
            <a:alphaModFix/>
          </a:blip>
          <a:stretch>
            <a:fillRect/>
          </a:stretch>
        </p:blipFill>
        <p:spPr>
          <a:xfrm>
            <a:off x="228602" y="6248400"/>
            <a:ext cx="8839196" cy="403010"/>
          </a:xfrm>
          <a:prstGeom prst="rect">
            <a:avLst/>
          </a:prstGeom>
          <a:noFill/>
          <a:ln>
            <a:noFill/>
          </a:ln>
        </p:spPr>
      </p:pic>
    </p:spTree>
    <p:custDataLst>
      <p:tags r:id="rId1"/>
    </p:custDataLst>
  </p:cSld>
  <p:clrMapOvr>
    <a:masterClrMapping/>
  </p:clrMapOvr>
  <p:transition advTm="1589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9">
                                            <p:txEl>
                                              <p:pRg st="0" end="0"/>
                                            </p:txEl>
                                          </p:spTgt>
                                        </p:tgtEl>
                                        <p:attrNameLst>
                                          <p:attrName>style.visibility</p:attrName>
                                        </p:attrNameLst>
                                      </p:cBhvr>
                                      <p:to>
                                        <p:strVal val="visible"/>
                                      </p:to>
                                    </p:set>
                                    <p:animEffect transition="in" filter="fade">
                                      <p:cBhvr>
                                        <p:cTn id="7" dur="2000"/>
                                        <p:tgtEl>
                                          <p:spTgt spid="1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9">
                                            <p:txEl>
                                              <p:pRg st="1" end="1"/>
                                            </p:txEl>
                                          </p:spTgt>
                                        </p:tgtEl>
                                        <p:attrNameLst>
                                          <p:attrName>style.visibility</p:attrName>
                                        </p:attrNameLst>
                                      </p:cBhvr>
                                      <p:to>
                                        <p:strVal val="visible"/>
                                      </p:to>
                                    </p:set>
                                    <p:animEffect transition="in" filter="fade">
                                      <p:cBhvr>
                                        <p:cTn id="12" dur="2000"/>
                                        <p:tgtEl>
                                          <p:spTgt spid="1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9">
                                            <p:txEl>
                                              <p:pRg st="2" end="2"/>
                                            </p:txEl>
                                          </p:spTgt>
                                        </p:tgtEl>
                                        <p:attrNameLst>
                                          <p:attrName>style.visibility</p:attrName>
                                        </p:attrNameLst>
                                      </p:cBhvr>
                                      <p:to>
                                        <p:strVal val="visible"/>
                                      </p:to>
                                    </p:set>
                                    <p:animEffect transition="in" filter="fade">
                                      <p:cBhvr>
                                        <p:cTn id="17" dur="2000"/>
                                        <p:tgtEl>
                                          <p:spTgt spid="169">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69">
                                            <p:txEl>
                                              <p:pRg st="3" end="3"/>
                                            </p:txEl>
                                          </p:spTgt>
                                        </p:tgtEl>
                                        <p:attrNameLst>
                                          <p:attrName>style.visibility</p:attrName>
                                        </p:attrNameLst>
                                      </p:cBhvr>
                                      <p:to>
                                        <p:strVal val="visible"/>
                                      </p:to>
                                    </p:set>
                                    <p:animEffect transition="in" filter="fade">
                                      <p:cBhvr>
                                        <p:cTn id="20" dur="2000"/>
                                        <p:tgtEl>
                                          <p:spTgt spid="169">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9">
                                            <p:txEl>
                                              <p:pRg st="4" end="4"/>
                                            </p:txEl>
                                          </p:spTgt>
                                        </p:tgtEl>
                                        <p:attrNameLst>
                                          <p:attrName>style.visibility</p:attrName>
                                        </p:attrNameLst>
                                      </p:cBhvr>
                                      <p:to>
                                        <p:strVal val="visible"/>
                                      </p:to>
                                    </p:set>
                                    <p:animEffect transition="in" filter="fade">
                                      <p:cBhvr>
                                        <p:cTn id="23" dur="2000"/>
                                        <p:tgtEl>
                                          <p:spTgt spid="1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 cont’d</a:t>
            </a:r>
          </a:p>
        </p:txBody>
      </p:sp>
      <p:sp>
        <p:nvSpPr>
          <p:cNvPr id="3" name="Text Placeholder 2"/>
          <p:cNvSpPr>
            <a:spLocks noGrp="1"/>
          </p:cNvSpPr>
          <p:nvPr>
            <p:ph idx="1"/>
          </p:nvPr>
        </p:nvSpPr>
        <p:spPr>
          <a:xfrm>
            <a:off x="457200" y="1600200"/>
            <a:ext cx="8686800" cy="4708500"/>
          </a:xfrm>
        </p:spPr>
        <p:txBody>
          <a:bodyPr/>
          <a:lstStyle/>
          <a:p>
            <a:pPr marL="368300" lvl="2" indent="-368300">
              <a:spcBef>
                <a:spcPts val="0"/>
              </a:spcBef>
              <a:buSzPct val="100000"/>
              <a:buNone/>
            </a:pPr>
            <a:r>
              <a:rPr lang="en-US" sz="3000" dirty="0"/>
              <a:t>You are </a:t>
            </a:r>
          </a:p>
          <a:p>
            <a:pPr marL="866775" lvl="2" indent="-368300">
              <a:spcBef>
                <a:spcPts val="0"/>
              </a:spcBef>
              <a:buSzPct val="100000"/>
            </a:pPr>
            <a:r>
              <a:rPr lang="en-US" sz="3000" dirty="0"/>
              <a:t>to read and ask thoughtful questions</a:t>
            </a:r>
          </a:p>
          <a:p>
            <a:pPr marL="866775" lvl="2" indent="-368300">
              <a:spcBef>
                <a:spcPts val="0"/>
              </a:spcBef>
              <a:buSzPct val="100000"/>
            </a:pPr>
            <a:r>
              <a:rPr lang="en-US" sz="3000" dirty="0"/>
              <a:t>to try various strategies--think creatively &amp; critically</a:t>
            </a:r>
          </a:p>
          <a:p>
            <a:pPr marL="866775" lvl="2" indent="-368300">
              <a:spcBef>
                <a:spcPts val="0"/>
              </a:spcBef>
              <a:buSzPct val="100000"/>
            </a:pPr>
            <a:r>
              <a:rPr lang="en-US" sz="3000" dirty="0"/>
              <a:t>to discuss, design, explain, try again, present, &amp; ...</a:t>
            </a:r>
          </a:p>
          <a:p>
            <a:pPr marL="866775" lvl="2" indent="-368300">
              <a:spcBef>
                <a:spcPts val="0"/>
              </a:spcBef>
              <a:buSzPct val="100000"/>
            </a:pPr>
            <a:r>
              <a:rPr lang="en-US" sz="3000" dirty="0"/>
              <a:t>to, most of all, NOT GIVE UP</a:t>
            </a:r>
          </a:p>
        </p:txBody>
      </p:sp>
      <p:pic>
        <p:nvPicPr>
          <p:cNvPr id="4" name="Google Shape;64;p14"/>
          <p:cNvPicPr preferRelativeResize="0"/>
          <p:nvPr/>
        </p:nvPicPr>
        <p:blipFill>
          <a:blip r:embed="rId3">
            <a:alphaModFix/>
          </a:blip>
          <a:stretch>
            <a:fillRect/>
          </a:stretch>
        </p:blipFill>
        <p:spPr>
          <a:xfrm>
            <a:off x="304804" y="6308700"/>
            <a:ext cx="8839196" cy="403010"/>
          </a:xfrm>
          <a:prstGeom prst="rect">
            <a:avLst/>
          </a:prstGeom>
          <a:noFill/>
          <a:ln>
            <a:noFill/>
          </a:ln>
        </p:spPr>
      </p:pic>
    </p:spTree>
    <p:custDataLst>
      <p:tags r:id="rId1"/>
    </p:custDataLst>
  </p:cSld>
  <p:clrMapOvr>
    <a:masterClrMapping/>
  </p:clrMapOvr>
  <p:transition advTm="1726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prstGeom prst="rect">
            <a:avLst/>
          </a:prstGeom>
        </p:spPr>
        <p:txBody>
          <a:bodyPr lIns="91425" tIns="91425" rIns="91425" bIns="91425" anchor="ctr" anchorCtr="0">
            <a:noAutofit/>
          </a:bodyPr>
          <a:lstStyle/>
          <a:p>
            <a:pPr lvl="0" rtl="0">
              <a:spcBef>
                <a:spcPts val="0"/>
              </a:spcBef>
              <a:buNone/>
            </a:pPr>
            <a:r>
              <a:rPr lang="en-US" sz="3500" dirty="0"/>
              <a:t>STEM Habits of Mind (Expectations)</a:t>
            </a:r>
          </a:p>
        </p:txBody>
      </p:sp>
      <p:sp>
        <p:nvSpPr>
          <p:cNvPr id="162" name="Shape 162"/>
          <p:cNvSpPr txBox="1">
            <a:spLocks noGrp="1"/>
          </p:cNvSpPr>
          <p:nvPr>
            <p:ph idx="1"/>
          </p:nvPr>
        </p:nvSpPr>
        <p:spPr>
          <a:xfrm>
            <a:off x="381000" y="1417624"/>
            <a:ext cx="8763000" cy="5211775"/>
          </a:xfrm>
          <a:prstGeom prst="rect">
            <a:avLst/>
          </a:prstGeom>
        </p:spPr>
        <p:txBody>
          <a:bodyPr lIns="91425" tIns="91425" rIns="91425" bIns="91425" anchor="t" anchorCtr="0">
            <a:noAutofit/>
          </a:bodyPr>
          <a:lstStyle/>
          <a:p>
            <a:pPr marL="0" lvl="0" indent="0" rtl="0">
              <a:spcBef>
                <a:spcPts val="0"/>
              </a:spcBef>
              <a:buNone/>
            </a:pPr>
            <a:r>
              <a:rPr lang="en-US" dirty="0"/>
              <a:t>You are to demonstrate growth in the</a:t>
            </a:r>
          </a:p>
          <a:p>
            <a:pPr marL="457200" lvl="0" indent="-381000" rtl="0">
              <a:spcBef>
                <a:spcPts val="0"/>
              </a:spcBef>
              <a:buSzPct val="100000"/>
            </a:pPr>
            <a:r>
              <a:rPr lang="en-US" dirty="0"/>
              <a:t>Engineering Design Process</a:t>
            </a:r>
          </a:p>
          <a:p>
            <a:pPr marL="457200" lvl="0" indent="-381000" rtl="0">
              <a:spcBef>
                <a:spcPts val="0"/>
              </a:spcBef>
              <a:buSzPct val="100000"/>
            </a:pPr>
            <a:r>
              <a:rPr lang="en-US" dirty="0"/>
              <a:t>21st Century Skills (Soft Skills):</a:t>
            </a:r>
            <a:endParaRPr lang="en-US" sz="2800" dirty="0"/>
          </a:p>
          <a:p>
            <a:pPr marL="1371600" lvl="2" indent="-381000" rtl="0">
              <a:spcBef>
                <a:spcPts val="0"/>
              </a:spcBef>
              <a:buSzPct val="109090"/>
            </a:pPr>
            <a:r>
              <a:rPr lang="en-US" sz="2800" dirty="0"/>
              <a:t>Collaboration	</a:t>
            </a:r>
          </a:p>
          <a:p>
            <a:pPr marL="1371600" lvl="2" indent="-381000" rtl="0">
              <a:spcBef>
                <a:spcPts val="0"/>
              </a:spcBef>
              <a:buSzPct val="109090"/>
            </a:pPr>
            <a:r>
              <a:rPr lang="en-US" sz="2800" dirty="0"/>
              <a:t>Creativity</a:t>
            </a:r>
          </a:p>
          <a:p>
            <a:pPr marL="1371600" lvl="2" indent="-381000" rtl="0">
              <a:spcBef>
                <a:spcPts val="0"/>
              </a:spcBef>
              <a:buSzPct val="109090"/>
            </a:pPr>
            <a:r>
              <a:rPr lang="en-US" sz="2800" dirty="0"/>
              <a:t>Critical Thinking (try multiple strategies; be able to explain why you chose them, etc)</a:t>
            </a:r>
          </a:p>
          <a:p>
            <a:pPr marL="1371600" lvl="2" indent="-381000" rtl="0">
              <a:spcBef>
                <a:spcPts val="0"/>
              </a:spcBef>
              <a:buSzPct val="109090"/>
            </a:pPr>
            <a:r>
              <a:rPr lang="en-US" sz="2800" dirty="0"/>
              <a:t>Perseverance</a:t>
            </a:r>
          </a:p>
          <a:p>
            <a:pPr marL="1371600" lvl="2" indent="-381000">
              <a:spcBef>
                <a:spcPts val="0"/>
              </a:spcBef>
              <a:buSzPct val="109090"/>
            </a:pPr>
            <a:r>
              <a:rPr lang="en-US" sz="2800" dirty="0"/>
              <a:t>Communication</a:t>
            </a:r>
          </a:p>
          <a:p>
            <a:pPr marL="1371600" lvl="2" indent="-381000" rtl="0">
              <a:spcBef>
                <a:spcPts val="0"/>
              </a:spcBef>
              <a:buSzPct val="100000"/>
            </a:pPr>
            <a:r>
              <a:rPr lang="en-US" sz="2800" dirty="0"/>
              <a:t>Conflict Resolution</a:t>
            </a:r>
          </a:p>
          <a:p>
            <a:pPr marL="0" lvl="0" indent="0" rtl="0">
              <a:spcBef>
                <a:spcPts val="0"/>
              </a:spcBef>
              <a:buNone/>
            </a:pPr>
            <a:endParaRPr dirty="0"/>
          </a:p>
        </p:txBody>
      </p:sp>
      <p:pic>
        <p:nvPicPr>
          <p:cNvPr id="4" name="Google Shape;64;p14"/>
          <p:cNvPicPr preferRelativeResize="0"/>
          <p:nvPr/>
        </p:nvPicPr>
        <p:blipFill>
          <a:blip r:embed="rId4">
            <a:alphaModFix/>
          </a:blip>
          <a:stretch>
            <a:fillRect/>
          </a:stretch>
        </p:blipFill>
        <p:spPr>
          <a:xfrm>
            <a:off x="304804" y="6194559"/>
            <a:ext cx="8839196" cy="403010"/>
          </a:xfrm>
          <a:prstGeom prst="rect">
            <a:avLst/>
          </a:prstGeom>
          <a:noFill/>
          <a:ln>
            <a:noFill/>
          </a:ln>
        </p:spPr>
      </p:pic>
    </p:spTree>
    <p:custDataLst>
      <p:tags r:id="rId1"/>
    </p:custDataLst>
  </p:cSld>
  <p:clrMapOvr>
    <a:masterClrMapping/>
  </p:clrMapOvr>
  <p:transition advTm="3557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62">
                                            <p:txEl>
                                              <p:pRg st="1" end="1"/>
                                            </p:txEl>
                                          </p:spTgt>
                                        </p:tgtEl>
                                        <p:attrNameLst>
                                          <p:attrName>style.visibility</p:attrName>
                                        </p:attrNameLst>
                                      </p:cBhvr>
                                      <p:to>
                                        <p:strVal val="visible"/>
                                      </p:to>
                                    </p:set>
                                    <p:animEffect transition="in" filter="box(in)">
                                      <p:cBhvr>
                                        <p:cTn id="7" dur="2000"/>
                                        <p:tgtEl>
                                          <p:spTgt spid="16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62">
                                            <p:txEl>
                                              <p:pRg st="2" end="2"/>
                                            </p:txEl>
                                          </p:spTgt>
                                        </p:tgtEl>
                                        <p:attrNameLst>
                                          <p:attrName>style.visibility</p:attrName>
                                        </p:attrNameLst>
                                      </p:cBhvr>
                                      <p:to>
                                        <p:strVal val="visible"/>
                                      </p:to>
                                    </p:set>
                                    <p:animEffect transition="in" filter="box(in)">
                                      <p:cBhvr>
                                        <p:cTn id="12" dur="2000"/>
                                        <p:tgtEl>
                                          <p:spTgt spid="16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2">
                                            <p:txEl>
                                              <p:pRg st="3" end="3"/>
                                            </p:txEl>
                                          </p:spTgt>
                                        </p:tgtEl>
                                        <p:attrNameLst>
                                          <p:attrName>style.visibility</p:attrName>
                                        </p:attrNameLst>
                                      </p:cBhvr>
                                      <p:to>
                                        <p:strVal val="visible"/>
                                      </p:to>
                                    </p:set>
                                    <p:anim calcmode="lin" valueType="num">
                                      <p:cBhvr additive="base">
                                        <p:cTn id="17" dur="2000" fill="hold"/>
                                        <p:tgtEl>
                                          <p:spTgt spid="162">
                                            <p:txEl>
                                              <p:pRg st="3" end="3"/>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2">
                                            <p:txEl>
                                              <p:pRg st="4" end="4"/>
                                            </p:txEl>
                                          </p:spTgt>
                                        </p:tgtEl>
                                        <p:attrNameLst>
                                          <p:attrName>style.visibility</p:attrName>
                                        </p:attrNameLst>
                                      </p:cBhvr>
                                      <p:to>
                                        <p:strVal val="visible"/>
                                      </p:to>
                                    </p:set>
                                    <p:anim calcmode="lin" valueType="num">
                                      <p:cBhvr additive="base">
                                        <p:cTn id="23" dur="2000" fill="hold"/>
                                        <p:tgtEl>
                                          <p:spTgt spid="162">
                                            <p:txEl>
                                              <p:pRg st="4" end="4"/>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62">
                                            <p:txEl>
                                              <p:pRg st="5" end="5"/>
                                            </p:txEl>
                                          </p:spTgt>
                                        </p:tgtEl>
                                        <p:attrNameLst>
                                          <p:attrName>style.visibility</p:attrName>
                                        </p:attrNameLst>
                                      </p:cBhvr>
                                      <p:to>
                                        <p:strVal val="visible"/>
                                      </p:to>
                                    </p:set>
                                    <p:anim calcmode="lin" valueType="num">
                                      <p:cBhvr additive="base">
                                        <p:cTn id="29" dur="2000" fill="hold"/>
                                        <p:tgtEl>
                                          <p:spTgt spid="162">
                                            <p:txEl>
                                              <p:pRg st="5" end="5"/>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1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62">
                                            <p:txEl>
                                              <p:pRg st="6" end="6"/>
                                            </p:txEl>
                                          </p:spTgt>
                                        </p:tgtEl>
                                        <p:attrNameLst>
                                          <p:attrName>style.visibility</p:attrName>
                                        </p:attrNameLst>
                                      </p:cBhvr>
                                      <p:to>
                                        <p:strVal val="visible"/>
                                      </p:to>
                                    </p:set>
                                    <p:anim calcmode="lin" valueType="num">
                                      <p:cBhvr additive="base">
                                        <p:cTn id="35" dur="2000" fill="hold"/>
                                        <p:tgtEl>
                                          <p:spTgt spid="162">
                                            <p:txEl>
                                              <p:pRg st="6" end="6"/>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62">
                                            <p:txEl>
                                              <p:pRg st="7" end="7"/>
                                            </p:txEl>
                                          </p:spTgt>
                                        </p:tgtEl>
                                        <p:attrNameLst>
                                          <p:attrName>style.visibility</p:attrName>
                                        </p:attrNameLst>
                                      </p:cBhvr>
                                      <p:to>
                                        <p:strVal val="visible"/>
                                      </p:to>
                                    </p:set>
                                    <p:anim calcmode="lin" valueType="num">
                                      <p:cBhvr additive="base">
                                        <p:cTn id="41" dur="2000" fill="hold"/>
                                        <p:tgtEl>
                                          <p:spTgt spid="162">
                                            <p:txEl>
                                              <p:pRg st="7" end="7"/>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16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62">
                                            <p:txEl>
                                              <p:pRg st="8" end="8"/>
                                            </p:txEl>
                                          </p:spTgt>
                                        </p:tgtEl>
                                        <p:attrNameLst>
                                          <p:attrName>style.visibility</p:attrName>
                                        </p:attrNameLst>
                                      </p:cBhvr>
                                      <p:to>
                                        <p:strVal val="visible"/>
                                      </p:to>
                                    </p:set>
                                    <p:anim calcmode="lin" valueType="num">
                                      <p:cBhvr additive="base">
                                        <p:cTn id="47" dur="2000" fill="hold"/>
                                        <p:tgtEl>
                                          <p:spTgt spid="162">
                                            <p:txEl>
                                              <p:pRg st="8" end="8"/>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6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Engineering Design Process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085313"/>
            <a:ext cx="5257800" cy="5257800"/>
          </a:xfrm>
          <a:prstGeom prst="rect">
            <a:avLst/>
          </a:prstGeom>
        </p:spPr>
      </p:pic>
      <p:pic>
        <p:nvPicPr>
          <p:cNvPr id="4" name="Google Shape;64;p14"/>
          <p:cNvPicPr preferRelativeResize="0"/>
          <p:nvPr/>
        </p:nvPicPr>
        <p:blipFill>
          <a:blip r:embed="rId4">
            <a:alphaModFix/>
          </a:blip>
          <a:stretch>
            <a:fillRect/>
          </a:stretch>
        </p:blipFill>
        <p:spPr>
          <a:xfrm>
            <a:off x="266702" y="6362404"/>
            <a:ext cx="8839196" cy="403010"/>
          </a:xfrm>
          <a:prstGeom prst="rect">
            <a:avLst/>
          </a:prstGeom>
          <a:noFill/>
          <a:ln>
            <a:noFill/>
          </a:ln>
        </p:spPr>
      </p:pic>
    </p:spTree>
    <p:custDataLst>
      <p:tags r:id="rId1"/>
    </p:custDataLst>
  </p:cSld>
  <p:clrMapOvr>
    <a:masterClrMapping/>
  </p:clrMapOvr>
  <p:transition advTm="19265"/>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Cares about Soft Skills? Employers!</a:t>
            </a:r>
          </a:p>
        </p:txBody>
      </p:sp>
      <p:sp>
        <p:nvSpPr>
          <p:cNvPr id="3" name="Text Placeholder 2"/>
          <p:cNvSpPr>
            <a:spLocks noGrp="1"/>
          </p:cNvSpPr>
          <p:nvPr>
            <p:ph idx="1"/>
          </p:nvPr>
        </p:nvSpPr>
        <p:spPr>
          <a:xfrm>
            <a:off x="457200" y="1295400"/>
            <a:ext cx="8229600" cy="5013300"/>
          </a:xfrm>
        </p:spPr>
        <p:txBody>
          <a:bodyPr/>
          <a:lstStyle/>
          <a:p>
            <a:pPr marL="242570" indent="0">
              <a:buNone/>
            </a:pPr>
            <a:r>
              <a:rPr lang="en-US" dirty="0"/>
              <a:t>Articles about the importance of soft skills</a:t>
            </a:r>
          </a:p>
          <a:p>
            <a:pPr lvl="1"/>
            <a:r>
              <a:rPr lang="en-US" sz="1200" dirty="0"/>
              <a:t>https://www.inc.com/lou-adler/hiring-guide-soft-skills.html</a:t>
            </a:r>
          </a:p>
          <a:p>
            <a:pPr lvl="1"/>
            <a:r>
              <a:rPr lang="en-US" sz="1200" dirty="0"/>
              <a:t>http://workforcesolutions.stlcc.edu/2013/time-soft-skill-deficiencies-college-graduates/</a:t>
            </a:r>
          </a:p>
          <a:p>
            <a:pPr lvl="1"/>
            <a:r>
              <a:rPr lang="en-US" sz="1200" dirty="0"/>
              <a:t>https://www.goskills.com/Soft-Skills/Articles/Skills-gap</a:t>
            </a:r>
          </a:p>
          <a:p>
            <a:pPr lvl="1"/>
            <a:r>
              <a:rPr lang="en-US" sz="1200" dirty="0"/>
              <a:t>https://www.shrm.org/hr-today/news/hr-magazine/0416/Pages/HRs-Hard-Challenge-When-Employees-Lack-Soft-Skills.aspx</a:t>
            </a:r>
          </a:p>
          <a:p>
            <a:pPr lvl="1"/>
            <a:r>
              <a:rPr lang="en-US" sz="1200" dirty="0"/>
              <a:t>https://www.fastcompany.com/3059940/these-are-the-biggest-skills-that-new-graduates-lack</a:t>
            </a:r>
          </a:p>
          <a:p>
            <a:pPr lvl="1"/>
            <a:r>
              <a:rPr lang="en-US" sz="1200" dirty="0"/>
              <a:t>https://www.fastcompany.com/3059940/these-are-the-biggest-skills-that-new-graduates-lack</a:t>
            </a:r>
          </a:p>
          <a:p>
            <a:pPr lvl="1"/>
            <a:r>
              <a:rPr lang="en-US" sz="1200" dirty="0"/>
              <a:t>https://www.dailymail.co.uk/wires/pa/article-2909129/Many-workers-lack-soft-skills.html</a:t>
            </a:r>
          </a:p>
          <a:p>
            <a:pPr lvl="1"/>
            <a:r>
              <a:rPr lang="en-US" sz="1200" dirty="0"/>
              <a:t>https://www.monster.com/career-advice/article/soft-skills-you-need</a:t>
            </a:r>
          </a:p>
          <a:p>
            <a:pPr lvl="1"/>
            <a:r>
              <a:rPr lang="en-US" sz="1200" dirty="0"/>
              <a:t>https://www.monster.com/career-advice/article/soft-skills-you-need</a:t>
            </a:r>
          </a:p>
          <a:p>
            <a:pPr lvl="1"/>
            <a:r>
              <a:rPr lang="en-US" sz="1200" dirty="0"/>
              <a:t>https://www.fool.com/investing/general/2013/12/07/college-graduates-suffer-from-a-lack-of-soft-skill.aspx</a:t>
            </a:r>
          </a:p>
          <a:p>
            <a:pPr lvl="1"/>
            <a:r>
              <a:rPr lang="en-US" sz="1200" dirty="0"/>
              <a:t>https://www.amle.org/BrowsebyTopic/WhatsNew/WNDet/TabId/270/ArtMID/888/ArticleID/585/Soft-Skills-Preparing-Kids-for-Life-After-School.aspx</a:t>
            </a:r>
          </a:p>
          <a:p>
            <a:pPr marL="706120" lvl="1" indent="0" algn="ctr">
              <a:buNone/>
            </a:pPr>
            <a:r>
              <a:rPr lang="en-US" sz="3500" i="1" dirty="0"/>
              <a:t>The list goes on and on. . .</a:t>
            </a:r>
          </a:p>
          <a:p>
            <a:pPr lvl="1"/>
            <a:endParaRPr lang="en-US" sz="1200" dirty="0"/>
          </a:p>
        </p:txBody>
      </p:sp>
      <p:pic>
        <p:nvPicPr>
          <p:cNvPr id="4" name="Google Shape;64;p14"/>
          <p:cNvPicPr preferRelativeResize="0"/>
          <p:nvPr/>
        </p:nvPicPr>
        <p:blipFill>
          <a:blip r:embed="rId2">
            <a:alphaModFix/>
          </a:blip>
          <a:stretch>
            <a:fillRect/>
          </a:stretch>
        </p:blipFill>
        <p:spPr>
          <a:xfrm>
            <a:off x="287442" y="6283622"/>
            <a:ext cx="8839196" cy="403010"/>
          </a:xfrm>
          <a:prstGeom prst="rect">
            <a:avLst/>
          </a:prstGeom>
          <a:noFill/>
          <a:ln>
            <a:noFill/>
          </a:ln>
        </p:spPr>
      </p:pic>
    </p:spTree>
    <p:extLst>
      <p:ext uri="{BB962C8B-B14F-4D97-AF65-F5344CB8AC3E}">
        <p14:creationId xmlns:p14="http://schemas.microsoft.com/office/powerpoint/2010/main" val="979102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STEM?</a:t>
            </a:r>
          </a:p>
        </p:txBody>
      </p:sp>
      <p:sp>
        <p:nvSpPr>
          <p:cNvPr id="3" name="Text Placeholder 2"/>
          <p:cNvSpPr>
            <a:spLocks noGrp="1"/>
          </p:cNvSpPr>
          <p:nvPr>
            <p:ph idx="1"/>
          </p:nvPr>
        </p:nvSpPr>
        <p:spPr>
          <a:xfrm>
            <a:off x="457200" y="990600"/>
            <a:ext cx="8229600" cy="5318100"/>
          </a:xfrm>
        </p:spPr>
        <p:txBody>
          <a:bodyPr/>
          <a:lstStyle/>
          <a:p>
            <a:endParaRPr lang="en-US" dirty="0"/>
          </a:p>
          <a:p>
            <a:r>
              <a:rPr lang="en-US" dirty="0"/>
              <a:t>What is a STEM Career?</a:t>
            </a:r>
          </a:p>
          <a:p>
            <a:pPr lvl="1"/>
            <a:r>
              <a:rPr lang="en-US" sz="2800" dirty="0"/>
              <a:t>Click to see a HUGE list: https://www.cscc.edu/academics/departments/science/futurescientists/what.shtml</a:t>
            </a:r>
          </a:p>
          <a:p>
            <a:endParaRPr lang="en-US" sz="2500" dirty="0"/>
          </a:p>
        </p:txBody>
      </p:sp>
      <p:pic>
        <p:nvPicPr>
          <p:cNvPr id="4" name="Google Shape;64;p14"/>
          <p:cNvPicPr preferRelativeResize="0"/>
          <p:nvPr/>
        </p:nvPicPr>
        <p:blipFill>
          <a:blip r:embed="rId2">
            <a:alphaModFix/>
          </a:blip>
          <a:stretch>
            <a:fillRect/>
          </a:stretch>
        </p:blipFill>
        <p:spPr>
          <a:xfrm>
            <a:off x="152402" y="6308700"/>
            <a:ext cx="8839196" cy="403010"/>
          </a:xfrm>
          <a:prstGeom prst="rect">
            <a:avLst/>
          </a:prstGeom>
          <a:noFill/>
          <a:ln>
            <a:noFill/>
          </a:ln>
        </p:spPr>
      </p:pic>
    </p:spTree>
    <p:extLst>
      <p:ext uri="{BB962C8B-B14F-4D97-AF65-F5344CB8AC3E}">
        <p14:creationId xmlns:p14="http://schemas.microsoft.com/office/powerpoint/2010/main" val="3197481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Else Consider a STEM Career?</a:t>
            </a:r>
          </a:p>
        </p:txBody>
      </p:sp>
      <p:sp>
        <p:nvSpPr>
          <p:cNvPr id="3" name="Text Placeholder 2"/>
          <p:cNvSpPr>
            <a:spLocks noGrp="1"/>
          </p:cNvSpPr>
          <p:nvPr>
            <p:ph idx="1"/>
          </p:nvPr>
        </p:nvSpPr>
        <p:spPr/>
        <p:txBody>
          <a:bodyPr/>
          <a:lstStyle/>
          <a:p>
            <a:r>
              <a:rPr lang="en-US" sz="1200" dirty="0"/>
              <a:t>http://www.wherestemcantakeyou.co.uk/docs/Why_STEM_Careers.pdf</a:t>
            </a:r>
            <a:endParaRPr lang="en-US" sz="1200" dirty="0">
              <a:hlinkClick r:id="rId2"/>
            </a:endParaRPr>
          </a:p>
          <a:p>
            <a:r>
              <a:rPr lang="en-US" sz="1200" dirty="0"/>
              <a:t>https://www.napequity.org/professional-development/counselor-training/stem-careers-students/</a:t>
            </a:r>
          </a:p>
          <a:p>
            <a:r>
              <a:rPr lang="en-US" sz="1200" dirty="0"/>
              <a:t>https://study.com/articles/Ten_Reasons_to_Consider_a_Career_in_the_STEM_Fields.html</a:t>
            </a:r>
          </a:p>
          <a:p>
            <a:r>
              <a:rPr lang="en-US" sz="1200" dirty="0"/>
              <a:t>https://examinedexistence.com/what-is-stem-and-why-is-it-important/</a:t>
            </a:r>
          </a:p>
          <a:p>
            <a:r>
              <a:rPr lang="en-US" sz="1200" dirty="0"/>
              <a:t>https://blogs.gcu.edu/college-of-science-engineering-and-technology/pursue-stem-career/</a:t>
            </a:r>
          </a:p>
          <a:p>
            <a:r>
              <a:rPr lang="en-US" sz="1200" dirty="0"/>
              <a:t>https://www.ctelearning.com/best-stem-careers-2018/</a:t>
            </a:r>
          </a:p>
          <a:p>
            <a:r>
              <a:rPr lang="en-US" sz="1200" dirty="0"/>
              <a:t>https://www.idtech.com/blog/why-is-stem-important</a:t>
            </a:r>
          </a:p>
          <a:p>
            <a:r>
              <a:rPr lang="en-US" sz="1200" dirty="0"/>
              <a:t>https://www.precipart.com/blog/5-reasons-stem-career/</a:t>
            </a:r>
          </a:p>
          <a:p>
            <a:r>
              <a:rPr lang="en-US" sz="1200" dirty="0"/>
              <a:t>http://stem.getintoenergy.com/why-a-stem-career/</a:t>
            </a:r>
          </a:p>
          <a:p>
            <a:r>
              <a:rPr lang="en-US" sz="1200" dirty="0"/>
              <a:t>http://stemcareer.com/why-stem/</a:t>
            </a:r>
          </a:p>
          <a:p>
            <a:r>
              <a:rPr lang="en-US" sz="1200" dirty="0"/>
              <a:t>https://www.youtube.com/watch?v=3bnMBhO0LnU</a:t>
            </a:r>
            <a:br>
              <a:rPr lang="en-US" sz="1200" dirty="0"/>
            </a:br>
            <a:r>
              <a:rPr lang="en-US" sz="1200" dirty="0"/>
              <a:t>https://careerwise.minnstate.edu/careers/stemcareers</a:t>
            </a:r>
          </a:p>
          <a:p>
            <a:pPr marL="242570" lvl="1" indent="0" algn="ctr">
              <a:spcBef>
                <a:spcPts val="560"/>
              </a:spcBef>
              <a:buClr>
                <a:srgbClr val="F9F9F9"/>
              </a:buClr>
              <a:buSzPct val="65000"/>
              <a:buNone/>
            </a:pPr>
            <a:r>
              <a:rPr lang="en-US" sz="3500" i="1" dirty="0"/>
              <a:t>The list goes on and on. . .</a:t>
            </a:r>
          </a:p>
          <a:p>
            <a:pPr marL="242570" indent="0">
              <a:buNone/>
            </a:pPr>
            <a:endParaRPr lang="en-US" sz="1200" dirty="0"/>
          </a:p>
        </p:txBody>
      </p:sp>
      <p:pic>
        <p:nvPicPr>
          <p:cNvPr id="4" name="Google Shape;64;p14"/>
          <p:cNvPicPr preferRelativeResize="0"/>
          <p:nvPr/>
        </p:nvPicPr>
        <p:blipFill>
          <a:blip r:embed="rId3">
            <a:alphaModFix/>
          </a:blip>
          <a:stretch>
            <a:fillRect/>
          </a:stretch>
        </p:blipFill>
        <p:spPr>
          <a:xfrm>
            <a:off x="152402" y="6311899"/>
            <a:ext cx="8839196" cy="403010"/>
          </a:xfrm>
          <a:prstGeom prst="rect">
            <a:avLst/>
          </a:prstGeom>
          <a:noFill/>
          <a:ln>
            <a:noFill/>
          </a:ln>
        </p:spPr>
      </p:pic>
    </p:spTree>
    <p:extLst>
      <p:ext uri="{BB962C8B-B14F-4D97-AF65-F5344CB8AC3E}">
        <p14:creationId xmlns:p14="http://schemas.microsoft.com/office/powerpoint/2010/main" val="3938143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905000"/>
            <a:ext cx="8229600" cy="2286000"/>
          </a:xfrm>
        </p:spPr>
        <p:txBody>
          <a:bodyPr/>
          <a:lstStyle/>
          <a:p>
            <a:r>
              <a:rPr lang="en-US" sz="6000" i="1" dirty="0"/>
              <a:t>Thank you</a:t>
            </a:r>
            <a:br>
              <a:rPr lang="en-US" sz="6000" i="1" dirty="0"/>
            </a:br>
            <a:r>
              <a:rPr lang="en-US" sz="6000" i="1" dirty="0"/>
              <a:t>for listening!</a:t>
            </a:r>
          </a:p>
        </p:txBody>
      </p:sp>
      <p:pic>
        <p:nvPicPr>
          <p:cNvPr id="3" name="Google Shape;64;p14"/>
          <p:cNvPicPr preferRelativeResize="0"/>
          <p:nvPr/>
        </p:nvPicPr>
        <p:blipFill>
          <a:blip r:embed="rId2">
            <a:alphaModFix/>
          </a:blip>
          <a:stretch>
            <a:fillRect/>
          </a:stretch>
        </p:blipFill>
        <p:spPr>
          <a:xfrm>
            <a:off x="228602" y="6248400"/>
            <a:ext cx="8839196" cy="403010"/>
          </a:xfrm>
          <a:prstGeom prst="rect">
            <a:avLst/>
          </a:prstGeom>
          <a:noFill/>
          <a:ln>
            <a:noFill/>
          </a:ln>
        </p:spPr>
      </p:pic>
    </p:spTree>
    <p:extLst>
      <p:ext uri="{BB962C8B-B14F-4D97-AF65-F5344CB8AC3E}">
        <p14:creationId xmlns:p14="http://schemas.microsoft.com/office/powerpoint/2010/main" val="5156120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2.2|4.2"/>
</p:tagLst>
</file>

<file path=ppt/tags/tag2.xml><?xml version="1.0" encoding="utf-8"?>
<p:tagLst xmlns:a="http://schemas.openxmlformats.org/drawingml/2006/main" xmlns:r="http://schemas.openxmlformats.org/officeDocument/2006/relationships" xmlns:p="http://schemas.openxmlformats.org/presentationml/2006/main">
  <p:tag name="TIMING" val="|3.3|4.4|3.3|3.3"/>
</p:tagLst>
</file>

<file path=ppt/tags/tag3.xml><?xml version="1.0" encoding="utf-8"?>
<p:tagLst xmlns:a="http://schemas.openxmlformats.org/drawingml/2006/main" xmlns:r="http://schemas.openxmlformats.org/officeDocument/2006/relationships" xmlns:p="http://schemas.openxmlformats.org/presentationml/2006/main">
  <p:tag name="TIMING" val="|1.4|5.5|4.2|4.3|3.3|5.9|3.7|3.3"/>
</p:tagLst>
</file>

<file path=ppt/tags/tag4.xml><?xml version="1.0" encoding="utf-8"?>
<p:tagLst xmlns:a="http://schemas.openxmlformats.org/drawingml/2006/main" xmlns:r="http://schemas.openxmlformats.org/officeDocument/2006/relationships" xmlns:p="http://schemas.openxmlformats.org/presentationml/2006/main">
  <p:tag name="TIMING" val="|1.8"/>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TotalTime>
  <Words>675</Words>
  <Application>Microsoft Office PowerPoint</Application>
  <PresentationFormat>On-screen Show (4:3)</PresentationFormat>
  <Paragraphs>61</Paragraphs>
  <Slides>9</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vt:i4>
      </vt:variant>
    </vt:vector>
  </HeadingPairs>
  <TitlesOfParts>
    <vt:vector size="19" baseType="lpstr">
      <vt:lpstr>Open Sans</vt:lpstr>
      <vt:lpstr>Wingdings</vt:lpstr>
      <vt:lpstr>Roboto</vt:lpstr>
      <vt:lpstr>Calibri Light</vt:lpstr>
      <vt:lpstr>Noto Sans Symbols</vt:lpstr>
      <vt:lpstr>Calibri</vt:lpstr>
      <vt:lpstr>Book Antiqua</vt:lpstr>
      <vt:lpstr>Arial</vt:lpstr>
      <vt:lpstr>Simple Light</vt:lpstr>
      <vt:lpstr>Office Theme</vt:lpstr>
      <vt:lpstr>PowerPoint Presentation</vt:lpstr>
      <vt:lpstr>Intro to STEM Education </vt:lpstr>
      <vt:lpstr>Intro cont’d</vt:lpstr>
      <vt:lpstr>STEM Habits of Mind (Expectations)</vt:lpstr>
      <vt:lpstr>Engineering Design Process</vt:lpstr>
      <vt:lpstr>Who Cares about Soft Skills? Employers!</vt:lpstr>
      <vt:lpstr>STEM?</vt:lpstr>
      <vt:lpstr>Why Else Consider a STEM Career?</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STEM 101: SHANTYTOWN  REDESIGN  STEM THINK TANK AND CONFERENCE JULY 12-14, 2017  MARJORIE LANGSTON HAMILTON TOWNSHIP HIGH SCHOOL  NICHOLAS KAUFMAN STIVERS SCHOOL FOR THE ARTS</dc:title>
  <dc:creator>Marj</dc:creator>
  <cp:lastModifiedBy>D C</cp:lastModifiedBy>
  <cp:revision>20</cp:revision>
  <dcterms:modified xsi:type="dcterms:W3CDTF">2026-01-14T22:27:27Z</dcterms:modified>
</cp:coreProperties>
</file>