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31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E4931B-1845-4E0B-A1F4-AB6FE66C0551}" v="5" dt="2026-06-18T17:50:27.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4"/>
  </p:normalViewPr>
  <p:slideViewPr>
    <p:cSldViewPr snapToGrid="0">
      <p:cViewPr varScale="1">
        <p:scale>
          <a:sx n="142" d="100"/>
          <a:sy n="142" d="100"/>
        </p:scale>
        <p:origin x="68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 C" userId="69015d560c1207f6" providerId="LiveId" clId="{10D1DA2E-1A32-4738-844E-B24145DDBEDC}"/>
    <pc:docChg chg="addSld delSld modSld">
      <pc:chgData name="D C" userId="69015d560c1207f6" providerId="LiveId" clId="{10D1DA2E-1A32-4738-844E-B24145DDBEDC}" dt="2026-06-18T17:50:47.767" v="40" actId="47"/>
      <pc:docMkLst>
        <pc:docMk/>
      </pc:docMkLst>
      <pc:sldChg chg="addSp delSp modSp del modNotes">
        <pc:chgData name="D C" userId="69015d560c1207f6" providerId="LiveId" clId="{10D1DA2E-1A32-4738-844E-B24145DDBEDC}" dt="2026-06-18T17:50:47.767" v="40" actId="47"/>
        <pc:sldMkLst>
          <pc:docMk/>
          <pc:sldMk cId="0" sldId="256"/>
        </pc:sldMkLst>
        <pc:spChg chg="add del mod">
          <ac:chgData name="D C" userId="69015d560c1207f6" providerId="LiveId" clId="{10D1DA2E-1A32-4738-844E-B24145DDBEDC}" dt="2026-06-18T17:50:19.196" v="3" actId="478"/>
          <ac:spMkLst>
            <pc:docMk/>
            <pc:sldMk cId="0" sldId="256"/>
            <ac:spMk id="2" creationId="{B1080DDB-6831-39AD-902E-0B0421645143}"/>
          </ac:spMkLst>
        </pc:spChg>
        <pc:spChg chg="add del mod">
          <ac:chgData name="D C" userId="69015d560c1207f6" providerId="LiveId" clId="{10D1DA2E-1A32-4738-844E-B24145DDBEDC}" dt="2026-06-18T17:50:19.196" v="3" actId="478"/>
          <ac:spMkLst>
            <pc:docMk/>
            <pc:sldMk cId="0" sldId="256"/>
            <ac:spMk id="3" creationId="{B9060F2C-4811-8F34-BD22-DBA66BF9C54B}"/>
          </ac:spMkLst>
        </pc:spChg>
        <pc:picChg chg="add del mod">
          <ac:chgData name="D C" userId="69015d560c1207f6" providerId="LiveId" clId="{10D1DA2E-1A32-4738-844E-B24145DDBEDC}" dt="2026-06-18T17:50:19.196" v="3" actId="478"/>
          <ac:picMkLst>
            <pc:docMk/>
            <pc:sldMk cId="0" sldId="256"/>
            <ac:picMk id="1025" creationId="{E683C581-B3DE-6288-5006-124CBC05CBCF}"/>
          </ac:picMkLst>
        </pc:picChg>
      </pc:sldChg>
      <pc:sldChg chg="modSp add mod">
        <pc:chgData name="D C" userId="69015d560c1207f6" providerId="LiveId" clId="{10D1DA2E-1A32-4738-844E-B24145DDBEDC}" dt="2026-06-18T17:50:40.509" v="39" actId="20577"/>
        <pc:sldMkLst>
          <pc:docMk/>
          <pc:sldMk cId="4090618304" sldId="311"/>
        </pc:sldMkLst>
        <pc:spChg chg="mod">
          <ac:chgData name="D C" userId="69015d560c1207f6" providerId="LiveId" clId="{10D1DA2E-1A32-4738-844E-B24145DDBEDC}" dt="2026-06-18T17:50:40.509" v="39" actId="20577"/>
          <ac:spMkLst>
            <pc:docMk/>
            <pc:sldMk cId="4090618304" sldId="311"/>
            <ac:spMk id="13" creationId="{5118F9C5-5FB0-042B-503A-DBD1C7A2848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105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a4b1b82ef0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a4b1b82ef0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a296460e2a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a296460e2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a296460e2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a296460e2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a296460e2a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a296460e2a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a296460e2a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a296460e2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a296460e2a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a296460e2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a296460e2a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a296460e2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a296460e2a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a296460e2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a296460e2a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a296460e2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a4b1b82ef0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a4b1b82ef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a296460e2a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a296460e2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a296460e2a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a296460e2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a296460e2a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a296460e2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a296460e2a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a296460e2a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54877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3.xml"/><Relationship Id="rId7"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slide" Target="slide13.xml"/><Relationship Id="rId10" Type="http://schemas.openxmlformats.org/officeDocument/2006/relationships/slide" Target="slide15.xml"/><Relationship Id="rId4" Type="http://schemas.openxmlformats.org/officeDocument/2006/relationships/slide" Target="slide12.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image" Target="../media/image4.jp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drive.google.com/file/d/1v1e33GYYVLy1Fa6Hx09xiXu7ODBCuPec/view" TargetMode="External"/><Relationship Id="rId5" Type="http://schemas.openxmlformats.org/officeDocument/2006/relationships/image" Target="../media/image5.jpg"/><Relationship Id="rId10" Type="http://schemas.openxmlformats.org/officeDocument/2006/relationships/image" Target="../media/image8.gif"/><Relationship Id="rId4" Type="http://schemas.openxmlformats.org/officeDocument/2006/relationships/hyperlink" Target="http://drive.google.com/file/d/1nL8E4lnyK4vpO4_-LIRzP_pc3_plhf0w/view" TargetMode="Externa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hyperlink" Target="http://drive.google.com/file/d/1pbOVLRcICk2N9h-q2zxh7JaxiswaN6Fq/view"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1.jpg"/><Relationship Id="rId7" Type="http://schemas.openxmlformats.org/officeDocument/2006/relationships/hyperlink" Target="http://drive.google.com/file/d/1XWeo2aRkGOqQDNhLfX8i7Z_q2t4Fz4T-/view"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3.jpg"/><Relationship Id="rId11" Type="http://schemas.openxmlformats.org/officeDocument/2006/relationships/image" Target="../media/image8.gif"/><Relationship Id="rId5" Type="http://schemas.openxmlformats.org/officeDocument/2006/relationships/hyperlink" Target="http://drive.google.com/file/d/1nq38BIlOKqWJFfwd_rSdo496mglMjMHW/view" TargetMode="External"/><Relationship Id="rId10" Type="http://schemas.openxmlformats.org/officeDocument/2006/relationships/image" Target="../media/image7.png"/><Relationship Id="rId4" Type="http://schemas.openxmlformats.org/officeDocument/2006/relationships/image" Target="../media/image12.jpg"/><Relationship Id="rId9" Type="http://schemas.openxmlformats.org/officeDocument/2006/relationships/slide" Target="slide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15.jpg"/><Relationship Id="rId7"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drive.google.com/file/d/1Z0J0GxlhNN03QSUomisZTIsOUJtHNhHB/view" TargetMode="External"/><Relationship Id="rId5" Type="http://schemas.openxmlformats.org/officeDocument/2006/relationships/image" Target="../media/image16.jpg"/><Relationship Id="rId10" Type="http://schemas.openxmlformats.org/officeDocument/2006/relationships/image" Target="../media/image8.gif"/><Relationship Id="rId4" Type="http://schemas.openxmlformats.org/officeDocument/2006/relationships/hyperlink" Target="http://drive.google.com/file/d/1QARz1VJiXQidCVgFQPeMg-mZlg_gLA_z/view" TargetMode="Externa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slide" Target="slide13.xml"/><Relationship Id="rId5" Type="http://schemas.openxmlformats.org/officeDocument/2006/relationships/image" Target="../media/image8.gif"/><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slide" Target="slide12.xml"/><Relationship Id="rId5" Type="http://schemas.openxmlformats.org/officeDocument/2006/relationships/image" Target="../media/image8.gif"/><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20.jp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slide" Target="slide8.xml"/><Relationship Id="rId5" Type="http://schemas.openxmlformats.org/officeDocument/2006/relationships/image" Target="../media/image22.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8.gi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slide" Target="slide10.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9BC86D1-E516-739B-AE6A-7F958F399071}"/>
              </a:ext>
            </a:extLst>
          </p:cNvPr>
          <p:cNvGrpSpPr/>
          <p:nvPr/>
        </p:nvGrpSpPr>
        <p:grpSpPr>
          <a:xfrm>
            <a:off x="747737" y="4422926"/>
            <a:ext cx="3015916" cy="401172"/>
            <a:chOff x="962072" y="5863088"/>
            <a:chExt cx="6142252" cy="817031"/>
          </a:xfrm>
        </p:grpSpPr>
        <p:pic>
          <p:nvPicPr>
            <p:cNvPr id="6" name="Picture 3">
              <a:extLst>
                <a:ext uri="{FF2B5EF4-FFF2-40B4-BE49-F238E27FC236}">
                  <a16:creationId xmlns:a16="http://schemas.microsoft.com/office/drawing/2014/main" id="{277CB5AD-C0F3-A071-675E-165D877076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767" y="6046436"/>
              <a:ext cx="3732557" cy="5026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Early registration for the 2024 ICSA Applied Statistics Symposium is ...">
              <a:extLst>
                <a:ext uri="{FF2B5EF4-FFF2-40B4-BE49-F238E27FC236}">
                  <a16:creationId xmlns:a16="http://schemas.microsoft.com/office/drawing/2014/main" id="{72B67F46-16BE-31A8-59AE-6D35C7F385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072" y="5863088"/>
              <a:ext cx="2535273" cy="817031"/>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id="{FB4E12FC-A137-413C-595A-1C933581DC98}"/>
              </a:ext>
            </a:extLst>
          </p:cNvPr>
          <p:cNvPicPr>
            <a:picLocks noChangeAspect="1"/>
          </p:cNvPicPr>
          <p:nvPr/>
        </p:nvPicPr>
        <p:blipFill>
          <a:blip r:embed="rId5"/>
          <a:stretch>
            <a:fillRect/>
          </a:stretch>
        </p:blipFill>
        <p:spPr>
          <a:xfrm>
            <a:off x="562848" y="519991"/>
            <a:ext cx="2887362" cy="234945"/>
          </a:xfrm>
          <a:prstGeom prst="rect">
            <a:avLst/>
          </a:prstGeom>
        </p:spPr>
      </p:pic>
      <p:grpSp>
        <p:nvGrpSpPr>
          <p:cNvPr id="15" name="Group 14">
            <a:extLst>
              <a:ext uri="{FF2B5EF4-FFF2-40B4-BE49-F238E27FC236}">
                <a16:creationId xmlns:a16="http://schemas.microsoft.com/office/drawing/2014/main" id="{8EC1D617-0A0F-62CC-079A-5013813ED31B}"/>
              </a:ext>
            </a:extLst>
          </p:cNvPr>
          <p:cNvGrpSpPr/>
          <p:nvPr/>
        </p:nvGrpSpPr>
        <p:grpSpPr>
          <a:xfrm>
            <a:off x="562848" y="1835427"/>
            <a:ext cx="7658101" cy="727123"/>
            <a:chOff x="5629190" y="2241858"/>
            <a:chExt cx="6769904" cy="219189"/>
          </a:xfrm>
        </p:grpSpPr>
        <p:sp>
          <p:nvSpPr>
            <p:cNvPr id="13" name="TextBox 25">
              <a:extLst>
                <a:ext uri="{FF2B5EF4-FFF2-40B4-BE49-F238E27FC236}">
                  <a16:creationId xmlns:a16="http://schemas.microsoft.com/office/drawing/2014/main" id="{5118F9C5-5FB0-042B-503A-DBD1C7A2848C}"/>
                </a:ext>
              </a:extLst>
            </p:cNvPr>
            <p:cNvSpPr txBox="1"/>
            <p:nvPr/>
          </p:nvSpPr>
          <p:spPr>
            <a:xfrm>
              <a:off x="5629190" y="2294046"/>
              <a:ext cx="6769904" cy="16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nchor="b">
              <a:spAutoFit/>
            </a:bodyPr>
            <a:lstStyle>
              <a:lvl1pPr>
                <a:lnSpc>
                  <a:spcPct val="60000"/>
                </a:lnSpc>
                <a:defRPr sz="5600" cap="all" spc="-148">
                  <a:latin typeface="Arial Black"/>
                  <a:ea typeface="Arial Black"/>
                  <a:cs typeface="Arial Black"/>
                  <a:sym typeface="Arial Black"/>
                </a:defRPr>
              </a:lvl1pPr>
            </a:lstStyle>
            <a:p>
              <a:pPr algn="ctr" defTabSz="342892" hangingPunct="0">
                <a:lnSpc>
                  <a:spcPct val="100000"/>
                </a:lnSpc>
                <a:defRPr/>
              </a:pPr>
              <a:r>
                <a:rPr lang="en-US" sz="3000" b="1" cap="none" spc="0" dirty="0">
                  <a:solidFill>
                    <a:srgbClr val="D5137B"/>
                  </a:solidFill>
                  <a:latin typeface="Arial" panose="020B0604020202020204" pitchFamily="34" charset="0"/>
                  <a:cs typeface="Arial" panose="020B0604020202020204" pitchFamily="34" charset="0"/>
                </a:rPr>
                <a:t>Tips for Translating Motor Motion</a:t>
              </a:r>
            </a:p>
          </p:txBody>
        </p:sp>
        <p:sp>
          <p:nvSpPr>
            <p:cNvPr id="14" name="TextBox 13">
              <a:extLst>
                <a:ext uri="{FF2B5EF4-FFF2-40B4-BE49-F238E27FC236}">
                  <a16:creationId xmlns:a16="http://schemas.microsoft.com/office/drawing/2014/main" id="{7BF788FA-039F-1E21-331A-669D4420341D}"/>
                </a:ext>
              </a:extLst>
            </p:cNvPr>
            <p:cNvSpPr txBox="1"/>
            <p:nvPr/>
          </p:nvSpPr>
          <p:spPr>
            <a:xfrm>
              <a:off x="7760156" y="2241858"/>
              <a:ext cx="61273" cy="59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38100" rtlCol="0" anchor="t">
              <a:spAutoFit/>
            </a:bodyPr>
            <a:lstStyle/>
            <a:p>
              <a:pPr defTabSz="342892" hangingPunct="0">
                <a:defRPr/>
              </a:pPr>
              <a:endParaRPr lang="en-US" sz="825" b="1" dirty="0">
                <a:solidFill>
                  <a:srgbClr val="F9F9F9">
                    <a:lumMod val="50000"/>
                  </a:srgb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906183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Table of contents</a:t>
            </a:r>
            <a:endParaRPr b="1"/>
          </a:p>
        </p:txBody>
      </p:sp>
      <p:sp>
        <p:nvSpPr>
          <p:cNvPr id="60" name="Google Shape;60;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Char char="●"/>
            </a:pPr>
            <a:r>
              <a:rPr lang="en" sz="2400" u="sng">
                <a:solidFill>
                  <a:schemeClr val="hlink"/>
                </a:solidFill>
                <a:hlinkClick r:id="rId3" action="ppaction://hlinksldjump"/>
              </a:rPr>
              <a:t>Crank and Slider </a:t>
            </a:r>
            <a:endParaRPr sz="2400"/>
          </a:p>
          <a:p>
            <a:pPr marL="914400" lvl="1" indent="-355600" algn="l" rtl="0">
              <a:spcBef>
                <a:spcPts val="0"/>
              </a:spcBef>
              <a:spcAft>
                <a:spcPts val="0"/>
              </a:spcAft>
              <a:buSzPts val="2000"/>
              <a:buChar char="○"/>
            </a:pPr>
            <a:r>
              <a:rPr lang="en" sz="2000" u="sng">
                <a:solidFill>
                  <a:schemeClr val="hlink"/>
                </a:solidFill>
                <a:hlinkClick r:id="rId4" action="ppaction://hlinksldjump"/>
              </a:rPr>
              <a:t>How to build</a:t>
            </a:r>
            <a:endParaRPr sz="2000"/>
          </a:p>
          <a:p>
            <a:pPr marL="914400" lvl="1" indent="-355600" algn="l" rtl="0">
              <a:spcBef>
                <a:spcPts val="0"/>
              </a:spcBef>
              <a:spcAft>
                <a:spcPts val="0"/>
              </a:spcAft>
              <a:buSzPts val="2000"/>
              <a:buChar char="○"/>
            </a:pPr>
            <a:r>
              <a:rPr lang="en" sz="2000" u="sng">
                <a:solidFill>
                  <a:schemeClr val="hlink"/>
                </a:solidFill>
                <a:hlinkClick r:id="rId5" action="ppaction://hlinksldjump"/>
              </a:rPr>
              <a:t>Tips</a:t>
            </a:r>
            <a:endParaRPr sz="2000"/>
          </a:p>
          <a:p>
            <a:pPr marL="457200" lvl="0" indent="-381000" algn="l" rtl="0">
              <a:spcBef>
                <a:spcPts val="0"/>
              </a:spcBef>
              <a:spcAft>
                <a:spcPts val="0"/>
              </a:spcAft>
              <a:buSzPts val="2400"/>
              <a:buChar char="●"/>
            </a:pPr>
            <a:r>
              <a:rPr lang="en" sz="2400" u="sng">
                <a:solidFill>
                  <a:schemeClr val="hlink"/>
                </a:solidFill>
                <a:hlinkClick r:id="rId6" action="ppaction://hlinksldjump"/>
              </a:rPr>
              <a:t>Cable-driven</a:t>
            </a:r>
            <a:endParaRPr sz="2400"/>
          </a:p>
          <a:p>
            <a:pPr marL="457200" lvl="0" indent="-381000" algn="l" rtl="0">
              <a:spcBef>
                <a:spcPts val="0"/>
              </a:spcBef>
              <a:spcAft>
                <a:spcPts val="0"/>
              </a:spcAft>
              <a:buSzPts val="2400"/>
              <a:buChar char="●"/>
            </a:pPr>
            <a:r>
              <a:rPr lang="en" sz="2400" u="sng">
                <a:solidFill>
                  <a:schemeClr val="hlink"/>
                </a:solidFill>
                <a:hlinkClick r:id="rId7" action="ppaction://hlinksldjump"/>
              </a:rPr>
              <a:t>Winch moving</a:t>
            </a:r>
            <a:endParaRPr sz="2400"/>
          </a:p>
          <a:p>
            <a:pPr marL="914400" lvl="1" indent="-355600" algn="l" rtl="0">
              <a:spcBef>
                <a:spcPts val="0"/>
              </a:spcBef>
              <a:spcAft>
                <a:spcPts val="0"/>
              </a:spcAft>
              <a:buSzPts val="2000"/>
              <a:buChar char="○"/>
            </a:pPr>
            <a:r>
              <a:rPr lang="en" sz="2000" u="sng">
                <a:solidFill>
                  <a:schemeClr val="hlink"/>
                </a:solidFill>
                <a:hlinkClick r:id="rId8" action="ppaction://hlinksldjump"/>
              </a:rPr>
              <a:t>How to build</a:t>
            </a:r>
            <a:endParaRPr sz="2000"/>
          </a:p>
          <a:p>
            <a:pPr marL="457200" lvl="0" indent="-381000" algn="l" rtl="0">
              <a:spcBef>
                <a:spcPts val="0"/>
              </a:spcBef>
              <a:spcAft>
                <a:spcPts val="0"/>
              </a:spcAft>
              <a:buSzPts val="2400"/>
              <a:buChar char="●"/>
            </a:pPr>
            <a:r>
              <a:rPr lang="en" sz="2400" u="sng">
                <a:solidFill>
                  <a:schemeClr val="hlink"/>
                </a:solidFill>
                <a:hlinkClick r:id="rId9" action="ppaction://hlinksldjump"/>
              </a:rPr>
              <a:t>Cam</a:t>
            </a:r>
            <a:endParaRPr sz="2400"/>
          </a:p>
          <a:p>
            <a:pPr marL="914400" lvl="1" indent="-355600" algn="l" rtl="0">
              <a:spcBef>
                <a:spcPts val="0"/>
              </a:spcBef>
              <a:spcAft>
                <a:spcPts val="0"/>
              </a:spcAft>
              <a:buSzPts val="2000"/>
              <a:buChar char="○"/>
            </a:pPr>
            <a:r>
              <a:rPr lang="en" sz="2000" u="sng">
                <a:solidFill>
                  <a:schemeClr val="hlink"/>
                </a:solidFill>
                <a:hlinkClick r:id="rId10" action="ppaction://hlinksldjump"/>
              </a:rPr>
              <a:t>How to build</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311708" y="4016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Clr>
                <a:schemeClr val="dk1"/>
              </a:buClr>
              <a:buSzPts val="1100"/>
              <a:buFont typeface="Arial"/>
              <a:buNone/>
            </a:pPr>
            <a:r>
              <a:rPr lang="en" b="1"/>
              <a:t>Crank and Slider motion</a:t>
            </a:r>
            <a:endParaRPr b="1"/>
          </a:p>
        </p:txBody>
      </p:sp>
      <p:sp>
        <p:nvSpPr>
          <p:cNvPr id="66" name="Google Shape;66;p15"/>
          <p:cNvSpPr txBox="1">
            <a:spLocks noGrp="1"/>
          </p:cNvSpPr>
          <p:nvPr>
            <p:ph type="subTitle" idx="1"/>
          </p:nvPr>
        </p:nvSpPr>
        <p:spPr>
          <a:xfrm>
            <a:off x="311700" y="2662675"/>
            <a:ext cx="8520600" cy="7926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1018"/>
              <a:buNone/>
            </a:pPr>
            <a:r>
              <a:rPr lang="en" sz="4210">
                <a:solidFill>
                  <a:schemeClr val="dk1"/>
                </a:solidFill>
              </a:rPr>
              <a:t>Moving back and forth </a:t>
            </a:r>
            <a:endParaRPr sz="199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6"/>
          <p:cNvPicPr preferRelativeResize="0"/>
          <p:nvPr/>
        </p:nvPicPr>
        <p:blipFill>
          <a:blip r:embed="rId3">
            <a:alphaModFix/>
          </a:blip>
          <a:stretch>
            <a:fillRect/>
          </a:stretch>
        </p:blipFill>
        <p:spPr>
          <a:xfrm>
            <a:off x="152400" y="152400"/>
            <a:ext cx="4419600" cy="2131893"/>
          </a:xfrm>
          <a:prstGeom prst="rect">
            <a:avLst/>
          </a:prstGeom>
          <a:noFill/>
          <a:ln>
            <a:noFill/>
          </a:ln>
        </p:spPr>
      </p:pic>
      <p:pic>
        <p:nvPicPr>
          <p:cNvPr id="72" name="Google Shape;72;p16" title="Crank and Slider.MOV">
            <a:hlinkClick r:id="rId4"/>
          </p:cNvPr>
          <p:cNvPicPr preferRelativeResize="0"/>
          <p:nvPr/>
        </p:nvPicPr>
        <p:blipFill>
          <a:blip r:embed="rId5">
            <a:alphaModFix/>
          </a:blip>
          <a:stretch>
            <a:fillRect/>
          </a:stretch>
        </p:blipFill>
        <p:spPr>
          <a:xfrm>
            <a:off x="152400" y="2491539"/>
            <a:ext cx="4443677" cy="2499560"/>
          </a:xfrm>
          <a:prstGeom prst="rect">
            <a:avLst/>
          </a:prstGeom>
          <a:noFill/>
          <a:ln>
            <a:noFill/>
          </a:ln>
        </p:spPr>
      </p:pic>
      <p:pic>
        <p:nvPicPr>
          <p:cNvPr id="73" name="Google Shape;73;p16" title="Crank and Slider Slow Motion.mov">
            <a:hlinkClick r:id="rId6"/>
          </p:cNvPr>
          <p:cNvPicPr preferRelativeResize="0"/>
          <p:nvPr/>
        </p:nvPicPr>
        <p:blipFill>
          <a:blip r:embed="rId7">
            <a:alphaModFix/>
          </a:blip>
          <a:stretch>
            <a:fillRect/>
          </a:stretch>
        </p:blipFill>
        <p:spPr>
          <a:xfrm>
            <a:off x="4998975" y="152400"/>
            <a:ext cx="3790032" cy="2131901"/>
          </a:xfrm>
          <a:prstGeom prst="rect">
            <a:avLst/>
          </a:prstGeom>
          <a:noFill/>
          <a:ln>
            <a:noFill/>
          </a:ln>
        </p:spPr>
      </p:pic>
      <p:sp>
        <p:nvSpPr>
          <p:cNvPr id="74" name="Google Shape;74;p16"/>
          <p:cNvSpPr txBox="1"/>
          <p:nvPr/>
        </p:nvSpPr>
        <p:spPr>
          <a:xfrm>
            <a:off x="4731125" y="2742300"/>
            <a:ext cx="41370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Crank and slider </a:t>
            </a:r>
            <a:endParaRPr sz="1800" b="1">
              <a:solidFill>
                <a:schemeClr val="dk2"/>
              </a:solidFill>
            </a:endParaRPr>
          </a:p>
          <a:p>
            <a:pPr marL="0" lvl="0" indent="0" algn="l" rtl="0">
              <a:spcBef>
                <a:spcPts val="0"/>
              </a:spcBef>
              <a:spcAft>
                <a:spcPts val="0"/>
              </a:spcAft>
              <a:buNone/>
            </a:pPr>
            <a:r>
              <a:rPr lang="en" sz="1800">
                <a:solidFill>
                  <a:schemeClr val="dk2"/>
                </a:solidFill>
              </a:rPr>
              <a:t>It converts the circular movement to the moving back and forth motion by making the stick between the two blocks go back and forth.  </a:t>
            </a: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75" name="Google Shape;75;p16" title="截屏2025-11-17 下午1.38.57.png">
            <a:hlinkClick r:id="rId8" action="ppaction://hlinksldjump"/>
          </p:cNvPr>
          <p:cNvPicPr preferRelativeResize="0"/>
          <p:nvPr/>
        </p:nvPicPr>
        <p:blipFill>
          <a:blip r:embed="rId9">
            <a:alphaModFix/>
          </a:blip>
          <a:stretch>
            <a:fillRect/>
          </a:stretch>
        </p:blipFill>
        <p:spPr>
          <a:xfrm>
            <a:off x="7186471" y="4358500"/>
            <a:ext cx="1528375" cy="461625"/>
          </a:xfrm>
          <a:prstGeom prst="rect">
            <a:avLst/>
          </a:prstGeom>
          <a:noFill/>
          <a:ln>
            <a:noFill/>
          </a:ln>
        </p:spPr>
      </p:pic>
      <p:pic>
        <p:nvPicPr>
          <p:cNvPr id="76" name="Google Shape;76;p16" descr="a black and white drawing of a hand pointing with a light coming out of it . (Provided by Tenor)"/>
          <p:cNvPicPr preferRelativeResize="0"/>
          <p:nvPr/>
        </p:nvPicPr>
        <p:blipFill>
          <a:blip r:embed="rId10">
            <a:alphaModFix/>
          </a:blip>
          <a:stretch>
            <a:fillRect/>
          </a:stretch>
        </p:blipFill>
        <p:spPr>
          <a:xfrm>
            <a:off x="8528175" y="4547800"/>
            <a:ext cx="421925" cy="421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ctrTitle"/>
          </p:nvPr>
        </p:nvSpPr>
        <p:spPr>
          <a:xfrm>
            <a:off x="311708" y="4016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t>Cable-driven motion</a:t>
            </a:r>
            <a:endParaRPr b="1"/>
          </a:p>
        </p:txBody>
      </p:sp>
      <p:sp>
        <p:nvSpPr>
          <p:cNvPr id="82" name="Google Shape;82;p17"/>
          <p:cNvSpPr txBox="1">
            <a:spLocks noGrp="1"/>
          </p:cNvSpPr>
          <p:nvPr>
            <p:ph type="subTitle" idx="1"/>
          </p:nvPr>
        </p:nvSpPr>
        <p:spPr>
          <a:xfrm>
            <a:off x="311700" y="2662675"/>
            <a:ext cx="8520600" cy="7926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1018"/>
              <a:buNone/>
            </a:pPr>
            <a:r>
              <a:rPr lang="en" sz="4210">
                <a:solidFill>
                  <a:schemeClr val="dk1"/>
                </a:solidFill>
              </a:rPr>
              <a:t>Open or close something</a:t>
            </a:r>
            <a:endParaRPr sz="199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p:nvPr/>
        </p:nvSpPr>
        <p:spPr>
          <a:xfrm>
            <a:off x="1256250" y="3302225"/>
            <a:ext cx="66315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Cable-driven motion</a:t>
            </a: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r>
              <a:rPr lang="en" sz="1800">
                <a:solidFill>
                  <a:schemeClr val="dk2"/>
                </a:solidFill>
              </a:rPr>
              <a:t>Use a pipe cleaner to control something that opens and closes </a:t>
            </a:r>
            <a:endParaRPr sz="1800">
              <a:solidFill>
                <a:schemeClr val="dk2"/>
              </a:solidFill>
            </a:endParaRPr>
          </a:p>
          <a:p>
            <a:pPr marL="0" lvl="0" indent="0" algn="l" rtl="0">
              <a:spcBef>
                <a:spcPts val="0"/>
              </a:spcBef>
              <a:spcAft>
                <a:spcPts val="0"/>
              </a:spcAft>
              <a:buNone/>
            </a:pPr>
            <a:r>
              <a:rPr lang="en" sz="1800">
                <a:solidFill>
                  <a:schemeClr val="dk2"/>
                </a:solidFill>
              </a:rPr>
              <a:t>(like the Venus Fly Trap)</a:t>
            </a:r>
            <a:endParaRPr sz="1800">
              <a:solidFill>
                <a:schemeClr val="dk2"/>
              </a:solidFill>
            </a:endParaRPr>
          </a:p>
        </p:txBody>
      </p:sp>
      <p:pic>
        <p:nvPicPr>
          <p:cNvPr id="88" name="Google Shape;88;p18"/>
          <p:cNvPicPr preferRelativeResize="0"/>
          <p:nvPr/>
        </p:nvPicPr>
        <p:blipFill>
          <a:blip r:embed="rId3">
            <a:alphaModFix/>
          </a:blip>
          <a:stretch>
            <a:fillRect/>
          </a:stretch>
        </p:blipFill>
        <p:spPr>
          <a:xfrm rot="-5400000">
            <a:off x="616075" y="-148775"/>
            <a:ext cx="2814725" cy="3752975"/>
          </a:xfrm>
          <a:prstGeom prst="rect">
            <a:avLst/>
          </a:prstGeom>
          <a:noFill/>
          <a:ln>
            <a:noFill/>
          </a:ln>
        </p:spPr>
      </p:pic>
      <p:pic>
        <p:nvPicPr>
          <p:cNvPr id="89" name="Google Shape;89;p18" title="Cable-driven motion.MOV">
            <a:hlinkClick r:id="rId4"/>
          </p:cNvPr>
          <p:cNvPicPr preferRelativeResize="0"/>
          <p:nvPr/>
        </p:nvPicPr>
        <p:blipFill>
          <a:blip r:embed="rId5">
            <a:alphaModFix/>
          </a:blip>
          <a:stretch>
            <a:fillRect/>
          </a:stretch>
        </p:blipFill>
        <p:spPr>
          <a:xfrm>
            <a:off x="3997900" y="320350"/>
            <a:ext cx="4999152" cy="28120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ctrTitle"/>
          </p:nvPr>
        </p:nvSpPr>
        <p:spPr>
          <a:xfrm>
            <a:off x="311708" y="4016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Winch-moving motion</a:t>
            </a:r>
            <a:endParaRPr b="1" dirty="0"/>
          </a:p>
        </p:txBody>
      </p:sp>
      <p:sp>
        <p:nvSpPr>
          <p:cNvPr id="95" name="Google Shape;95;p19"/>
          <p:cNvSpPr txBox="1">
            <a:spLocks noGrp="1"/>
          </p:cNvSpPr>
          <p:nvPr>
            <p:ph type="subTitle" idx="1"/>
          </p:nvPr>
        </p:nvSpPr>
        <p:spPr>
          <a:xfrm>
            <a:off x="311700" y="2662675"/>
            <a:ext cx="8520600" cy="7926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1018"/>
              <a:buNone/>
            </a:pPr>
            <a:r>
              <a:rPr lang="en" sz="4210">
                <a:solidFill>
                  <a:schemeClr val="dk1"/>
                </a:solidFill>
              </a:rPr>
              <a:t>Lift up and down</a:t>
            </a:r>
            <a:endParaRPr sz="421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p:nvPr/>
        </p:nvSpPr>
        <p:spPr>
          <a:xfrm>
            <a:off x="5693225" y="2669050"/>
            <a:ext cx="33504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2"/>
                </a:solidFill>
              </a:rPr>
              <a:t>Winch-moving motion</a:t>
            </a: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r>
              <a:rPr lang="en" sz="1800">
                <a:solidFill>
                  <a:schemeClr val="dk2"/>
                </a:solidFill>
              </a:rPr>
              <a:t>Rotational movement rotates the yarn to lift things up or down. </a:t>
            </a:r>
            <a:endParaRPr sz="1800">
              <a:solidFill>
                <a:schemeClr val="dk2"/>
              </a:solidFill>
            </a:endParaRPr>
          </a:p>
        </p:txBody>
      </p:sp>
      <p:pic>
        <p:nvPicPr>
          <p:cNvPr id="101" name="Google Shape;101;p20"/>
          <p:cNvPicPr preferRelativeResize="0"/>
          <p:nvPr/>
        </p:nvPicPr>
        <p:blipFill>
          <a:blip r:embed="rId3">
            <a:alphaModFix/>
          </a:blip>
          <a:stretch>
            <a:fillRect/>
          </a:stretch>
        </p:blipFill>
        <p:spPr>
          <a:xfrm>
            <a:off x="2607750" y="2669050"/>
            <a:ext cx="2971175" cy="2228375"/>
          </a:xfrm>
          <a:prstGeom prst="rect">
            <a:avLst/>
          </a:prstGeom>
          <a:noFill/>
          <a:ln>
            <a:noFill/>
          </a:ln>
        </p:spPr>
      </p:pic>
      <p:pic>
        <p:nvPicPr>
          <p:cNvPr id="102" name="Google Shape;102;p20"/>
          <p:cNvPicPr preferRelativeResize="0"/>
          <p:nvPr/>
        </p:nvPicPr>
        <p:blipFill rotWithShape="1">
          <a:blip r:embed="rId4">
            <a:alphaModFix/>
          </a:blip>
          <a:srcRect r="18936"/>
          <a:stretch/>
        </p:blipFill>
        <p:spPr>
          <a:xfrm>
            <a:off x="109500" y="2669050"/>
            <a:ext cx="2416775" cy="2228375"/>
          </a:xfrm>
          <a:prstGeom prst="rect">
            <a:avLst/>
          </a:prstGeom>
          <a:noFill/>
          <a:ln>
            <a:noFill/>
          </a:ln>
        </p:spPr>
      </p:pic>
      <p:pic>
        <p:nvPicPr>
          <p:cNvPr id="103" name="Google Shape;103;p20" title="Cable-driven down.MOV">
            <a:hlinkClick r:id="rId5"/>
          </p:cNvPr>
          <p:cNvPicPr preferRelativeResize="0"/>
          <p:nvPr/>
        </p:nvPicPr>
        <p:blipFill>
          <a:blip r:embed="rId6">
            <a:alphaModFix/>
          </a:blip>
          <a:stretch>
            <a:fillRect/>
          </a:stretch>
        </p:blipFill>
        <p:spPr>
          <a:xfrm>
            <a:off x="109500" y="88737"/>
            <a:ext cx="4414248" cy="2483020"/>
          </a:xfrm>
          <a:prstGeom prst="rect">
            <a:avLst/>
          </a:prstGeom>
          <a:noFill/>
          <a:ln>
            <a:noFill/>
          </a:ln>
        </p:spPr>
      </p:pic>
      <p:pic>
        <p:nvPicPr>
          <p:cNvPr id="104" name="Google Shape;104;p20" title="Cable-driven Up.MOV">
            <a:hlinkClick r:id="rId7"/>
          </p:cNvPr>
          <p:cNvPicPr preferRelativeResize="0"/>
          <p:nvPr/>
        </p:nvPicPr>
        <p:blipFill>
          <a:blip r:embed="rId8">
            <a:alphaModFix/>
          </a:blip>
          <a:stretch>
            <a:fillRect/>
          </a:stretch>
        </p:blipFill>
        <p:spPr>
          <a:xfrm>
            <a:off x="4629510" y="88750"/>
            <a:ext cx="4414238" cy="2483001"/>
          </a:xfrm>
          <a:prstGeom prst="rect">
            <a:avLst/>
          </a:prstGeom>
          <a:noFill/>
          <a:ln>
            <a:noFill/>
          </a:ln>
        </p:spPr>
      </p:pic>
      <p:pic>
        <p:nvPicPr>
          <p:cNvPr id="105" name="Google Shape;105;p20" title="截屏2025-11-17 下午1.38.57.png">
            <a:hlinkClick r:id="rId9" action="ppaction://hlinksldjump"/>
          </p:cNvPr>
          <p:cNvPicPr preferRelativeResize="0"/>
          <p:nvPr/>
        </p:nvPicPr>
        <p:blipFill>
          <a:blip r:embed="rId10">
            <a:alphaModFix/>
          </a:blip>
          <a:stretch>
            <a:fillRect/>
          </a:stretch>
        </p:blipFill>
        <p:spPr>
          <a:xfrm>
            <a:off x="7256471" y="4238938"/>
            <a:ext cx="1528375" cy="461625"/>
          </a:xfrm>
          <a:prstGeom prst="rect">
            <a:avLst/>
          </a:prstGeom>
          <a:noFill/>
          <a:ln>
            <a:noFill/>
          </a:ln>
        </p:spPr>
      </p:pic>
      <p:pic>
        <p:nvPicPr>
          <p:cNvPr id="106" name="Google Shape;106;p20" descr="a black and white drawing of a hand pointing with a light coming out of it . (Provided by Tenor)"/>
          <p:cNvPicPr preferRelativeResize="0"/>
          <p:nvPr/>
        </p:nvPicPr>
        <p:blipFill>
          <a:blip r:embed="rId11">
            <a:alphaModFix/>
          </a:blip>
          <a:stretch>
            <a:fillRect/>
          </a:stretch>
        </p:blipFill>
        <p:spPr>
          <a:xfrm>
            <a:off x="8528175" y="4547800"/>
            <a:ext cx="421925" cy="421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fade">
                                      <p:cBhvr>
                                        <p:cTn id="12"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ctrTitle"/>
          </p:nvPr>
        </p:nvSpPr>
        <p:spPr>
          <a:xfrm>
            <a:off x="311708" y="4016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t>Cam</a:t>
            </a:r>
            <a:endParaRPr b="1"/>
          </a:p>
        </p:txBody>
      </p:sp>
      <p:sp>
        <p:nvSpPr>
          <p:cNvPr id="112" name="Google Shape;112;p21"/>
          <p:cNvSpPr txBox="1">
            <a:spLocks noGrp="1"/>
          </p:cNvSpPr>
          <p:nvPr>
            <p:ph type="subTitle" idx="1"/>
          </p:nvPr>
        </p:nvSpPr>
        <p:spPr>
          <a:xfrm>
            <a:off x="311700" y="2662675"/>
            <a:ext cx="8520600" cy="7926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1018"/>
              <a:buNone/>
            </a:pPr>
            <a:r>
              <a:rPr lang="en" sz="4210">
                <a:solidFill>
                  <a:schemeClr val="dk1"/>
                </a:solidFill>
              </a:rPr>
              <a:t>Moving up and down</a:t>
            </a:r>
            <a:endParaRPr sz="421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2"/>
          <p:cNvPicPr preferRelativeResize="0"/>
          <p:nvPr/>
        </p:nvPicPr>
        <p:blipFill rotWithShape="1">
          <a:blip r:embed="rId3">
            <a:alphaModFix/>
          </a:blip>
          <a:srcRect l="27326" t="19028" r="19210" b="27507"/>
          <a:stretch/>
        </p:blipFill>
        <p:spPr>
          <a:xfrm>
            <a:off x="5907850" y="98450"/>
            <a:ext cx="2867600" cy="3814600"/>
          </a:xfrm>
          <a:prstGeom prst="rect">
            <a:avLst/>
          </a:prstGeom>
          <a:noFill/>
          <a:ln>
            <a:noFill/>
          </a:ln>
        </p:spPr>
      </p:pic>
      <p:pic>
        <p:nvPicPr>
          <p:cNvPr id="118" name="Google Shape;118;p22" title="Cam inside.MOV">
            <a:hlinkClick r:id="rId4"/>
          </p:cNvPr>
          <p:cNvPicPr preferRelativeResize="0"/>
          <p:nvPr/>
        </p:nvPicPr>
        <p:blipFill>
          <a:blip r:embed="rId5">
            <a:alphaModFix/>
          </a:blip>
          <a:stretch>
            <a:fillRect/>
          </a:stretch>
        </p:blipFill>
        <p:spPr>
          <a:xfrm>
            <a:off x="180075" y="98450"/>
            <a:ext cx="2721770" cy="4838702"/>
          </a:xfrm>
          <a:prstGeom prst="rect">
            <a:avLst/>
          </a:prstGeom>
          <a:noFill/>
          <a:ln>
            <a:noFill/>
          </a:ln>
        </p:spPr>
      </p:pic>
      <p:pic>
        <p:nvPicPr>
          <p:cNvPr id="119" name="Google Shape;119;p22" title="Cam outside.MOV">
            <a:hlinkClick r:id="rId6"/>
          </p:cNvPr>
          <p:cNvPicPr preferRelativeResize="0"/>
          <p:nvPr/>
        </p:nvPicPr>
        <p:blipFill>
          <a:blip r:embed="rId7">
            <a:alphaModFix/>
          </a:blip>
          <a:stretch>
            <a:fillRect/>
          </a:stretch>
        </p:blipFill>
        <p:spPr>
          <a:xfrm>
            <a:off x="3026145" y="98450"/>
            <a:ext cx="2721770" cy="4838702"/>
          </a:xfrm>
          <a:prstGeom prst="rect">
            <a:avLst/>
          </a:prstGeom>
          <a:noFill/>
          <a:ln>
            <a:noFill/>
          </a:ln>
        </p:spPr>
      </p:pic>
      <p:pic>
        <p:nvPicPr>
          <p:cNvPr id="120" name="Google Shape;120;p22" title="截屏2025-11-17 下午1.38.57.png">
            <a:hlinkClick r:id="rId8" action="ppaction://hlinksldjump"/>
          </p:cNvPr>
          <p:cNvPicPr preferRelativeResize="0"/>
          <p:nvPr/>
        </p:nvPicPr>
        <p:blipFill>
          <a:blip r:embed="rId9">
            <a:alphaModFix/>
          </a:blip>
          <a:stretch>
            <a:fillRect/>
          </a:stretch>
        </p:blipFill>
        <p:spPr>
          <a:xfrm>
            <a:off x="6771333" y="4176613"/>
            <a:ext cx="1528375" cy="461625"/>
          </a:xfrm>
          <a:prstGeom prst="rect">
            <a:avLst/>
          </a:prstGeom>
          <a:noFill/>
          <a:ln>
            <a:noFill/>
          </a:ln>
        </p:spPr>
      </p:pic>
      <p:pic>
        <p:nvPicPr>
          <p:cNvPr id="121" name="Google Shape;121;p22" descr="a black and white drawing of a hand pointing with a light coming out of it . (Provided by Tenor)"/>
          <p:cNvPicPr preferRelativeResize="0"/>
          <p:nvPr/>
        </p:nvPicPr>
        <p:blipFill>
          <a:blip r:embed="rId10">
            <a:alphaModFix/>
          </a:blip>
          <a:stretch>
            <a:fillRect/>
          </a:stretch>
        </p:blipFill>
        <p:spPr>
          <a:xfrm>
            <a:off x="8052350" y="4466225"/>
            <a:ext cx="421925" cy="421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100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ctrTitle"/>
          </p:nvPr>
        </p:nvSpPr>
        <p:spPr>
          <a:xfrm>
            <a:off x="311708" y="800550"/>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t>How to build?</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How to build - Crank and Slider</a:t>
            </a:r>
            <a:endParaRPr dirty="0"/>
          </a:p>
        </p:txBody>
      </p:sp>
      <p:sp>
        <p:nvSpPr>
          <p:cNvPr id="132" name="Google Shape;132;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dirty="0"/>
              <a:t>Take three popsicle sticks, and cut one of the popsicle sticks in half. </a:t>
            </a:r>
            <a:endParaRPr dirty="0"/>
          </a:p>
          <a:p>
            <a:pPr marL="0" lvl="0" indent="0" algn="l" rtl="0">
              <a:spcBef>
                <a:spcPts val="1200"/>
              </a:spcBef>
              <a:spcAft>
                <a:spcPts val="0"/>
              </a:spcAft>
              <a:buNone/>
            </a:pPr>
            <a:r>
              <a:rPr lang="en" dirty="0"/>
              <a:t>Use a hole puncher to make two holes on both sides of the connecting rod (full-length one), one hole on the crank (half-length one), and one hole on the slider (full-length one). </a:t>
            </a:r>
            <a:endParaRPr dirty="0"/>
          </a:p>
          <a:p>
            <a:pPr marL="0" lvl="0" indent="0" algn="l" rtl="0">
              <a:spcBef>
                <a:spcPts val="1200"/>
              </a:spcBef>
              <a:spcAft>
                <a:spcPts val="0"/>
              </a:spcAft>
              <a:buNone/>
            </a:pPr>
            <a:r>
              <a:rPr lang="en" dirty="0"/>
              <a:t>Use the hot glue gun to connect the crank to the motor shaft; it should not move.</a:t>
            </a:r>
            <a:endParaRPr dirty="0"/>
          </a:p>
          <a:p>
            <a:pPr marL="0" lvl="0" indent="0" algn="l" rtl="0">
              <a:spcBef>
                <a:spcPts val="1200"/>
              </a:spcBef>
              <a:spcAft>
                <a:spcPts val="0"/>
              </a:spcAft>
              <a:buNone/>
            </a:pPr>
            <a:r>
              <a:rPr lang="en" dirty="0"/>
              <a:t>Use a hot glue gun to glue the guide block on the slider at the side without a hole. </a:t>
            </a:r>
            <a:endParaRPr dirty="0"/>
          </a:p>
          <a:p>
            <a:pPr marL="0" lvl="0" indent="0" algn="l" rtl="0">
              <a:spcBef>
                <a:spcPts val="1200"/>
              </a:spcBef>
              <a:spcAft>
                <a:spcPts val="0"/>
              </a:spcAft>
              <a:buNone/>
            </a:pPr>
            <a:r>
              <a:rPr lang="en" dirty="0"/>
              <a:t>Then, use metal brads to connect the connecting rod to the crank and slider; it should be movable on both sides.</a:t>
            </a:r>
            <a:endParaRPr dirty="0"/>
          </a:p>
          <a:p>
            <a:pPr marL="0" lvl="0" indent="0" algn="l" rtl="0">
              <a:spcBef>
                <a:spcPts val="1200"/>
              </a:spcBef>
              <a:spcAft>
                <a:spcPts val="1200"/>
              </a:spcAft>
              <a:buNone/>
            </a:pPr>
            <a:r>
              <a:rPr lang="en" dirty="0"/>
              <a:t>Based on the guide block size and the moving distance/length to build a frame for the guide block; the moving distance/length depends on the length of crank. </a:t>
            </a:r>
            <a:endParaRPr dirty="0"/>
          </a:p>
        </p:txBody>
      </p:sp>
      <p:pic>
        <p:nvPicPr>
          <p:cNvPr id="133" name="Google Shape;133;p24" title="截屏2025-11-17 下午1.40.43.png">
            <a:hlinkClick r:id="rId3" action="ppaction://hlinksldjump"/>
          </p:cNvPr>
          <p:cNvPicPr preferRelativeResize="0"/>
          <p:nvPr/>
        </p:nvPicPr>
        <p:blipFill>
          <a:blip r:embed="rId4">
            <a:alphaModFix/>
          </a:blip>
          <a:stretch>
            <a:fillRect/>
          </a:stretch>
        </p:blipFill>
        <p:spPr>
          <a:xfrm>
            <a:off x="7375875" y="4462918"/>
            <a:ext cx="1365175" cy="456725"/>
          </a:xfrm>
          <a:prstGeom prst="rect">
            <a:avLst/>
          </a:prstGeom>
          <a:noFill/>
          <a:ln>
            <a:noFill/>
          </a:ln>
        </p:spPr>
      </p:pic>
      <p:pic>
        <p:nvPicPr>
          <p:cNvPr id="134" name="Google Shape;134;p24" descr="a black and white drawing of a hand pointing with a light coming out of it . (Provided by Tenor)"/>
          <p:cNvPicPr preferRelativeResize="0"/>
          <p:nvPr/>
        </p:nvPicPr>
        <p:blipFill>
          <a:blip r:embed="rId5">
            <a:alphaModFix/>
          </a:blip>
          <a:stretch>
            <a:fillRect/>
          </a:stretch>
        </p:blipFill>
        <p:spPr>
          <a:xfrm>
            <a:off x="8542175" y="4640643"/>
            <a:ext cx="421925" cy="421925"/>
          </a:xfrm>
          <a:prstGeom prst="rect">
            <a:avLst/>
          </a:prstGeom>
          <a:noFill/>
          <a:ln>
            <a:noFill/>
          </a:ln>
        </p:spPr>
      </p:pic>
      <p:pic>
        <p:nvPicPr>
          <p:cNvPr id="135" name="Google Shape;135;p24" title="截屏2025-11-17 下午1.54.05.png">
            <a:hlinkClick r:id="rId6" action="ppaction://hlinksldjump"/>
          </p:cNvPr>
          <p:cNvPicPr preferRelativeResize="0"/>
          <p:nvPr/>
        </p:nvPicPr>
        <p:blipFill>
          <a:blip r:embed="rId7">
            <a:alphaModFix/>
          </a:blip>
          <a:stretch>
            <a:fillRect/>
          </a:stretch>
        </p:blipFill>
        <p:spPr>
          <a:xfrm>
            <a:off x="6241225" y="4480325"/>
            <a:ext cx="818656" cy="421925"/>
          </a:xfrm>
          <a:prstGeom prst="rect">
            <a:avLst/>
          </a:prstGeom>
          <a:noFill/>
          <a:ln>
            <a:noFill/>
          </a:ln>
        </p:spPr>
      </p:pic>
      <p:pic>
        <p:nvPicPr>
          <p:cNvPr id="136" name="Google Shape;136;p24" descr="a black and white drawing of a hand pointing with a light coming out of it . (Provided by Tenor)"/>
          <p:cNvPicPr preferRelativeResize="0"/>
          <p:nvPr/>
        </p:nvPicPr>
        <p:blipFill>
          <a:blip r:embed="rId5">
            <a:alphaModFix/>
          </a:blip>
          <a:stretch>
            <a:fillRect/>
          </a:stretch>
        </p:blipFill>
        <p:spPr>
          <a:xfrm>
            <a:off x="6777125" y="4703618"/>
            <a:ext cx="421925" cy="421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Tips</a:t>
            </a:r>
            <a:endParaRPr/>
          </a:p>
        </p:txBody>
      </p:sp>
      <p:sp>
        <p:nvSpPr>
          <p:cNvPr id="142" name="Google Shape;142;p25"/>
          <p:cNvSpPr txBox="1">
            <a:spLocks noGrp="1"/>
          </p:cNvSpPr>
          <p:nvPr>
            <p:ph type="body" idx="1"/>
          </p:nvPr>
        </p:nvSpPr>
        <p:spPr>
          <a:xfrm>
            <a:off x="311700" y="1152475"/>
            <a:ext cx="8520600" cy="2220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Moving distance: 2 times the length of the crank </a:t>
            </a:r>
            <a:endParaRPr/>
          </a:p>
          <a:p>
            <a:pPr marL="0" lvl="0" indent="0" algn="l" rtl="0">
              <a:spcBef>
                <a:spcPts val="1200"/>
              </a:spcBef>
              <a:spcAft>
                <a:spcPts val="0"/>
              </a:spcAft>
              <a:buNone/>
            </a:pPr>
            <a:r>
              <a:rPr lang="en"/>
              <a:t>The connecting rod has to be at least 10% longer than the crank</a:t>
            </a:r>
            <a:endParaRPr/>
          </a:p>
          <a:p>
            <a:pPr marL="0" lvl="0" indent="0" algn="l" rtl="0">
              <a:spcBef>
                <a:spcPts val="1200"/>
              </a:spcBef>
              <a:spcAft>
                <a:spcPts val="1200"/>
              </a:spcAft>
              <a:buNone/>
            </a:pPr>
            <a:r>
              <a:rPr lang="en"/>
              <a:t>The slider guide path should extend along a radius of the circle traced out by the crank. In other words, the slider guide path should be aligned with the crank and connecting rod when they are forming a straight line.</a:t>
            </a:r>
            <a:endParaRPr/>
          </a:p>
        </p:txBody>
      </p:sp>
      <p:pic>
        <p:nvPicPr>
          <p:cNvPr id="143" name="Google Shape;143;p25" title="截屏2025-11-17 下午1.40.43.png">
            <a:hlinkClick r:id="rId3" action="ppaction://hlinksldjump"/>
          </p:cNvPr>
          <p:cNvPicPr preferRelativeResize="0"/>
          <p:nvPr/>
        </p:nvPicPr>
        <p:blipFill>
          <a:blip r:embed="rId4">
            <a:alphaModFix/>
          </a:blip>
          <a:stretch>
            <a:fillRect/>
          </a:stretch>
        </p:blipFill>
        <p:spPr>
          <a:xfrm>
            <a:off x="7312875" y="4231975"/>
            <a:ext cx="1365175" cy="456725"/>
          </a:xfrm>
          <a:prstGeom prst="rect">
            <a:avLst/>
          </a:prstGeom>
          <a:noFill/>
          <a:ln>
            <a:noFill/>
          </a:ln>
        </p:spPr>
      </p:pic>
      <p:pic>
        <p:nvPicPr>
          <p:cNvPr id="144" name="Google Shape;144;p25" descr="a black and white drawing of a hand pointing with a light coming out of it . (Provided by Tenor)"/>
          <p:cNvPicPr preferRelativeResize="0"/>
          <p:nvPr/>
        </p:nvPicPr>
        <p:blipFill>
          <a:blip r:embed="rId5">
            <a:alphaModFix/>
          </a:blip>
          <a:stretch>
            <a:fillRect/>
          </a:stretch>
        </p:blipFill>
        <p:spPr>
          <a:xfrm>
            <a:off x="8528175" y="4547800"/>
            <a:ext cx="421925" cy="421925"/>
          </a:xfrm>
          <a:prstGeom prst="rect">
            <a:avLst/>
          </a:prstGeom>
          <a:noFill/>
          <a:ln>
            <a:noFill/>
          </a:ln>
        </p:spPr>
      </p:pic>
      <p:pic>
        <p:nvPicPr>
          <p:cNvPr id="145" name="Google Shape;145;p25" title="截屏2025-11-17 下午1.38.57.png">
            <a:hlinkClick r:id="rId6" action="ppaction://hlinksldjump"/>
          </p:cNvPr>
          <p:cNvPicPr preferRelativeResize="0"/>
          <p:nvPr/>
        </p:nvPicPr>
        <p:blipFill>
          <a:blip r:embed="rId7">
            <a:alphaModFix/>
          </a:blip>
          <a:stretch>
            <a:fillRect/>
          </a:stretch>
        </p:blipFill>
        <p:spPr>
          <a:xfrm>
            <a:off x="5688896" y="4229525"/>
            <a:ext cx="1528375" cy="461625"/>
          </a:xfrm>
          <a:prstGeom prst="rect">
            <a:avLst/>
          </a:prstGeom>
          <a:noFill/>
          <a:ln>
            <a:noFill/>
          </a:ln>
        </p:spPr>
      </p:pic>
      <p:pic>
        <p:nvPicPr>
          <p:cNvPr id="146" name="Google Shape;146;p25" descr="a black and white drawing of a hand pointing with a light coming out of it . (Provided by Tenor)"/>
          <p:cNvPicPr preferRelativeResize="0"/>
          <p:nvPr/>
        </p:nvPicPr>
        <p:blipFill>
          <a:blip r:embed="rId5">
            <a:alphaModFix/>
          </a:blip>
          <a:stretch>
            <a:fillRect/>
          </a:stretch>
        </p:blipFill>
        <p:spPr>
          <a:xfrm>
            <a:off x="7022075" y="4547800"/>
            <a:ext cx="421925" cy="421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to build - winch moving</a:t>
            </a:r>
            <a:endParaRPr/>
          </a:p>
        </p:txBody>
      </p:sp>
      <p:sp>
        <p:nvSpPr>
          <p:cNvPr id="152" name="Google Shape;152;p26"/>
          <p:cNvSpPr txBox="1">
            <a:spLocks noGrp="1"/>
          </p:cNvSpPr>
          <p:nvPr>
            <p:ph type="body" idx="1"/>
          </p:nvPr>
        </p:nvSpPr>
        <p:spPr>
          <a:xfrm>
            <a:off x="311700" y="1152475"/>
            <a:ext cx="6148500" cy="3493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Tie the yarn on the black adapter. </a:t>
            </a:r>
            <a:endParaRPr/>
          </a:p>
          <a:p>
            <a:pPr marL="0" lvl="0" indent="0" algn="l" rtl="0">
              <a:spcBef>
                <a:spcPts val="1200"/>
              </a:spcBef>
              <a:spcAft>
                <a:spcPts val="0"/>
              </a:spcAft>
              <a:buNone/>
            </a:pPr>
            <a:r>
              <a:rPr lang="en"/>
              <a:t>Twine some yarn on the black adapter.</a:t>
            </a:r>
            <a:endParaRPr/>
          </a:p>
          <a:p>
            <a:pPr marL="0" lvl="0" indent="0" algn="l" rtl="0">
              <a:spcBef>
                <a:spcPts val="1200"/>
              </a:spcBef>
              <a:spcAft>
                <a:spcPts val="0"/>
              </a:spcAft>
              <a:buNone/>
            </a:pPr>
            <a:r>
              <a:rPr lang="en"/>
              <a:t>Use tape to tape the yarn you already twined. </a:t>
            </a:r>
            <a:endParaRPr/>
          </a:p>
          <a:p>
            <a:pPr marL="0" lvl="0" indent="0" algn="l" rtl="0">
              <a:spcBef>
                <a:spcPts val="1200"/>
              </a:spcBef>
              <a:spcAft>
                <a:spcPts val="0"/>
              </a:spcAft>
              <a:buNone/>
            </a:pPr>
            <a:r>
              <a:rPr lang="en"/>
              <a:t>Keep twining more yarn out of the tape.</a:t>
            </a:r>
            <a:endParaRPr/>
          </a:p>
          <a:p>
            <a:pPr marL="0" lvl="0" indent="0" algn="l" rtl="0">
              <a:spcBef>
                <a:spcPts val="1200"/>
              </a:spcBef>
              <a:spcAft>
                <a:spcPts val="0"/>
              </a:spcAft>
              <a:buNone/>
            </a:pPr>
            <a:r>
              <a:rPr lang="en"/>
              <a:t>Tie whatever you want to lift to the end of the yarn. </a:t>
            </a:r>
            <a:endParaRPr/>
          </a:p>
          <a:p>
            <a:pPr marL="0" lvl="0" indent="0" algn="l" rtl="0">
              <a:spcBef>
                <a:spcPts val="1200"/>
              </a:spcBef>
              <a:spcAft>
                <a:spcPts val="1200"/>
              </a:spcAft>
              <a:buNone/>
            </a:pPr>
            <a:r>
              <a:rPr lang="en"/>
              <a:t>Now you can lift up or down the stuff by changing the motor rotation direction. </a:t>
            </a:r>
            <a:endParaRPr/>
          </a:p>
        </p:txBody>
      </p:sp>
      <p:pic>
        <p:nvPicPr>
          <p:cNvPr id="153" name="Google Shape;153;p26"/>
          <p:cNvPicPr preferRelativeResize="0"/>
          <p:nvPr/>
        </p:nvPicPr>
        <p:blipFill>
          <a:blip r:embed="rId3">
            <a:alphaModFix/>
          </a:blip>
          <a:stretch>
            <a:fillRect/>
          </a:stretch>
        </p:blipFill>
        <p:spPr>
          <a:xfrm>
            <a:off x="6510175" y="63650"/>
            <a:ext cx="2135250" cy="1603300"/>
          </a:xfrm>
          <a:prstGeom prst="rect">
            <a:avLst/>
          </a:prstGeom>
          <a:noFill/>
          <a:ln>
            <a:noFill/>
          </a:ln>
        </p:spPr>
      </p:pic>
      <p:pic>
        <p:nvPicPr>
          <p:cNvPr id="154" name="Google Shape;154;p26"/>
          <p:cNvPicPr preferRelativeResize="0"/>
          <p:nvPr/>
        </p:nvPicPr>
        <p:blipFill>
          <a:blip r:embed="rId4">
            <a:alphaModFix/>
          </a:blip>
          <a:stretch>
            <a:fillRect/>
          </a:stretch>
        </p:blipFill>
        <p:spPr>
          <a:xfrm>
            <a:off x="6510175" y="1773800"/>
            <a:ext cx="2135250" cy="1595896"/>
          </a:xfrm>
          <a:prstGeom prst="rect">
            <a:avLst/>
          </a:prstGeom>
          <a:noFill/>
          <a:ln>
            <a:noFill/>
          </a:ln>
        </p:spPr>
      </p:pic>
      <p:pic>
        <p:nvPicPr>
          <p:cNvPr id="155" name="Google Shape;155;p26"/>
          <p:cNvPicPr preferRelativeResize="0"/>
          <p:nvPr/>
        </p:nvPicPr>
        <p:blipFill>
          <a:blip r:embed="rId5">
            <a:alphaModFix/>
          </a:blip>
          <a:stretch>
            <a:fillRect/>
          </a:stretch>
        </p:blipFill>
        <p:spPr>
          <a:xfrm>
            <a:off x="6510175" y="3476549"/>
            <a:ext cx="2135250" cy="1597701"/>
          </a:xfrm>
          <a:prstGeom prst="rect">
            <a:avLst/>
          </a:prstGeom>
          <a:noFill/>
          <a:ln>
            <a:noFill/>
          </a:ln>
        </p:spPr>
      </p:pic>
      <p:pic>
        <p:nvPicPr>
          <p:cNvPr id="156" name="Google Shape;156;p26" title="截屏2025-11-17 下午1.40.43.png">
            <a:hlinkClick r:id="rId6" action="ppaction://hlinksldjump"/>
          </p:cNvPr>
          <p:cNvPicPr preferRelativeResize="0"/>
          <p:nvPr/>
        </p:nvPicPr>
        <p:blipFill>
          <a:blip r:embed="rId7">
            <a:alphaModFix/>
          </a:blip>
          <a:stretch>
            <a:fillRect/>
          </a:stretch>
        </p:blipFill>
        <p:spPr>
          <a:xfrm>
            <a:off x="4282775" y="4308950"/>
            <a:ext cx="1365175" cy="456725"/>
          </a:xfrm>
          <a:prstGeom prst="rect">
            <a:avLst/>
          </a:prstGeom>
          <a:noFill/>
          <a:ln>
            <a:noFill/>
          </a:ln>
        </p:spPr>
      </p:pic>
      <p:pic>
        <p:nvPicPr>
          <p:cNvPr id="157" name="Google Shape;157;p26" descr="a black and white drawing of a hand pointing with a light coming out of it . (Provided by Tenor)"/>
          <p:cNvPicPr preferRelativeResize="0"/>
          <p:nvPr/>
        </p:nvPicPr>
        <p:blipFill>
          <a:blip r:embed="rId8">
            <a:alphaModFix/>
          </a:blip>
          <a:stretch>
            <a:fillRect/>
          </a:stretch>
        </p:blipFill>
        <p:spPr>
          <a:xfrm>
            <a:off x="5470100" y="4568800"/>
            <a:ext cx="421925" cy="421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7"/>
          <p:cNvSpPr txBox="1">
            <a:spLocks noGrp="1"/>
          </p:cNvSpPr>
          <p:nvPr>
            <p:ph type="title"/>
          </p:nvPr>
        </p:nvSpPr>
        <p:spPr>
          <a:xfrm>
            <a:off x="116600" y="78150"/>
            <a:ext cx="8715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How to build - cam</a:t>
            </a:r>
            <a:endParaRPr dirty="0"/>
          </a:p>
        </p:txBody>
      </p:sp>
      <p:sp>
        <p:nvSpPr>
          <p:cNvPr id="163" name="Google Shape;163;p27"/>
          <p:cNvSpPr txBox="1">
            <a:spLocks noGrp="1"/>
          </p:cNvSpPr>
          <p:nvPr>
            <p:ph type="body" idx="1"/>
          </p:nvPr>
        </p:nvSpPr>
        <p:spPr>
          <a:xfrm>
            <a:off x="116675" y="604650"/>
            <a:ext cx="6824700" cy="44340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dirty="0"/>
              <a:t>Cut cardboard to a teardrop shape(?) (If you cut a round shape, it’s also ok, just make sure your hole is not in the center.) </a:t>
            </a:r>
            <a:endParaRPr dirty="0"/>
          </a:p>
          <a:p>
            <a:pPr marL="0" lvl="0" indent="0" algn="l" rtl="0">
              <a:spcBef>
                <a:spcPts val="1200"/>
              </a:spcBef>
              <a:spcAft>
                <a:spcPts val="0"/>
              </a:spcAft>
              <a:buNone/>
            </a:pPr>
            <a:r>
              <a:rPr lang="en" dirty="0"/>
              <a:t>Use a hole puncher to make a hole (any place if it’s a non-round shape, far away from the center if yours a round shape). </a:t>
            </a:r>
            <a:endParaRPr dirty="0"/>
          </a:p>
          <a:p>
            <a:pPr marL="0" lvl="0" indent="0" algn="l" rtl="0">
              <a:spcBef>
                <a:spcPts val="1200"/>
              </a:spcBef>
              <a:spcAft>
                <a:spcPts val="0"/>
              </a:spcAft>
              <a:buNone/>
            </a:pPr>
            <a:r>
              <a:rPr lang="en" dirty="0"/>
              <a:t>Attach the cardboard to the yellow motor adapter through the hole, and use a hot glue gun to glue it; make sure the cardboard rotates with the motor together. </a:t>
            </a:r>
            <a:endParaRPr dirty="0"/>
          </a:p>
          <a:p>
            <a:pPr marL="0" lvl="0" indent="0" algn="l" rtl="0">
              <a:spcBef>
                <a:spcPts val="1200"/>
              </a:spcBef>
              <a:spcAft>
                <a:spcPts val="0"/>
              </a:spcAft>
              <a:buNone/>
            </a:pPr>
            <a:r>
              <a:rPr lang="en" dirty="0"/>
              <a:t>Take a popsicle stick or a wooden stick (or whatever similar material you prefer to use), and cut a gap that has the same size as your stick in the frame/base/box (I use a shoe box here as an example) to make sure your stick can go through that gap and move up and down.</a:t>
            </a:r>
            <a:endParaRPr dirty="0"/>
          </a:p>
          <a:p>
            <a:pPr marL="0" lvl="0" indent="0" algn="l" rtl="0">
              <a:spcBef>
                <a:spcPts val="1200"/>
              </a:spcBef>
              <a:spcAft>
                <a:spcPts val="0"/>
              </a:spcAft>
              <a:buNone/>
            </a:pPr>
            <a:r>
              <a:rPr lang="en" dirty="0"/>
              <a:t>Cut a small rectangular cardboard, and use a hot glue gun to glue the rectangular cardboard to the end of your stick. Test it to make sure that when the motor rotates, the teardrop cardboard can touch the rectangular cardboard and can make your stick go up and down.</a:t>
            </a:r>
            <a:endParaRPr dirty="0"/>
          </a:p>
          <a:p>
            <a:pPr marL="0" lvl="0" indent="0" algn="l" rtl="0">
              <a:spcBef>
                <a:spcPts val="1200"/>
              </a:spcBef>
              <a:spcAft>
                <a:spcPts val="1200"/>
              </a:spcAft>
              <a:buNone/>
            </a:pPr>
            <a:r>
              <a:rPr lang="en" dirty="0"/>
              <a:t>Glue/add anything on the other end of your stick. </a:t>
            </a:r>
            <a:endParaRPr dirty="0"/>
          </a:p>
        </p:txBody>
      </p:sp>
      <p:pic>
        <p:nvPicPr>
          <p:cNvPr id="164" name="Google Shape;164;p27"/>
          <p:cNvPicPr preferRelativeResize="0"/>
          <p:nvPr/>
        </p:nvPicPr>
        <p:blipFill rotWithShape="1">
          <a:blip r:embed="rId3">
            <a:alphaModFix/>
          </a:blip>
          <a:srcRect l="29487" t="29276" r="41987" b="34613"/>
          <a:stretch/>
        </p:blipFill>
        <p:spPr>
          <a:xfrm>
            <a:off x="6941450" y="78150"/>
            <a:ext cx="2105025" cy="1990725"/>
          </a:xfrm>
          <a:prstGeom prst="rect">
            <a:avLst/>
          </a:prstGeom>
          <a:noFill/>
          <a:ln>
            <a:noFill/>
          </a:ln>
        </p:spPr>
      </p:pic>
      <p:pic>
        <p:nvPicPr>
          <p:cNvPr id="165" name="Google Shape;165;p27"/>
          <p:cNvPicPr preferRelativeResize="0"/>
          <p:nvPr/>
        </p:nvPicPr>
        <p:blipFill rotWithShape="1">
          <a:blip r:embed="rId4">
            <a:alphaModFix/>
          </a:blip>
          <a:srcRect l="21335" t="21402" r="8964" b="14884"/>
          <a:stretch/>
        </p:blipFill>
        <p:spPr>
          <a:xfrm>
            <a:off x="6941450" y="2268200"/>
            <a:ext cx="2105025" cy="1439654"/>
          </a:xfrm>
          <a:prstGeom prst="rect">
            <a:avLst/>
          </a:prstGeom>
          <a:noFill/>
          <a:ln>
            <a:noFill/>
          </a:ln>
        </p:spPr>
      </p:pic>
      <p:pic>
        <p:nvPicPr>
          <p:cNvPr id="166" name="Google Shape;166;p27" title="截屏2025-11-17 下午1.40.43.png">
            <a:hlinkClick r:id="rId5" action="ppaction://hlinksldjump"/>
          </p:cNvPr>
          <p:cNvPicPr preferRelativeResize="0"/>
          <p:nvPr/>
        </p:nvPicPr>
        <p:blipFill>
          <a:blip r:embed="rId6">
            <a:alphaModFix/>
          </a:blip>
          <a:stretch>
            <a:fillRect/>
          </a:stretch>
        </p:blipFill>
        <p:spPr>
          <a:xfrm>
            <a:off x="7311375" y="4210950"/>
            <a:ext cx="1365175" cy="456725"/>
          </a:xfrm>
          <a:prstGeom prst="rect">
            <a:avLst/>
          </a:prstGeom>
          <a:noFill/>
          <a:ln>
            <a:noFill/>
          </a:ln>
        </p:spPr>
      </p:pic>
      <p:pic>
        <p:nvPicPr>
          <p:cNvPr id="167" name="Google Shape;167;p27" descr="a black and white drawing of a hand pointing with a light coming out of it . (Provided by Tenor)"/>
          <p:cNvPicPr preferRelativeResize="0"/>
          <p:nvPr/>
        </p:nvPicPr>
        <p:blipFill>
          <a:blip r:embed="rId7">
            <a:alphaModFix/>
          </a:blip>
          <a:stretch>
            <a:fillRect/>
          </a:stretch>
        </p:blipFill>
        <p:spPr>
          <a:xfrm>
            <a:off x="8493175" y="4428825"/>
            <a:ext cx="421925" cy="4219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634</Words>
  <Application>Microsoft Macintosh PowerPoint</Application>
  <PresentationFormat>On-screen Show (16:9)</PresentationFormat>
  <Paragraphs>53</Paragraphs>
  <Slides>15</Slides>
  <Notes>15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Simple Light</vt:lpstr>
      <vt:lpstr>PowerPoint Presentation</vt:lpstr>
      <vt:lpstr>Table of contents</vt:lpstr>
      <vt:lpstr>Crank and Slider motion</vt:lpstr>
      <vt:lpstr>PowerPoint Presentation</vt:lpstr>
      <vt:lpstr>Cable-driven motion</vt:lpstr>
      <vt:lpstr>PowerPoint Presentation</vt:lpstr>
      <vt:lpstr>Winch-moving motion</vt:lpstr>
      <vt:lpstr>PowerPoint Presentation</vt:lpstr>
      <vt:lpstr>Cam</vt:lpstr>
      <vt:lpstr>PowerPoint Presentation</vt:lpstr>
      <vt:lpstr>How to build?</vt:lpstr>
      <vt:lpstr>How to build - Crank and Slider</vt:lpstr>
      <vt:lpstr>Tips</vt:lpstr>
      <vt:lpstr>How to build - winch moving</vt:lpstr>
      <vt:lpstr>How to build - cam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Beth McElroy</cp:lastModifiedBy>
  <cp:revision>6</cp:revision>
  <dcterms:modified xsi:type="dcterms:W3CDTF">2026-10-14T15:34:06Z</dcterms:modified>
</cp:coreProperties>
</file>