
<file path=[Content_Types].xml><?xml version="1.0" encoding="utf-8"?>
<Types xmlns="http://schemas.openxmlformats.org/package/2006/content-types">
  <Default Extension="emf" ContentType="image/x-emf"/>
  <Default Extension="gif" ContentType="image/gif"/>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14"/>
  </p:notesMasterIdLst>
  <p:sldIdLst>
    <p:sldId id="311" r:id="rId2"/>
    <p:sldId id="257" r:id="rId3"/>
    <p:sldId id="258" r:id="rId4"/>
    <p:sldId id="259" r:id="rId5"/>
    <p:sldId id="260" r:id="rId6"/>
    <p:sldId id="261" r:id="rId7"/>
    <p:sldId id="262" r:id="rId8"/>
    <p:sldId id="263" r:id="rId9"/>
    <p:sldId id="264" r:id="rId10"/>
    <p:sldId id="265" r:id="rId11"/>
    <p:sldId id="266" r:id="rId12"/>
    <p:sldId id="267" r:id="rId13"/>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2C267F09-0378-4160-A351-B1F1C459D73C}">
  <a:tblStyle styleId="{2C267F09-0378-4160-A351-B1F1C459D73C}" styleName="Table_0">
    <a:wholeTbl>
      <a:tcTxStyle>
        <a:font>
          <a:latin typeface="Arial"/>
          <a:ea typeface="Arial"/>
          <a:cs typeface="Arial"/>
        </a:font>
        <a:srgbClr val="000000"/>
      </a:tcTxStyle>
      <a:tcStyle>
        <a:tcBdr>
          <a:left>
            <a:ln w="12700" cap="flat" cmpd="sng">
              <a:solidFill>
                <a:srgbClr val="000000"/>
              </a:solidFill>
              <a:prstDash val="solid"/>
              <a:round/>
              <a:headEnd type="none" w="sm" len="sm"/>
              <a:tailEnd type="none" w="sm" len="sm"/>
            </a:ln>
          </a:left>
          <a:right>
            <a:ln w="12700" cap="flat" cmpd="sng">
              <a:solidFill>
                <a:srgbClr val="000000"/>
              </a:solidFill>
              <a:prstDash val="solid"/>
              <a:round/>
              <a:headEnd type="none" w="sm" len="sm"/>
              <a:tailEnd type="none" w="sm" len="sm"/>
            </a:ln>
          </a:right>
          <a:top>
            <a:ln w="12700" cap="flat" cmpd="sng">
              <a:solidFill>
                <a:srgbClr val="000000"/>
              </a:solidFill>
              <a:prstDash val="solid"/>
              <a:round/>
              <a:headEnd type="none" w="sm" len="sm"/>
              <a:tailEnd type="none" w="sm" len="sm"/>
            </a:ln>
          </a:top>
          <a:bottom>
            <a:ln w="12700" cap="flat" cmpd="sng">
              <a:solidFill>
                <a:srgbClr val="000000"/>
              </a:solidFill>
              <a:prstDash val="solid"/>
              <a:round/>
              <a:headEnd type="none" w="sm" len="sm"/>
              <a:tailEnd type="none" w="sm" len="sm"/>
            </a:ln>
          </a:bottom>
          <a:insideH>
            <a:ln w="12700" cap="flat" cmpd="sng">
              <a:solidFill>
                <a:srgbClr val="000000"/>
              </a:solidFill>
              <a:prstDash val="solid"/>
              <a:round/>
              <a:headEnd type="none" w="sm" len="sm"/>
              <a:tailEnd type="none" w="sm" len="sm"/>
            </a:ln>
          </a:insideH>
          <a:insideV>
            <a:ln w="12700" cap="flat" cmpd="sng">
              <a:solidFill>
                <a:srgbClr val="000000"/>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24"/>
  </p:normalViewPr>
  <p:slideViewPr>
    <p:cSldViewPr snapToGrid="0">
      <p:cViewPr varScale="1">
        <p:scale>
          <a:sx n="142" d="100"/>
          <a:sy n="142" d="100"/>
        </p:scale>
        <p:origin x="688" y="176"/>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txBody>
          <a:bodyPr/>
          <a:lstStyle/>
          <a:p>
            <a:endParaRPr lang="en-US" dirty="0"/>
          </a:p>
        </p:txBody>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4210576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
        <p:cNvGrpSpPr/>
        <p:nvPr/>
      </p:nvGrpSpPr>
      <p:grpSpPr>
        <a:xfrm>
          <a:off x="0" y="0"/>
          <a:ext cx="0" cy="0"/>
          <a:chOff x="0" y="0"/>
          <a:chExt cx="0" cy="0"/>
        </a:xfrm>
      </p:grpSpPr>
      <p:sp>
        <p:nvSpPr>
          <p:cNvPr id="56" name="Google Shape;56;g3a4b4060374_0_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 name="Google Shape;57;g3a4b4060374_0_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
        <p:cNvGrpSpPr/>
        <p:nvPr/>
      </p:nvGrpSpPr>
      <p:grpSpPr>
        <a:xfrm>
          <a:off x="0" y="0"/>
          <a:ext cx="0" cy="0"/>
          <a:chOff x="0" y="0"/>
          <a:chExt cx="0" cy="0"/>
        </a:xfrm>
      </p:grpSpPr>
      <p:sp>
        <p:nvSpPr>
          <p:cNvPr id="62" name="Google Shape;62;g3a2ed80fec1_0_11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3" name="Google Shape;63;g3a2ed80fec1_0_1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
        <p:cNvGrpSpPr/>
        <p:nvPr/>
      </p:nvGrpSpPr>
      <p:grpSpPr>
        <a:xfrm>
          <a:off x="0" y="0"/>
          <a:ext cx="0" cy="0"/>
          <a:chOff x="0" y="0"/>
          <a:chExt cx="0" cy="0"/>
        </a:xfrm>
      </p:grpSpPr>
      <p:sp>
        <p:nvSpPr>
          <p:cNvPr id="68" name="Google Shape;68;g3a2ed80fec1_0_2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9" name="Google Shape;69;g3a2ed80fec1_0_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
        <p:cNvGrpSpPr/>
        <p:nvPr/>
      </p:nvGrpSpPr>
      <p:grpSpPr>
        <a:xfrm>
          <a:off x="0" y="0"/>
          <a:ext cx="0" cy="0"/>
          <a:chOff x="0" y="0"/>
          <a:chExt cx="0" cy="0"/>
        </a:xfrm>
      </p:grpSpPr>
      <p:sp>
        <p:nvSpPr>
          <p:cNvPr id="77" name="Google Shape;77;g3a2ed80fec1_0_11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 name="Google Shape;78;g3a2ed80fec1_0_1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
        <p:cNvGrpSpPr/>
        <p:nvPr/>
      </p:nvGrpSpPr>
      <p:grpSpPr>
        <a:xfrm>
          <a:off x="0" y="0"/>
          <a:ext cx="0" cy="0"/>
          <a:chOff x="0" y="0"/>
          <a:chExt cx="0" cy="0"/>
        </a:xfrm>
      </p:grpSpPr>
      <p:sp>
        <p:nvSpPr>
          <p:cNvPr id="83" name="Google Shape;83;g3a2ed80fec1_0_12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4" name="Google Shape;84;g3a2ed80fec1_0_1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Google Shape;94;g3a2ed80fec1_0_1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5" name="Google Shape;95;g3a2ed80fec1_0_1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g3a2ed80fec1_0_15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 name="Google Shape;100;g3a2ed80fec1_0_1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g3a4b4060374_0_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 name="Google Shape;109;g3a4b4060374_0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g3a2ed80fec1_0_8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4" name="Google Shape;114;g3a2ed80fec1_0_8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g3a2ed80fec1_0_1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6" name="Google Shape;136;g3a2ed80fec1_0_1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
        <p:cNvGrpSpPr/>
        <p:nvPr/>
      </p:nvGrpSpPr>
      <p:grpSpPr>
        <a:xfrm>
          <a:off x="0" y="0"/>
          <a:ext cx="0" cy="0"/>
          <a:chOff x="0" y="0"/>
          <a:chExt cx="0" cy="0"/>
        </a:xfrm>
      </p:grpSpPr>
      <p:sp>
        <p:nvSpPr>
          <p:cNvPr id="143" name="Google Shape;143;g3a2ed80fec1_0_17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4" name="Google Shape;144;g3a2ed80fec1_0_17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31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875044816"/>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dirty="0"/>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60"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2.xml"/><Relationship Id="rId5" Type="http://schemas.openxmlformats.org/officeDocument/2006/relationships/image" Target="../media/image3.emf"/><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slide" Target="slide3.xml"/><Relationship Id="rId7" Type="http://schemas.openxmlformats.org/officeDocument/2006/relationships/slide" Target="slide12.xml"/><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slide" Target="slide7.xml"/><Relationship Id="rId5" Type="http://schemas.openxmlformats.org/officeDocument/2006/relationships/slide" Target="slide5.xml"/><Relationship Id="rId4" Type="http://schemas.openxmlformats.org/officeDocument/2006/relationships/slide" Target="slide10.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8" Type="http://schemas.openxmlformats.org/officeDocument/2006/relationships/slide" Target="slide10.xml"/><Relationship Id="rId3" Type="http://schemas.openxmlformats.org/officeDocument/2006/relationships/hyperlink" Target="http://drive.google.com/file/d/1QKFO-EUV0NGp5N9RrkS1HzUM_TzKWby9/view" TargetMode="External"/><Relationship Id="rId7"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5.jpg"/><Relationship Id="rId5" Type="http://schemas.openxmlformats.org/officeDocument/2006/relationships/hyperlink" Target="http://drive.google.com/file/d/1fLyX2wmloem5hq7898pxbIcOf2xIInTA/view" TargetMode="External"/><Relationship Id="rId10" Type="http://schemas.openxmlformats.org/officeDocument/2006/relationships/image" Target="../media/image8.gif"/><Relationship Id="rId4" Type="http://schemas.openxmlformats.org/officeDocument/2006/relationships/image" Target="../media/image4.jpg"/><Relationship Id="rId9" Type="http://schemas.openxmlformats.org/officeDocument/2006/relationships/image" Target="../media/image7.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8" Type="http://schemas.openxmlformats.org/officeDocument/2006/relationships/hyperlink" Target="http://drive.google.com/file/d/1WEtskRpfduutjIIBklFxHNcB_cGBihjp/view" TargetMode="External"/><Relationship Id="rId3" Type="http://schemas.openxmlformats.org/officeDocument/2006/relationships/image" Target="../media/image9.jpg"/><Relationship Id="rId7" Type="http://schemas.openxmlformats.org/officeDocument/2006/relationships/image" Target="../media/image12.jpg"/><Relationship Id="rId12" Type="http://schemas.openxmlformats.org/officeDocument/2006/relationships/image" Target="../media/image8.gif"/><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11.jpg"/><Relationship Id="rId11" Type="http://schemas.openxmlformats.org/officeDocument/2006/relationships/image" Target="../media/image7.png"/><Relationship Id="rId5" Type="http://schemas.openxmlformats.org/officeDocument/2006/relationships/hyperlink" Target="http://drive.google.com/file/d/1OjuV3vqgS__23xhnIFoWVAbdovo6cXs1/view" TargetMode="External"/><Relationship Id="rId10" Type="http://schemas.openxmlformats.org/officeDocument/2006/relationships/slide" Target="slide11.xml"/><Relationship Id="rId4" Type="http://schemas.openxmlformats.org/officeDocument/2006/relationships/image" Target="../media/image10.jpg"/><Relationship Id="rId9" Type="http://schemas.openxmlformats.org/officeDocument/2006/relationships/image" Target="../media/image13.jp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8" Type="http://schemas.openxmlformats.org/officeDocument/2006/relationships/slide" Target="slide12.xml"/><Relationship Id="rId3" Type="http://schemas.openxmlformats.org/officeDocument/2006/relationships/hyperlink" Target="http://drive.google.com/file/d/1Z6J1nH7KBtn3U2VInu3-JSBuKOT1jU5d/view" TargetMode="External"/><Relationship Id="rId7" Type="http://schemas.openxmlformats.org/officeDocument/2006/relationships/image" Target="../media/image16.jp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15.jpg"/><Relationship Id="rId5" Type="http://schemas.openxmlformats.org/officeDocument/2006/relationships/hyperlink" Target="http://drive.google.com/file/d/1TvhYYi5n6dMNku_plueQZLyY17enW7Dq/view" TargetMode="External"/><Relationship Id="rId10" Type="http://schemas.openxmlformats.org/officeDocument/2006/relationships/image" Target="../media/image8.gif"/><Relationship Id="rId4" Type="http://schemas.openxmlformats.org/officeDocument/2006/relationships/image" Target="../media/image14.jpg"/><Relationship Id="rId9" Type="http://schemas.openxmlformats.org/officeDocument/2006/relationships/image" Target="../media/image7.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8" Type="http://schemas.openxmlformats.org/officeDocument/2006/relationships/image" Target="../media/image22.jpg"/><Relationship Id="rId13" Type="http://schemas.openxmlformats.org/officeDocument/2006/relationships/image" Target="../media/image8.gif"/><Relationship Id="rId3" Type="http://schemas.openxmlformats.org/officeDocument/2006/relationships/image" Target="../media/image17.jpg"/><Relationship Id="rId7" Type="http://schemas.openxmlformats.org/officeDocument/2006/relationships/image" Target="../media/image21.jpg"/><Relationship Id="rId12" Type="http://schemas.openxmlformats.org/officeDocument/2006/relationships/image" Target="../media/image24.png"/><Relationship Id="rId2" Type="http://schemas.openxmlformats.org/officeDocument/2006/relationships/notesSlide" Target="../notesSlides/notesSlide10.xml"/><Relationship Id="rId1" Type="http://schemas.openxmlformats.org/officeDocument/2006/relationships/slideLayout" Target="../slideLayouts/slideLayout3.xml"/><Relationship Id="rId6" Type="http://schemas.openxmlformats.org/officeDocument/2006/relationships/image" Target="../media/image20.jpg"/><Relationship Id="rId11" Type="http://schemas.openxmlformats.org/officeDocument/2006/relationships/slide" Target="slide4.xml"/><Relationship Id="rId5" Type="http://schemas.openxmlformats.org/officeDocument/2006/relationships/image" Target="../media/image19.jpg"/><Relationship Id="rId10" Type="http://schemas.openxmlformats.org/officeDocument/2006/relationships/image" Target="../media/image6.jpg"/><Relationship Id="rId4" Type="http://schemas.openxmlformats.org/officeDocument/2006/relationships/image" Target="../media/image18.jpg"/><Relationship Id="rId9" Type="http://schemas.openxmlformats.org/officeDocument/2006/relationships/image" Target="../media/image23.jpg"/></Relationships>
</file>

<file path=ppt/slides/_rels/slide11.xml.rels><?xml version="1.0" encoding="UTF-8" standalone="yes"?>
<Relationships xmlns="http://schemas.openxmlformats.org/package/2006/relationships"><Relationship Id="rId3" Type="http://schemas.openxmlformats.org/officeDocument/2006/relationships/slide" Target="slide6.xml"/><Relationship Id="rId2" Type="http://schemas.openxmlformats.org/officeDocument/2006/relationships/notesSlide" Target="../notesSlides/notesSlide11.xml"/><Relationship Id="rId1" Type="http://schemas.openxmlformats.org/officeDocument/2006/relationships/slideLayout" Target="../slideLayouts/slideLayout3.xml"/><Relationship Id="rId5" Type="http://schemas.openxmlformats.org/officeDocument/2006/relationships/image" Target="../media/image8.gif"/><Relationship Id="rId4" Type="http://schemas.openxmlformats.org/officeDocument/2006/relationships/image" Target="../media/image24.png"/></Relationships>
</file>

<file path=ppt/slides/_rels/slide12.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25.jpg"/><Relationship Id="rId7" Type="http://schemas.openxmlformats.org/officeDocument/2006/relationships/slide" Target="slide8.xml"/><Relationship Id="rId2" Type="http://schemas.openxmlformats.org/officeDocument/2006/relationships/notesSlide" Target="../notesSlides/notesSlide12.xml"/><Relationship Id="rId1" Type="http://schemas.openxmlformats.org/officeDocument/2006/relationships/slideLayout" Target="../slideLayouts/slideLayout3.xml"/><Relationship Id="rId6" Type="http://schemas.openxmlformats.org/officeDocument/2006/relationships/image" Target="../media/image28.jpg"/><Relationship Id="rId5" Type="http://schemas.openxmlformats.org/officeDocument/2006/relationships/image" Target="../media/image27.jpg"/><Relationship Id="rId4" Type="http://schemas.openxmlformats.org/officeDocument/2006/relationships/image" Target="../media/image26.jpg"/><Relationship Id="rId9" Type="http://schemas.openxmlformats.org/officeDocument/2006/relationships/image" Target="../media/image8.gi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A9BC86D1-E516-739B-AE6A-7F958F399071}"/>
              </a:ext>
            </a:extLst>
          </p:cNvPr>
          <p:cNvGrpSpPr/>
          <p:nvPr/>
        </p:nvGrpSpPr>
        <p:grpSpPr>
          <a:xfrm>
            <a:off x="747737" y="4422926"/>
            <a:ext cx="3015916" cy="401172"/>
            <a:chOff x="962072" y="5863088"/>
            <a:chExt cx="6142252" cy="817031"/>
          </a:xfrm>
        </p:grpSpPr>
        <p:pic>
          <p:nvPicPr>
            <p:cNvPr id="6" name="Picture 3">
              <a:extLst>
                <a:ext uri="{FF2B5EF4-FFF2-40B4-BE49-F238E27FC236}">
                  <a16:creationId xmlns:a16="http://schemas.microsoft.com/office/drawing/2014/main" id="{277CB5AD-C0F3-A071-675E-165D8770762C}"/>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71767" y="6046436"/>
              <a:ext cx="3732557" cy="502651"/>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4" descr="Early registration for the 2024 ICSA Applied Statistics Symposium is ...">
              <a:extLst>
                <a:ext uri="{FF2B5EF4-FFF2-40B4-BE49-F238E27FC236}">
                  <a16:creationId xmlns:a16="http://schemas.microsoft.com/office/drawing/2014/main" id="{72B67F46-16BE-31A8-59AE-6D35C7F3850A}"/>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62072" y="5863088"/>
              <a:ext cx="2535273" cy="817031"/>
            </a:xfrm>
            <a:prstGeom prst="rect">
              <a:avLst/>
            </a:prstGeom>
            <a:noFill/>
            <a:extLst>
              <a:ext uri="{909E8E84-426E-40DD-AFC4-6F175D3DCCD1}">
                <a14:hiddenFill xmlns:a14="http://schemas.microsoft.com/office/drawing/2010/main">
                  <a:solidFill>
                    <a:srgbClr val="FFFFFF"/>
                  </a:solidFill>
                </a14:hiddenFill>
              </a:ext>
            </a:extLst>
          </p:spPr>
        </p:pic>
      </p:grpSp>
      <p:pic>
        <p:nvPicPr>
          <p:cNvPr id="12" name="Picture 11">
            <a:extLst>
              <a:ext uri="{FF2B5EF4-FFF2-40B4-BE49-F238E27FC236}">
                <a16:creationId xmlns:a16="http://schemas.microsoft.com/office/drawing/2014/main" id="{FB4E12FC-A137-413C-595A-1C933581DC98}"/>
              </a:ext>
            </a:extLst>
          </p:cNvPr>
          <p:cNvPicPr>
            <a:picLocks noChangeAspect="1"/>
          </p:cNvPicPr>
          <p:nvPr/>
        </p:nvPicPr>
        <p:blipFill>
          <a:blip r:embed="rId5"/>
          <a:stretch>
            <a:fillRect/>
          </a:stretch>
        </p:blipFill>
        <p:spPr>
          <a:xfrm>
            <a:off x="562848" y="519991"/>
            <a:ext cx="2887362" cy="234945"/>
          </a:xfrm>
          <a:prstGeom prst="rect">
            <a:avLst/>
          </a:prstGeom>
        </p:spPr>
      </p:pic>
      <p:grpSp>
        <p:nvGrpSpPr>
          <p:cNvPr id="15" name="Group 14">
            <a:extLst>
              <a:ext uri="{FF2B5EF4-FFF2-40B4-BE49-F238E27FC236}">
                <a16:creationId xmlns:a16="http://schemas.microsoft.com/office/drawing/2014/main" id="{8EC1D617-0A0F-62CC-079A-5013813ED31B}"/>
              </a:ext>
            </a:extLst>
          </p:cNvPr>
          <p:cNvGrpSpPr/>
          <p:nvPr/>
        </p:nvGrpSpPr>
        <p:grpSpPr>
          <a:xfrm>
            <a:off x="562848" y="1835427"/>
            <a:ext cx="7658101" cy="727123"/>
            <a:chOff x="5629190" y="2241858"/>
            <a:chExt cx="6769904" cy="219189"/>
          </a:xfrm>
        </p:grpSpPr>
        <p:sp>
          <p:nvSpPr>
            <p:cNvPr id="13" name="TextBox 25">
              <a:extLst>
                <a:ext uri="{FF2B5EF4-FFF2-40B4-BE49-F238E27FC236}">
                  <a16:creationId xmlns:a16="http://schemas.microsoft.com/office/drawing/2014/main" id="{5118F9C5-5FB0-042B-503A-DBD1C7A2848C}"/>
                </a:ext>
              </a:extLst>
            </p:cNvPr>
            <p:cNvSpPr txBox="1"/>
            <p:nvPr/>
          </p:nvSpPr>
          <p:spPr>
            <a:xfrm>
              <a:off x="5629190" y="2294046"/>
              <a:ext cx="6769904" cy="16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4289" rIns="34289" anchor="b">
              <a:spAutoFit/>
            </a:bodyPr>
            <a:lstStyle>
              <a:lvl1pPr>
                <a:lnSpc>
                  <a:spcPct val="60000"/>
                </a:lnSpc>
                <a:defRPr sz="5600" cap="all" spc="-148">
                  <a:latin typeface="Arial Black"/>
                  <a:ea typeface="Arial Black"/>
                  <a:cs typeface="Arial Black"/>
                  <a:sym typeface="Arial Black"/>
                </a:defRPr>
              </a:lvl1pPr>
            </a:lstStyle>
            <a:p>
              <a:pPr algn="ctr" defTabSz="342892" hangingPunct="0">
                <a:lnSpc>
                  <a:spcPct val="100000"/>
                </a:lnSpc>
                <a:defRPr/>
              </a:pPr>
              <a:r>
                <a:rPr lang="en-US" sz="3000" b="1" cap="none" spc="0" dirty="0">
                  <a:solidFill>
                    <a:srgbClr val="D5137B"/>
                  </a:solidFill>
                  <a:latin typeface="Arial" panose="020B0604020202020204" pitchFamily="34" charset="0"/>
                  <a:cs typeface="Arial" panose="020B0604020202020204" pitchFamily="34" charset="0"/>
                </a:rPr>
                <a:t>DIY Switches</a:t>
              </a:r>
            </a:p>
          </p:txBody>
        </p:sp>
        <p:sp>
          <p:nvSpPr>
            <p:cNvPr id="14" name="TextBox 13">
              <a:extLst>
                <a:ext uri="{FF2B5EF4-FFF2-40B4-BE49-F238E27FC236}">
                  <a16:creationId xmlns:a16="http://schemas.microsoft.com/office/drawing/2014/main" id="{7BF788FA-039F-1E21-331A-669D4420341D}"/>
                </a:ext>
              </a:extLst>
            </p:cNvPr>
            <p:cNvSpPr txBox="1"/>
            <p:nvPr/>
          </p:nvSpPr>
          <p:spPr>
            <a:xfrm>
              <a:off x="7760156" y="2241858"/>
              <a:ext cx="61273" cy="5914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34289" tIns="34289" rIns="34289" bIns="34289" numCol="1" spcCol="38100" rtlCol="0" anchor="t">
              <a:spAutoFit/>
            </a:bodyPr>
            <a:lstStyle/>
            <a:p>
              <a:pPr defTabSz="342892" hangingPunct="0">
                <a:defRPr/>
              </a:pPr>
              <a:endParaRPr lang="en-US" sz="825" b="1" dirty="0">
                <a:solidFill>
                  <a:srgbClr val="F9F9F9">
                    <a:lumMod val="50000"/>
                  </a:srgbClr>
                </a:solidFill>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4090618304"/>
      </p:ext>
    </p:extLst>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8"/>
        <p:cNvGrpSpPr/>
        <p:nvPr/>
      </p:nvGrpSpPr>
      <p:grpSpPr>
        <a:xfrm>
          <a:off x="0" y="0"/>
          <a:ext cx="0" cy="0"/>
          <a:chOff x="0" y="0"/>
          <a:chExt cx="0" cy="0"/>
        </a:xfrm>
      </p:grpSpPr>
      <p:sp>
        <p:nvSpPr>
          <p:cNvPr id="59" name="Google Shape;59;p1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b="1" dirty="0"/>
              <a:t>Table of Contents</a:t>
            </a:r>
            <a:endParaRPr b="1" dirty="0"/>
          </a:p>
        </p:txBody>
      </p:sp>
      <p:sp>
        <p:nvSpPr>
          <p:cNvPr id="60" name="Google Shape;60;p1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457200" lvl="0" indent="-381000" algn="l" rtl="0">
              <a:spcBef>
                <a:spcPts val="0"/>
              </a:spcBef>
              <a:spcAft>
                <a:spcPts val="0"/>
              </a:spcAft>
              <a:buSzPts val="2400"/>
              <a:buChar char="●"/>
            </a:pPr>
            <a:r>
              <a:rPr lang="en" sz="2400" u="sng" dirty="0">
                <a:solidFill>
                  <a:schemeClr val="hlink"/>
                </a:solidFill>
                <a:hlinkClick r:id="rId3" action="ppaction://hlinksldjump"/>
              </a:rPr>
              <a:t>Basic switch (Cardstock) </a:t>
            </a:r>
            <a:endParaRPr sz="2400" dirty="0"/>
          </a:p>
          <a:p>
            <a:pPr marL="914400" lvl="1" indent="-381000" algn="l" rtl="0">
              <a:spcBef>
                <a:spcPts val="0"/>
              </a:spcBef>
              <a:spcAft>
                <a:spcPts val="0"/>
              </a:spcAft>
              <a:buSzPts val="2400"/>
              <a:buChar char="○"/>
            </a:pPr>
            <a:r>
              <a:rPr lang="en" sz="2400" u="sng" dirty="0">
                <a:solidFill>
                  <a:schemeClr val="hlink"/>
                </a:solidFill>
                <a:hlinkClick r:id="rId4" action="ppaction://hlinksldjump"/>
              </a:rPr>
              <a:t>How to build</a:t>
            </a:r>
            <a:endParaRPr sz="2400" dirty="0"/>
          </a:p>
          <a:p>
            <a:pPr marL="457200" lvl="0" indent="-381000" algn="l" rtl="0">
              <a:spcBef>
                <a:spcPts val="0"/>
              </a:spcBef>
              <a:spcAft>
                <a:spcPts val="0"/>
              </a:spcAft>
              <a:buSzPts val="2400"/>
              <a:buChar char="●"/>
            </a:pPr>
            <a:r>
              <a:rPr lang="en" sz="2400" u="sng" dirty="0">
                <a:solidFill>
                  <a:schemeClr val="hlink"/>
                </a:solidFill>
                <a:hlinkClick r:id="rId5" action="ppaction://hlinksldjump"/>
              </a:rPr>
              <a:t>Basic switch (Popsicle sticks) </a:t>
            </a:r>
            <a:endParaRPr sz="2400" dirty="0"/>
          </a:p>
          <a:p>
            <a:pPr marL="914400" lvl="1" indent="-381000" algn="l" rtl="0">
              <a:spcBef>
                <a:spcPts val="0"/>
              </a:spcBef>
              <a:spcAft>
                <a:spcPts val="0"/>
              </a:spcAft>
              <a:buSzPts val="2400"/>
              <a:buChar char="○"/>
            </a:pPr>
            <a:r>
              <a:rPr lang="en" sz="2400" u="sng" dirty="0">
                <a:solidFill>
                  <a:schemeClr val="hlink"/>
                </a:solidFill>
                <a:hlinkClick r:id="rId4" action="ppaction://hlinksldjump"/>
              </a:rPr>
              <a:t>How to build</a:t>
            </a:r>
            <a:endParaRPr sz="2400" dirty="0"/>
          </a:p>
          <a:p>
            <a:pPr marL="457200" lvl="0" indent="-381000" algn="l" rtl="0">
              <a:spcBef>
                <a:spcPts val="0"/>
              </a:spcBef>
              <a:spcAft>
                <a:spcPts val="0"/>
              </a:spcAft>
              <a:buSzPts val="2400"/>
              <a:buChar char="●"/>
            </a:pPr>
            <a:r>
              <a:rPr lang="en" sz="2400" u="sng" dirty="0">
                <a:solidFill>
                  <a:schemeClr val="hlink"/>
                </a:solidFill>
                <a:hlinkClick r:id="rId6" action="ppaction://hlinksldjump"/>
              </a:rPr>
              <a:t>The switch can change motor direction</a:t>
            </a:r>
            <a:endParaRPr sz="2400" dirty="0"/>
          </a:p>
          <a:p>
            <a:pPr marL="914400" lvl="1" indent="-381000" algn="l" rtl="0">
              <a:spcBef>
                <a:spcPts val="0"/>
              </a:spcBef>
              <a:spcAft>
                <a:spcPts val="0"/>
              </a:spcAft>
              <a:buSzPts val="2400"/>
              <a:buChar char="○"/>
            </a:pPr>
            <a:r>
              <a:rPr lang="en" sz="2400" u="sng" dirty="0">
                <a:solidFill>
                  <a:schemeClr val="hlink"/>
                </a:solidFill>
                <a:hlinkClick r:id="rId7" action="ppaction://hlinksldjump"/>
              </a:rPr>
              <a:t>How to build</a:t>
            </a:r>
            <a:endParaRPr sz="24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4"/>
        <p:cNvGrpSpPr/>
        <p:nvPr/>
      </p:nvGrpSpPr>
      <p:grpSpPr>
        <a:xfrm>
          <a:off x="0" y="0"/>
          <a:ext cx="0" cy="0"/>
          <a:chOff x="0" y="0"/>
          <a:chExt cx="0" cy="0"/>
        </a:xfrm>
      </p:grpSpPr>
      <p:sp>
        <p:nvSpPr>
          <p:cNvPr id="65" name="Google Shape;65;p15"/>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p>
            <a:pPr marL="0" lvl="0" indent="0" algn="ctr" rtl="0">
              <a:spcBef>
                <a:spcPts val="0"/>
              </a:spcBef>
              <a:spcAft>
                <a:spcPts val="0"/>
              </a:spcAft>
              <a:buNone/>
            </a:pPr>
            <a:r>
              <a:rPr lang="en" b="1" dirty="0"/>
              <a:t>Basic Switch</a:t>
            </a:r>
            <a:endParaRPr b="1" dirty="0"/>
          </a:p>
        </p:txBody>
      </p:sp>
      <p:sp>
        <p:nvSpPr>
          <p:cNvPr id="66" name="Google Shape;66;p15"/>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en" b="1" dirty="0"/>
              <a:t>Cardstock</a:t>
            </a:r>
            <a:endParaRPr b="1"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0"/>
        <p:cNvGrpSpPr/>
        <p:nvPr/>
      </p:nvGrpSpPr>
      <p:grpSpPr>
        <a:xfrm>
          <a:off x="0" y="0"/>
          <a:ext cx="0" cy="0"/>
          <a:chOff x="0" y="0"/>
          <a:chExt cx="0" cy="0"/>
        </a:xfrm>
      </p:grpSpPr>
      <p:pic>
        <p:nvPicPr>
          <p:cNvPr id="71" name="Google Shape;71;p16" title="Switch 1 full.MOV">
            <a:hlinkClick r:id="rId3"/>
          </p:cNvPr>
          <p:cNvPicPr preferRelativeResize="0"/>
          <p:nvPr/>
        </p:nvPicPr>
        <p:blipFill>
          <a:blip r:embed="rId4">
            <a:alphaModFix/>
          </a:blip>
          <a:stretch>
            <a:fillRect/>
          </a:stretch>
        </p:blipFill>
        <p:spPr>
          <a:xfrm>
            <a:off x="139950" y="2601050"/>
            <a:ext cx="4233778" cy="2381500"/>
          </a:xfrm>
          <a:prstGeom prst="rect">
            <a:avLst/>
          </a:prstGeom>
          <a:noFill/>
          <a:ln>
            <a:noFill/>
          </a:ln>
        </p:spPr>
      </p:pic>
      <p:pic>
        <p:nvPicPr>
          <p:cNvPr id="72" name="Google Shape;72;p16" title="Switch 1 focus.MOV">
            <a:hlinkClick r:id="rId5"/>
          </p:cNvPr>
          <p:cNvPicPr preferRelativeResize="0"/>
          <p:nvPr/>
        </p:nvPicPr>
        <p:blipFill>
          <a:blip r:embed="rId6">
            <a:alphaModFix/>
          </a:blip>
          <a:stretch>
            <a:fillRect/>
          </a:stretch>
        </p:blipFill>
        <p:spPr>
          <a:xfrm>
            <a:off x="139950" y="90975"/>
            <a:ext cx="4233773" cy="2381500"/>
          </a:xfrm>
          <a:prstGeom prst="rect">
            <a:avLst/>
          </a:prstGeom>
          <a:noFill/>
          <a:ln>
            <a:noFill/>
          </a:ln>
        </p:spPr>
      </p:pic>
      <p:pic>
        <p:nvPicPr>
          <p:cNvPr id="73" name="Google Shape;73;p16"/>
          <p:cNvPicPr preferRelativeResize="0"/>
          <p:nvPr/>
        </p:nvPicPr>
        <p:blipFill>
          <a:blip r:embed="rId7">
            <a:alphaModFix/>
          </a:blip>
          <a:stretch>
            <a:fillRect/>
          </a:stretch>
        </p:blipFill>
        <p:spPr>
          <a:xfrm rot="-5400000">
            <a:off x="5034613" y="-478937"/>
            <a:ext cx="3401850" cy="4541675"/>
          </a:xfrm>
          <a:prstGeom prst="rect">
            <a:avLst/>
          </a:prstGeom>
          <a:noFill/>
          <a:ln>
            <a:noFill/>
          </a:ln>
        </p:spPr>
      </p:pic>
      <p:pic>
        <p:nvPicPr>
          <p:cNvPr id="74" name="Google Shape;74;p16" title="截屏2025-11-17 下午1.38.57.png">
            <a:hlinkClick r:id="rId8" action="ppaction://hlinksldjump"/>
          </p:cNvPr>
          <p:cNvPicPr preferRelativeResize="0"/>
          <p:nvPr/>
        </p:nvPicPr>
        <p:blipFill>
          <a:blip r:embed="rId9">
            <a:alphaModFix/>
          </a:blip>
          <a:stretch>
            <a:fillRect/>
          </a:stretch>
        </p:blipFill>
        <p:spPr>
          <a:xfrm>
            <a:off x="6147646" y="4085600"/>
            <a:ext cx="1528375" cy="461625"/>
          </a:xfrm>
          <a:prstGeom prst="rect">
            <a:avLst/>
          </a:prstGeom>
          <a:noFill/>
          <a:ln>
            <a:noFill/>
          </a:ln>
        </p:spPr>
      </p:pic>
      <p:pic>
        <p:nvPicPr>
          <p:cNvPr id="75" name="Google Shape;75;p16" descr="a black and white drawing of a hand pointing with a light coming out of it . (Provided by Tenor)"/>
          <p:cNvPicPr preferRelativeResize="0"/>
          <p:nvPr/>
        </p:nvPicPr>
        <p:blipFill>
          <a:blip r:embed="rId10">
            <a:alphaModFix/>
          </a:blip>
          <a:stretch>
            <a:fillRect/>
          </a:stretch>
        </p:blipFill>
        <p:spPr>
          <a:xfrm>
            <a:off x="7489350" y="4274900"/>
            <a:ext cx="421925" cy="421925"/>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1"/>
                                        </p:tgtEl>
                                        <p:attrNameLst>
                                          <p:attrName>style.visibility</p:attrName>
                                        </p:attrNameLst>
                                      </p:cBhvr>
                                      <p:to>
                                        <p:strVal val="visible"/>
                                      </p:to>
                                    </p:set>
                                    <p:animEffect transition="in" filter="fade">
                                      <p:cBhvr>
                                        <p:cTn id="7" dur="1000"/>
                                        <p:tgtEl>
                                          <p:spTgt spid="7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2"/>
                                        </p:tgtEl>
                                        <p:attrNameLst>
                                          <p:attrName>style.visibility</p:attrName>
                                        </p:attrNameLst>
                                      </p:cBhvr>
                                      <p:to>
                                        <p:strVal val="visible"/>
                                      </p:to>
                                    </p:set>
                                    <p:animEffect transition="in" filter="fade">
                                      <p:cBhvr>
                                        <p:cTn id="12" dur="1000"/>
                                        <p:tgtEl>
                                          <p:spTgt spid="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79"/>
        <p:cNvGrpSpPr/>
        <p:nvPr/>
      </p:nvGrpSpPr>
      <p:grpSpPr>
        <a:xfrm>
          <a:off x="0" y="0"/>
          <a:ext cx="0" cy="0"/>
          <a:chOff x="0" y="0"/>
          <a:chExt cx="0" cy="0"/>
        </a:xfrm>
      </p:grpSpPr>
      <p:sp>
        <p:nvSpPr>
          <p:cNvPr id="80" name="Google Shape;80;p17"/>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p>
            <a:pPr marL="0" lvl="0" indent="0" algn="ctr" rtl="0">
              <a:spcBef>
                <a:spcPts val="0"/>
              </a:spcBef>
              <a:spcAft>
                <a:spcPts val="0"/>
              </a:spcAft>
              <a:buNone/>
            </a:pPr>
            <a:r>
              <a:rPr lang="en" b="1" dirty="0"/>
              <a:t>Basic Switch</a:t>
            </a:r>
            <a:endParaRPr b="1" dirty="0"/>
          </a:p>
        </p:txBody>
      </p:sp>
      <p:sp>
        <p:nvSpPr>
          <p:cNvPr id="81" name="Google Shape;81;p17"/>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en" b="1" dirty="0"/>
              <a:t>Popsicle stick </a:t>
            </a:r>
            <a:endParaRPr b="1"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85"/>
        <p:cNvGrpSpPr/>
        <p:nvPr/>
      </p:nvGrpSpPr>
      <p:grpSpPr>
        <a:xfrm>
          <a:off x="0" y="0"/>
          <a:ext cx="0" cy="0"/>
          <a:chOff x="0" y="0"/>
          <a:chExt cx="0" cy="0"/>
        </a:xfrm>
      </p:grpSpPr>
      <p:pic>
        <p:nvPicPr>
          <p:cNvPr id="86" name="Google Shape;86;p18"/>
          <p:cNvPicPr preferRelativeResize="0"/>
          <p:nvPr/>
        </p:nvPicPr>
        <p:blipFill>
          <a:blip r:embed="rId3">
            <a:alphaModFix/>
          </a:blip>
          <a:stretch>
            <a:fillRect/>
          </a:stretch>
        </p:blipFill>
        <p:spPr>
          <a:xfrm>
            <a:off x="4849575" y="3169010"/>
            <a:ext cx="1945673" cy="1464263"/>
          </a:xfrm>
          <a:prstGeom prst="rect">
            <a:avLst/>
          </a:prstGeom>
          <a:noFill/>
          <a:ln>
            <a:noFill/>
          </a:ln>
        </p:spPr>
      </p:pic>
      <p:pic>
        <p:nvPicPr>
          <p:cNvPr id="87" name="Google Shape;87;p18"/>
          <p:cNvPicPr preferRelativeResize="0"/>
          <p:nvPr/>
        </p:nvPicPr>
        <p:blipFill>
          <a:blip r:embed="rId4">
            <a:alphaModFix/>
          </a:blip>
          <a:stretch>
            <a:fillRect/>
          </a:stretch>
        </p:blipFill>
        <p:spPr>
          <a:xfrm>
            <a:off x="4849575" y="62825"/>
            <a:ext cx="4016843" cy="3009180"/>
          </a:xfrm>
          <a:prstGeom prst="rect">
            <a:avLst/>
          </a:prstGeom>
          <a:noFill/>
          <a:ln>
            <a:noFill/>
          </a:ln>
        </p:spPr>
      </p:pic>
      <p:pic>
        <p:nvPicPr>
          <p:cNvPr id="88" name="Google Shape;88;p18" title="Switch 2 full.MOV">
            <a:hlinkClick r:id="rId5"/>
          </p:cNvPr>
          <p:cNvPicPr preferRelativeResize="0"/>
          <p:nvPr/>
        </p:nvPicPr>
        <p:blipFill>
          <a:blip r:embed="rId6">
            <a:alphaModFix/>
          </a:blip>
          <a:stretch>
            <a:fillRect/>
          </a:stretch>
        </p:blipFill>
        <p:spPr>
          <a:xfrm>
            <a:off x="116675" y="2585305"/>
            <a:ext cx="4455326" cy="2506143"/>
          </a:xfrm>
          <a:prstGeom prst="rect">
            <a:avLst/>
          </a:prstGeom>
          <a:noFill/>
          <a:ln>
            <a:noFill/>
          </a:ln>
        </p:spPr>
      </p:pic>
      <p:pic>
        <p:nvPicPr>
          <p:cNvPr id="89" name="Google Shape;89;p18"/>
          <p:cNvPicPr preferRelativeResize="0"/>
          <p:nvPr/>
        </p:nvPicPr>
        <p:blipFill>
          <a:blip r:embed="rId7">
            <a:alphaModFix/>
          </a:blip>
          <a:stretch>
            <a:fillRect/>
          </a:stretch>
        </p:blipFill>
        <p:spPr>
          <a:xfrm>
            <a:off x="6918565" y="3169008"/>
            <a:ext cx="1947860" cy="1464263"/>
          </a:xfrm>
          <a:prstGeom prst="rect">
            <a:avLst/>
          </a:prstGeom>
          <a:noFill/>
          <a:ln>
            <a:noFill/>
          </a:ln>
        </p:spPr>
      </p:pic>
      <p:pic>
        <p:nvPicPr>
          <p:cNvPr id="90" name="Google Shape;90;p18" title="Switch 2 focus.MOV">
            <a:hlinkClick r:id="rId8"/>
          </p:cNvPr>
          <p:cNvPicPr preferRelativeResize="0"/>
          <p:nvPr/>
        </p:nvPicPr>
        <p:blipFill>
          <a:blip r:embed="rId9">
            <a:alphaModFix/>
          </a:blip>
          <a:stretch>
            <a:fillRect/>
          </a:stretch>
        </p:blipFill>
        <p:spPr>
          <a:xfrm>
            <a:off x="116675" y="48829"/>
            <a:ext cx="4455326" cy="2506102"/>
          </a:xfrm>
          <a:prstGeom prst="rect">
            <a:avLst/>
          </a:prstGeom>
          <a:noFill/>
          <a:ln>
            <a:noFill/>
          </a:ln>
        </p:spPr>
      </p:pic>
      <p:pic>
        <p:nvPicPr>
          <p:cNvPr id="91" name="Google Shape;91;p18" title="截屏2025-11-17 下午1.38.57.png">
            <a:hlinkClick r:id="rId10" action="ppaction://hlinksldjump"/>
          </p:cNvPr>
          <p:cNvPicPr preferRelativeResize="0"/>
          <p:nvPr/>
        </p:nvPicPr>
        <p:blipFill>
          <a:blip r:embed="rId11">
            <a:alphaModFix/>
          </a:blip>
          <a:stretch>
            <a:fillRect/>
          </a:stretch>
        </p:blipFill>
        <p:spPr>
          <a:xfrm>
            <a:off x="7333850" y="4671575"/>
            <a:ext cx="1284729" cy="388035"/>
          </a:xfrm>
          <a:prstGeom prst="rect">
            <a:avLst/>
          </a:prstGeom>
          <a:noFill/>
          <a:ln>
            <a:noFill/>
          </a:ln>
        </p:spPr>
      </p:pic>
      <p:pic>
        <p:nvPicPr>
          <p:cNvPr id="92" name="Google Shape;92;p18" descr="a black and white drawing of a hand pointing with a light coming out of it . (Provided by Tenor)"/>
          <p:cNvPicPr preferRelativeResize="0"/>
          <p:nvPr/>
        </p:nvPicPr>
        <p:blipFill>
          <a:blip r:embed="rId12">
            <a:alphaModFix/>
          </a:blip>
          <a:stretch>
            <a:fillRect/>
          </a:stretch>
        </p:blipFill>
        <p:spPr>
          <a:xfrm>
            <a:off x="8455761" y="4862410"/>
            <a:ext cx="354664" cy="354664"/>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0"/>
                                        </p:tgtEl>
                                        <p:attrNameLst>
                                          <p:attrName>style.visibility</p:attrName>
                                        </p:attrNameLst>
                                      </p:cBhvr>
                                      <p:to>
                                        <p:strVal val="visible"/>
                                      </p:to>
                                    </p:set>
                                    <p:animEffect transition="in" filter="fade">
                                      <p:cBhvr>
                                        <p:cTn id="7" dur="1000"/>
                                        <p:tgtEl>
                                          <p:spTgt spid="9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8"/>
                                        </p:tgtEl>
                                        <p:attrNameLst>
                                          <p:attrName>style.visibility</p:attrName>
                                        </p:attrNameLst>
                                      </p:cBhvr>
                                      <p:to>
                                        <p:strVal val="visible"/>
                                      </p:to>
                                    </p:set>
                                    <p:animEffect transition="in" filter="fade">
                                      <p:cBhvr>
                                        <p:cTn id="12" dur="1000"/>
                                        <p:tgtEl>
                                          <p:spTgt spid="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sp>
        <p:nvSpPr>
          <p:cNvPr id="97" name="Google Shape;97;p19"/>
          <p:cNvSpPr txBox="1">
            <a:spLocks noGrp="1"/>
          </p:cNvSpPr>
          <p:nvPr>
            <p:ph type="ctrTitle"/>
          </p:nvPr>
        </p:nvSpPr>
        <p:spPr>
          <a:xfrm>
            <a:off x="311708" y="984600"/>
            <a:ext cx="8520600" cy="2052600"/>
          </a:xfrm>
          <a:prstGeom prst="rect">
            <a:avLst/>
          </a:prstGeom>
        </p:spPr>
        <p:txBody>
          <a:bodyPr spcFirstLastPara="1" wrap="square" lIns="91425" tIns="91425" rIns="91425" bIns="91425" anchor="b" anchorCtr="0">
            <a:normAutofit/>
          </a:bodyPr>
          <a:lstStyle/>
          <a:p>
            <a:pPr marL="0" lvl="0" indent="0" algn="ctr" rtl="0">
              <a:spcBef>
                <a:spcPts val="0"/>
              </a:spcBef>
              <a:spcAft>
                <a:spcPts val="0"/>
              </a:spcAft>
              <a:buNone/>
            </a:pPr>
            <a:r>
              <a:rPr lang="en" b="1" dirty="0"/>
              <a:t>The switch can change motor direction. </a:t>
            </a:r>
            <a:endParaRPr b="1"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01"/>
        <p:cNvGrpSpPr/>
        <p:nvPr/>
      </p:nvGrpSpPr>
      <p:grpSpPr>
        <a:xfrm>
          <a:off x="0" y="0"/>
          <a:ext cx="0" cy="0"/>
          <a:chOff x="0" y="0"/>
          <a:chExt cx="0" cy="0"/>
        </a:xfrm>
      </p:grpSpPr>
      <p:pic>
        <p:nvPicPr>
          <p:cNvPr id="102" name="Google Shape;102;p20" title="Switch(change direction).MOV">
            <a:hlinkClick r:id="rId3"/>
          </p:cNvPr>
          <p:cNvPicPr preferRelativeResize="0"/>
          <p:nvPr/>
        </p:nvPicPr>
        <p:blipFill>
          <a:blip r:embed="rId4">
            <a:alphaModFix/>
          </a:blip>
          <a:stretch>
            <a:fillRect/>
          </a:stretch>
        </p:blipFill>
        <p:spPr>
          <a:xfrm>
            <a:off x="125950" y="76201"/>
            <a:ext cx="2799201" cy="4976323"/>
          </a:xfrm>
          <a:prstGeom prst="rect">
            <a:avLst/>
          </a:prstGeom>
          <a:noFill/>
          <a:ln>
            <a:noFill/>
          </a:ln>
        </p:spPr>
      </p:pic>
      <p:pic>
        <p:nvPicPr>
          <p:cNvPr id="103" name="Google Shape;103;p20" title="Switch(change direction)long.MOV">
            <a:hlinkClick r:id="rId5"/>
          </p:cNvPr>
          <p:cNvPicPr preferRelativeResize="0"/>
          <p:nvPr/>
        </p:nvPicPr>
        <p:blipFill>
          <a:blip r:embed="rId6">
            <a:alphaModFix/>
          </a:blip>
          <a:stretch>
            <a:fillRect/>
          </a:stretch>
        </p:blipFill>
        <p:spPr>
          <a:xfrm>
            <a:off x="3078550" y="76200"/>
            <a:ext cx="3737448" cy="2102325"/>
          </a:xfrm>
          <a:prstGeom prst="rect">
            <a:avLst/>
          </a:prstGeom>
          <a:noFill/>
          <a:ln>
            <a:noFill/>
          </a:ln>
        </p:spPr>
      </p:pic>
      <p:pic>
        <p:nvPicPr>
          <p:cNvPr id="104" name="Google Shape;104;p20"/>
          <p:cNvPicPr preferRelativeResize="0"/>
          <p:nvPr/>
        </p:nvPicPr>
        <p:blipFill>
          <a:blip r:embed="rId7">
            <a:alphaModFix/>
          </a:blip>
          <a:stretch>
            <a:fillRect/>
          </a:stretch>
        </p:blipFill>
        <p:spPr>
          <a:xfrm rot="-5400000">
            <a:off x="3546612" y="1776138"/>
            <a:ext cx="2808324" cy="3744449"/>
          </a:xfrm>
          <a:prstGeom prst="rect">
            <a:avLst/>
          </a:prstGeom>
          <a:noFill/>
          <a:ln>
            <a:noFill/>
          </a:ln>
        </p:spPr>
      </p:pic>
      <p:pic>
        <p:nvPicPr>
          <p:cNvPr id="105" name="Google Shape;105;p20" title="截屏2025-11-17 下午1.38.57.png">
            <a:hlinkClick r:id="rId8" action="ppaction://hlinksldjump"/>
          </p:cNvPr>
          <p:cNvPicPr preferRelativeResize="0"/>
          <p:nvPr/>
        </p:nvPicPr>
        <p:blipFill>
          <a:blip r:embed="rId9">
            <a:alphaModFix/>
          </a:blip>
          <a:stretch>
            <a:fillRect/>
          </a:stretch>
        </p:blipFill>
        <p:spPr>
          <a:xfrm>
            <a:off x="7116925" y="3160025"/>
            <a:ext cx="1794150" cy="541900"/>
          </a:xfrm>
          <a:prstGeom prst="rect">
            <a:avLst/>
          </a:prstGeom>
          <a:noFill/>
          <a:ln>
            <a:noFill/>
          </a:ln>
        </p:spPr>
      </p:pic>
      <p:pic>
        <p:nvPicPr>
          <p:cNvPr id="106" name="Google Shape;106;p20" descr="a black and white drawing of a hand pointing with a light coming out of it . (Provided by Tenor)"/>
          <p:cNvPicPr preferRelativeResize="0"/>
          <p:nvPr/>
        </p:nvPicPr>
        <p:blipFill>
          <a:blip r:embed="rId10">
            <a:alphaModFix/>
          </a:blip>
          <a:stretch>
            <a:fillRect/>
          </a:stretch>
        </p:blipFill>
        <p:spPr>
          <a:xfrm>
            <a:off x="8616736" y="3511810"/>
            <a:ext cx="354664" cy="354664"/>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2"/>
                                        </p:tgtEl>
                                        <p:attrNameLst>
                                          <p:attrName>style.visibility</p:attrName>
                                        </p:attrNameLst>
                                      </p:cBhvr>
                                      <p:to>
                                        <p:strVal val="visible"/>
                                      </p:to>
                                    </p:set>
                                    <p:animEffect transition="in" filter="fade">
                                      <p:cBhvr>
                                        <p:cTn id="7" dur="1000"/>
                                        <p:tgtEl>
                                          <p:spTgt spid="10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3"/>
                                        </p:tgtEl>
                                        <p:attrNameLst>
                                          <p:attrName>style.visibility</p:attrName>
                                        </p:attrNameLst>
                                      </p:cBhvr>
                                      <p:to>
                                        <p:strVal val="visible"/>
                                      </p:to>
                                    </p:set>
                                    <p:animEffect transition="in" filter="fade">
                                      <p:cBhvr>
                                        <p:cTn id="12" dur="1000"/>
                                        <p:tgtEl>
                                          <p:spTgt spid="1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10"/>
        <p:cNvGrpSpPr/>
        <p:nvPr/>
      </p:nvGrpSpPr>
      <p:grpSpPr>
        <a:xfrm>
          <a:off x="0" y="0"/>
          <a:ext cx="0" cy="0"/>
          <a:chOff x="0" y="0"/>
          <a:chExt cx="0" cy="0"/>
        </a:xfrm>
      </p:grpSpPr>
      <p:sp>
        <p:nvSpPr>
          <p:cNvPr id="111" name="Google Shape;111;p21"/>
          <p:cNvSpPr txBox="1">
            <a:spLocks noGrp="1"/>
          </p:cNvSpPr>
          <p:nvPr>
            <p:ph type="ctrTitle"/>
          </p:nvPr>
        </p:nvSpPr>
        <p:spPr>
          <a:xfrm>
            <a:off x="311708" y="984600"/>
            <a:ext cx="8520600" cy="2052600"/>
          </a:xfrm>
          <a:prstGeom prst="rect">
            <a:avLst/>
          </a:prstGeom>
        </p:spPr>
        <p:txBody>
          <a:bodyPr spcFirstLastPara="1" wrap="square" lIns="91425" tIns="91425" rIns="91425" bIns="91425" anchor="b" anchorCtr="0">
            <a:normAutofit/>
          </a:bodyPr>
          <a:lstStyle/>
          <a:p>
            <a:pPr marL="0" lvl="0" indent="0" algn="ctr" rtl="0">
              <a:spcBef>
                <a:spcPts val="0"/>
              </a:spcBef>
              <a:spcAft>
                <a:spcPts val="0"/>
              </a:spcAft>
              <a:buNone/>
            </a:pPr>
            <a:r>
              <a:rPr lang="en" b="1" dirty="0"/>
              <a:t>How to build?</a:t>
            </a:r>
            <a:endParaRPr b="1"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sp>
        <p:nvSpPr>
          <p:cNvPr id="116" name="Google Shape;116;p22"/>
          <p:cNvSpPr txBox="1">
            <a:spLocks noGrp="1"/>
          </p:cNvSpPr>
          <p:nvPr>
            <p:ph type="title"/>
          </p:nvPr>
        </p:nvSpPr>
        <p:spPr>
          <a:xfrm>
            <a:off x="0" y="5067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dirty="0"/>
              <a:t>How to build - basic switch (cardstock)</a:t>
            </a:r>
            <a:endParaRPr dirty="0"/>
          </a:p>
        </p:txBody>
      </p:sp>
      <p:pic>
        <p:nvPicPr>
          <p:cNvPr id="117" name="Google Shape;117;p22"/>
          <p:cNvPicPr preferRelativeResize="0"/>
          <p:nvPr/>
        </p:nvPicPr>
        <p:blipFill rotWithShape="1">
          <a:blip r:embed="rId3">
            <a:alphaModFix/>
          </a:blip>
          <a:srcRect l="13451" t="16660" r="17426" b="18261"/>
          <a:stretch/>
        </p:blipFill>
        <p:spPr>
          <a:xfrm rot="-5400000">
            <a:off x="4257024" y="513885"/>
            <a:ext cx="852191" cy="1071162"/>
          </a:xfrm>
          <a:prstGeom prst="rect">
            <a:avLst/>
          </a:prstGeom>
          <a:noFill/>
          <a:ln>
            <a:noFill/>
          </a:ln>
        </p:spPr>
      </p:pic>
      <p:pic>
        <p:nvPicPr>
          <p:cNvPr id="118" name="Google Shape;118;p22"/>
          <p:cNvPicPr preferRelativeResize="0"/>
          <p:nvPr/>
        </p:nvPicPr>
        <p:blipFill rotWithShape="1">
          <a:blip r:embed="rId4">
            <a:alphaModFix/>
          </a:blip>
          <a:srcRect l="7735" t="6566" r="30874" b="28355"/>
          <a:stretch/>
        </p:blipFill>
        <p:spPr>
          <a:xfrm rot="-5400000">
            <a:off x="5534364" y="446011"/>
            <a:ext cx="852725" cy="1206869"/>
          </a:xfrm>
          <a:prstGeom prst="rect">
            <a:avLst/>
          </a:prstGeom>
          <a:noFill/>
          <a:ln>
            <a:noFill/>
          </a:ln>
        </p:spPr>
      </p:pic>
      <p:pic>
        <p:nvPicPr>
          <p:cNvPr id="119" name="Google Shape;119;p22"/>
          <p:cNvPicPr preferRelativeResize="0"/>
          <p:nvPr/>
        </p:nvPicPr>
        <p:blipFill rotWithShape="1">
          <a:blip r:embed="rId5">
            <a:alphaModFix/>
          </a:blip>
          <a:srcRect l="17634" t="16706" r="17393" b="18216"/>
          <a:stretch/>
        </p:blipFill>
        <p:spPr>
          <a:xfrm rot="-5400000">
            <a:off x="6845559" y="483148"/>
            <a:ext cx="847002" cy="1132627"/>
          </a:xfrm>
          <a:prstGeom prst="rect">
            <a:avLst/>
          </a:prstGeom>
          <a:noFill/>
          <a:ln>
            <a:noFill/>
          </a:ln>
        </p:spPr>
      </p:pic>
      <p:pic>
        <p:nvPicPr>
          <p:cNvPr id="120" name="Google Shape;120;p22"/>
          <p:cNvPicPr preferRelativeResize="0"/>
          <p:nvPr/>
        </p:nvPicPr>
        <p:blipFill rotWithShape="1">
          <a:blip r:embed="rId6">
            <a:alphaModFix/>
          </a:blip>
          <a:srcRect l="28664" t="25512" r="18991" b="23269"/>
          <a:stretch/>
        </p:blipFill>
        <p:spPr>
          <a:xfrm rot="-5400000">
            <a:off x="8103562" y="496625"/>
            <a:ext cx="846500" cy="1105675"/>
          </a:xfrm>
          <a:prstGeom prst="rect">
            <a:avLst/>
          </a:prstGeom>
          <a:noFill/>
          <a:ln>
            <a:noFill/>
          </a:ln>
        </p:spPr>
      </p:pic>
      <p:pic>
        <p:nvPicPr>
          <p:cNvPr id="121" name="Google Shape;121;p22"/>
          <p:cNvPicPr preferRelativeResize="0"/>
          <p:nvPr/>
        </p:nvPicPr>
        <p:blipFill rotWithShape="1">
          <a:blip r:embed="rId7">
            <a:alphaModFix/>
          </a:blip>
          <a:srcRect l="35380" t="27621" r="25117" b="26958"/>
          <a:stretch/>
        </p:blipFill>
        <p:spPr>
          <a:xfrm rot="-5400000">
            <a:off x="4367868" y="1572467"/>
            <a:ext cx="840298" cy="1289834"/>
          </a:xfrm>
          <a:prstGeom prst="rect">
            <a:avLst/>
          </a:prstGeom>
          <a:noFill/>
          <a:ln>
            <a:noFill/>
          </a:ln>
        </p:spPr>
      </p:pic>
      <p:pic>
        <p:nvPicPr>
          <p:cNvPr id="122" name="Google Shape;122;p22"/>
          <p:cNvPicPr preferRelativeResize="0"/>
          <p:nvPr/>
        </p:nvPicPr>
        <p:blipFill>
          <a:blip r:embed="rId8">
            <a:alphaModFix/>
          </a:blip>
          <a:stretch>
            <a:fillRect/>
          </a:stretch>
        </p:blipFill>
        <p:spPr>
          <a:xfrm>
            <a:off x="6762150" y="1797235"/>
            <a:ext cx="1124275" cy="840299"/>
          </a:xfrm>
          <a:prstGeom prst="rect">
            <a:avLst/>
          </a:prstGeom>
          <a:noFill/>
          <a:ln>
            <a:noFill/>
          </a:ln>
        </p:spPr>
      </p:pic>
      <p:pic>
        <p:nvPicPr>
          <p:cNvPr id="123" name="Google Shape;123;p22"/>
          <p:cNvPicPr preferRelativeResize="0"/>
          <p:nvPr/>
        </p:nvPicPr>
        <p:blipFill rotWithShape="1">
          <a:blip r:embed="rId9">
            <a:alphaModFix/>
          </a:blip>
          <a:srcRect l="10603" t="11040"/>
          <a:stretch/>
        </p:blipFill>
        <p:spPr>
          <a:xfrm>
            <a:off x="5523369" y="1797235"/>
            <a:ext cx="1124276" cy="840299"/>
          </a:xfrm>
          <a:prstGeom prst="rect">
            <a:avLst/>
          </a:prstGeom>
          <a:noFill/>
          <a:ln>
            <a:noFill/>
          </a:ln>
        </p:spPr>
      </p:pic>
      <p:pic>
        <p:nvPicPr>
          <p:cNvPr id="124" name="Google Shape;124;p22"/>
          <p:cNvPicPr preferRelativeResize="0"/>
          <p:nvPr/>
        </p:nvPicPr>
        <p:blipFill>
          <a:blip r:embed="rId10">
            <a:alphaModFix/>
          </a:blip>
          <a:stretch>
            <a:fillRect/>
          </a:stretch>
        </p:blipFill>
        <p:spPr>
          <a:xfrm rot="-5400000">
            <a:off x="4498450" y="2608050"/>
            <a:ext cx="2094575" cy="2796375"/>
          </a:xfrm>
          <a:prstGeom prst="rect">
            <a:avLst/>
          </a:prstGeom>
          <a:noFill/>
          <a:ln>
            <a:noFill/>
          </a:ln>
        </p:spPr>
      </p:pic>
      <p:graphicFrame>
        <p:nvGraphicFramePr>
          <p:cNvPr id="125" name="Google Shape;125;p22"/>
          <p:cNvGraphicFramePr/>
          <p:nvPr>
            <p:extLst>
              <p:ext uri="{D42A27DB-BD31-4B8C-83A1-F6EECF244321}">
                <p14:modId xmlns:p14="http://schemas.microsoft.com/office/powerpoint/2010/main" val="2755119525"/>
              </p:ext>
            </p:extLst>
          </p:nvPr>
        </p:nvGraphicFramePr>
        <p:xfrm>
          <a:off x="42875" y="843075"/>
          <a:ext cx="4009775" cy="3498390"/>
        </p:xfrm>
        <a:graphic>
          <a:graphicData uri="http://schemas.openxmlformats.org/drawingml/2006/table">
            <a:tbl>
              <a:tblPr>
                <a:noFill/>
                <a:tableStyleId>{2C267F09-0378-4160-A351-B1F1C459D73C}</a:tableStyleId>
              </a:tblPr>
              <a:tblGrid>
                <a:gridCol w="4009775">
                  <a:extLst>
                    <a:ext uri="{9D8B030D-6E8A-4147-A177-3AD203B41FA5}">
                      <a16:colId xmlns:a16="http://schemas.microsoft.com/office/drawing/2014/main" val="20000"/>
                    </a:ext>
                  </a:extLst>
                </a:gridCol>
              </a:tblGrid>
              <a:tr h="0">
                <a:tc>
                  <a:txBody>
                    <a:bodyPr/>
                    <a:lstStyle/>
                    <a:p>
                      <a:pPr marL="0" lvl="0" indent="0" algn="ctr" rtl="0">
                        <a:spcBef>
                          <a:spcPts val="0"/>
                        </a:spcBef>
                        <a:spcAft>
                          <a:spcPts val="0"/>
                        </a:spcAft>
                        <a:buNone/>
                      </a:pPr>
                      <a:r>
                        <a:rPr lang="en" sz="1100" b="1" dirty="0"/>
                        <a:t>Steps</a:t>
                      </a:r>
                      <a:endParaRPr sz="1100" b="1" dirty="0"/>
                    </a:p>
                  </a:txBody>
                  <a:tcPr marL="63500" marR="63500" marT="63500" marB="63500"/>
                </a:tc>
                <a:extLst>
                  <a:ext uri="{0D108BD9-81ED-4DB2-BD59-A6C34878D82A}">
                    <a16:rowId xmlns:a16="http://schemas.microsoft.com/office/drawing/2014/main" val="10000"/>
                  </a:ext>
                </a:extLst>
              </a:tr>
              <a:tr h="503350">
                <a:tc>
                  <a:txBody>
                    <a:bodyPr/>
                    <a:lstStyle/>
                    <a:p>
                      <a:pPr marL="0" lvl="0" indent="0" algn="l" rtl="0">
                        <a:spcBef>
                          <a:spcPts val="0"/>
                        </a:spcBef>
                        <a:spcAft>
                          <a:spcPts val="0"/>
                        </a:spcAft>
                        <a:buNone/>
                      </a:pPr>
                      <a:r>
                        <a:rPr lang="en" sz="1100" dirty="0"/>
                        <a:t>(1) Take a piece of cardstock, cut it into a rectangular shape that can be held in one hand, and fold it in the middle. </a:t>
                      </a:r>
                      <a:endParaRPr sz="1100" dirty="0"/>
                    </a:p>
                  </a:txBody>
                  <a:tcPr marL="63500" marR="63500" marT="63500" marB="63500"/>
                </a:tc>
                <a:extLst>
                  <a:ext uri="{0D108BD9-81ED-4DB2-BD59-A6C34878D82A}">
                    <a16:rowId xmlns:a16="http://schemas.microsoft.com/office/drawing/2014/main" val="10001"/>
                  </a:ext>
                </a:extLst>
              </a:tr>
              <a:tr h="319700">
                <a:tc>
                  <a:txBody>
                    <a:bodyPr/>
                    <a:lstStyle/>
                    <a:p>
                      <a:pPr marL="0" lvl="0" indent="0" algn="l" rtl="0">
                        <a:spcBef>
                          <a:spcPts val="0"/>
                        </a:spcBef>
                        <a:spcAft>
                          <a:spcPts val="0"/>
                        </a:spcAft>
                        <a:buNone/>
                      </a:pPr>
                      <a:r>
                        <a:rPr lang="en" sz="1100" dirty="0"/>
                        <a:t>(2) Use a hole puncher to make a hole in the center.</a:t>
                      </a:r>
                      <a:endParaRPr sz="1100" dirty="0"/>
                    </a:p>
                  </a:txBody>
                  <a:tcPr marL="63500" marR="63500" marT="63500" marB="63500"/>
                </a:tc>
                <a:extLst>
                  <a:ext uri="{0D108BD9-81ED-4DB2-BD59-A6C34878D82A}">
                    <a16:rowId xmlns:a16="http://schemas.microsoft.com/office/drawing/2014/main" val="10002"/>
                  </a:ext>
                </a:extLst>
              </a:tr>
              <a:tr h="503350">
                <a:tc>
                  <a:txBody>
                    <a:bodyPr/>
                    <a:lstStyle/>
                    <a:p>
                      <a:pPr marL="0" lvl="0" indent="0" algn="l" rtl="0">
                        <a:spcBef>
                          <a:spcPts val="0"/>
                        </a:spcBef>
                        <a:spcAft>
                          <a:spcPts val="0"/>
                        </a:spcAft>
                        <a:buNone/>
                      </a:pPr>
                      <a:r>
                        <a:rPr lang="en" sz="1100" dirty="0"/>
                        <a:t>(3) Take two metal brads and </a:t>
                      </a:r>
                      <a:r>
                        <a:rPr lang="en" sz="1100" dirty="0">
                          <a:solidFill>
                            <a:schemeClr val="dk1"/>
                          </a:solidFill>
                        </a:rPr>
                        <a:t>put them into two holes.</a:t>
                      </a:r>
                      <a:endParaRPr sz="1100" dirty="0"/>
                    </a:p>
                  </a:txBody>
                  <a:tcPr marL="63500" marR="63500" marT="63500" marB="63500"/>
                </a:tc>
                <a:extLst>
                  <a:ext uri="{0D108BD9-81ED-4DB2-BD59-A6C34878D82A}">
                    <a16:rowId xmlns:a16="http://schemas.microsoft.com/office/drawing/2014/main" val="10003"/>
                  </a:ext>
                </a:extLst>
              </a:tr>
              <a:tr h="319700">
                <a:tc>
                  <a:txBody>
                    <a:bodyPr/>
                    <a:lstStyle/>
                    <a:p>
                      <a:pPr marL="0" lvl="0" indent="0" algn="l" rtl="0">
                        <a:spcBef>
                          <a:spcPts val="0"/>
                        </a:spcBef>
                        <a:spcAft>
                          <a:spcPts val="0"/>
                        </a:spcAft>
                        <a:buNone/>
                      </a:pPr>
                      <a:r>
                        <a:rPr lang="en" sz="1100" dirty="0"/>
                        <a:t>(4) Unfold the brads as in the photo.</a:t>
                      </a:r>
                      <a:endParaRPr sz="1100" dirty="0"/>
                    </a:p>
                  </a:txBody>
                  <a:tcPr marL="63500" marR="63500" marT="63500" marB="63500"/>
                </a:tc>
                <a:extLst>
                  <a:ext uri="{0D108BD9-81ED-4DB2-BD59-A6C34878D82A}">
                    <a16:rowId xmlns:a16="http://schemas.microsoft.com/office/drawing/2014/main" val="10004"/>
                  </a:ext>
                </a:extLst>
              </a:tr>
              <a:tr h="503350">
                <a:tc>
                  <a:txBody>
                    <a:bodyPr/>
                    <a:lstStyle/>
                    <a:p>
                      <a:pPr marL="0" lvl="0" indent="0" algn="l" rtl="0">
                        <a:spcBef>
                          <a:spcPts val="0"/>
                        </a:spcBef>
                        <a:spcAft>
                          <a:spcPts val="0"/>
                        </a:spcAft>
                        <a:buNone/>
                      </a:pPr>
                      <a:r>
                        <a:rPr lang="en" sz="1100" dirty="0"/>
                        <a:t>(5) Using two alligator clips, connect them separately to each brad. Now you get your switch. </a:t>
                      </a:r>
                      <a:endParaRPr sz="1100" dirty="0"/>
                    </a:p>
                  </a:txBody>
                  <a:tcPr marL="63500" marR="63500" marT="63500" marB="63500"/>
                </a:tc>
                <a:extLst>
                  <a:ext uri="{0D108BD9-81ED-4DB2-BD59-A6C34878D82A}">
                    <a16:rowId xmlns:a16="http://schemas.microsoft.com/office/drawing/2014/main" val="10005"/>
                  </a:ext>
                </a:extLst>
              </a:tr>
              <a:tr h="1054300">
                <a:tc>
                  <a:txBody>
                    <a:bodyPr/>
                    <a:lstStyle/>
                    <a:p>
                      <a:pPr marL="0" lvl="0" indent="0" algn="l" rtl="0">
                        <a:spcBef>
                          <a:spcPts val="0"/>
                        </a:spcBef>
                        <a:spcAft>
                          <a:spcPts val="0"/>
                        </a:spcAft>
                        <a:buClr>
                          <a:schemeClr val="dk1"/>
                        </a:buClr>
                        <a:buSzPts val="1100"/>
                        <a:buFont typeface="Arial"/>
                        <a:buNone/>
                      </a:pPr>
                      <a:r>
                        <a:rPr lang="en" sz="1100" dirty="0">
                          <a:solidFill>
                            <a:schemeClr val="dk1"/>
                          </a:solidFill>
                        </a:rPr>
                        <a:t>(6) Connect one side of your switch (one of the alligator clips) to the battery, and the other side of your switch (the other alligator clip) to the motor. Connect the other side of your motor to the battery to make a closed working circuit. </a:t>
                      </a:r>
                      <a:endParaRPr sz="1100" dirty="0"/>
                    </a:p>
                  </a:txBody>
                  <a:tcPr marL="63500" marR="63500" marT="63500" marB="63500"/>
                </a:tc>
                <a:extLst>
                  <a:ext uri="{0D108BD9-81ED-4DB2-BD59-A6C34878D82A}">
                    <a16:rowId xmlns:a16="http://schemas.microsoft.com/office/drawing/2014/main" val="10006"/>
                  </a:ext>
                </a:extLst>
              </a:tr>
            </a:tbl>
          </a:graphicData>
        </a:graphic>
      </p:graphicFrame>
      <p:pic>
        <p:nvPicPr>
          <p:cNvPr id="126" name="Google Shape;126;p22" title="截屏2025-11-17 下午1.40.43.png">
            <a:hlinkClick r:id="rId11" action="ppaction://hlinksldjump"/>
          </p:cNvPr>
          <p:cNvPicPr preferRelativeResize="0"/>
          <p:nvPr/>
        </p:nvPicPr>
        <p:blipFill>
          <a:blip r:embed="rId12">
            <a:alphaModFix/>
          </a:blip>
          <a:stretch>
            <a:fillRect/>
          </a:stretch>
        </p:blipFill>
        <p:spPr>
          <a:xfrm>
            <a:off x="7382900" y="4308943"/>
            <a:ext cx="1365175" cy="456725"/>
          </a:xfrm>
          <a:prstGeom prst="rect">
            <a:avLst/>
          </a:prstGeom>
          <a:noFill/>
          <a:ln>
            <a:noFill/>
          </a:ln>
        </p:spPr>
      </p:pic>
      <p:pic>
        <p:nvPicPr>
          <p:cNvPr id="127" name="Google Shape;127;p22" descr="a black and white drawing of a hand pointing with a light coming out of it . (Provided by Tenor)"/>
          <p:cNvPicPr preferRelativeResize="0"/>
          <p:nvPr/>
        </p:nvPicPr>
        <p:blipFill>
          <a:blip r:embed="rId13">
            <a:alphaModFix/>
          </a:blip>
          <a:stretch>
            <a:fillRect/>
          </a:stretch>
        </p:blipFill>
        <p:spPr>
          <a:xfrm>
            <a:off x="8476786" y="4593960"/>
            <a:ext cx="354664" cy="354664"/>
          </a:xfrm>
          <a:prstGeom prst="rect">
            <a:avLst/>
          </a:prstGeom>
          <a:noFill/>
          <a:ln>
            <a:noFill/>
          </a:ln>
        </p:spPr>
      </p:pic>
      <p:sp>
        <p:nvSpPr>
          <p:cNvPr id="128" name="Google Shape;128;p22"/>
          <p:cNvSpPr txBox="1"/>
          <p:nvPr/>
        </p:nvSpPr>
        <p:spPr>
          <a:xfrm>
            <a:off x="4442525" y="1377522"/>
            <a:ext cx="4812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800" dirty="0">
                <a:solidFill>
                  <a:schemeClr val="dk2"/>
                </a:solidFill>
              </a:rPr>
              <a:t>(1)</a:t>
            </a:r>
            <a:endParaRPr sz="1800" dirty="0">
              <a:solidFill>
                <a:schemeClr val="dk2"/>
              </a:solidFill>
            </a:endParaRPr>
          </a:p>
        </p:txBody>
      </p:sp>
      <p:sp>
        <p:nvSpPr>
          <p:cNvPr id="129" name="Google Shape;129;p22"/>
          <p:cNvSpPr txBox="1"/>
          <p:nvPr/>
        </p:nvSpPr>
        <p:spPr>
          <a:xfrm>
            <a:off x="5720125" y="1377522"/>
            <a:ext cx="4812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800" dirty="0">
                <a:solidFill>
                  <a:schemeClr val="dk2"/>
                </a:solidFill>
              </a:rPr>
              <a:t>(2)</a:t>
            </a:r>
            <a:endParaRPr sz="1800" dirty="0">
              <a:solidFill>
                <a:schemeClr val="dk2"/>
              </a:solidFill>
            </a:endParaRPr>
          </a:p>
        </p:txBody>
      </p:sp>
      <p:sp>
        <p:nvSpPr>
          <p:cNvPr id="130" name="Google Shape;130;p22"/>
          <p:cNvSpPr txBox="1"/>
          <p:nvPr/>
        </p:nvSpPr>
        <p:spPr>
          <a:xfrm>
            <a:off x="7685000" y="1377522"/>
            <a:ext cx="4812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800" dirty="0">
                <a:solidFill>
                  <a:schemeClr val="dk2"/>
                </a:solidFill>
              </a:rPr>
              <a:t>(3)</a:t>
            </a:r>
            <a:endParaRPr sz="1800" dirty="0">
              <a:solidFill>
                <a:schemeClr val="dk2"/>
              </a:solidFill>
            </a:endParaRPr>
          </a:p>
        </p:txBody>
      </p:sp>
      <p:sp>
        <p:nvSpPr>
          <p:cNvPr id="131" name="Google Shape;131;p22"/>
          <p:cNvSpPr txBox="1"/>
          <p:nvPr/>
        </p:nvSpPr>
        <p:spPr>
          <a:xfrm>
            <a:off x="4547400" y="2567748"/>
            <a:ext cx="4812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800" dirty="0">
                <a:solidFill>
                  <a:schemeClr val="dk2"/>
                </a:solidFill>
              </a:rPr>
              <a:t>(4)</a:t>
            </a:r>
            <a:endParaRPr sz="1800" dirty="0">
              <a:solidFill>
                <a:schemeClr val="dk2"/>
              </a:solidFill>
            </a:endParaRPr>
          </a:p>
        </p:txBody>
      </p:sp>
      <p:sp>
        <p:nvSpPr>
          <p:cNvPr id="132" name="Google Shape;132;p22"/>
          <p:cNvSpPr txBox="1"/>
          <p:nvPr/>
        </p:nvSpPr>
        <p:spPr>
          <a:xfrm>
            <a:off x="6494125" y="2567748"/>
            <a:ext cx="4812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800" dirty="0">
                <a:solidFill>
                  <a:schemeClr val="dk2"/>
                </a:solidFill>
              </a:rPr>
              <a:t>(5)</a:t>
            </a:r>
            <a:endParaRPr sz="1800" dirty="0">
              <a:solidFill>
                <a:schemeClr val="dk2"/>
              </a:solidFill>
            </a:endParaRPr>
          </a:p>
        </p:txBody>
      </p:sp>
      <p:sp>
        <p:nvSpPr>
          <p:cNvPr id="133" name="Google Shape;133;p22"/>
          <p:cNvSpPr txBox="1"/>
          <p:nvPr/>
        </p:nvSpPr>
        <p:spPr>
          <a:xfrm>
            <a:off x="6975325" y="3775386"/>
            <a:ext cx="4812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800" dirty="0">
                <a:solidFill>
                  <a:schemeClr val="dk2"/>
                </a:solidFill>
              </a:rPr>
              <a:t>(6)</a:t>
            </a:r>
            <a:endParaRPr sz="1800" dirty="0">
              <a:solidFill>
                <a:schemeClr val="dk2"/>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138" name="Google Shape;138;p23"/>
          <p:cNvSpPr txBox="1">
            <a:spLocks noGrp="1"/>
          </p:cNvSpPr>
          <p:nvPr>
            <p:ph type="title"/>
          </p:nvPr>
        </p:nvSpPr>
        <p:spPr>
          <a:xfrm>
            <a:off x="51425" y="1278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dirty="0"/>
              <a:t>How to build - basic switch (popsicle sticks)</a:t>
            </a:r>
            <a:endParaRPr dirty="0"/>
          </a:p>
        </p:txBody>
      </p:sp>
      <p:sp>
        <p:nvSpPr>
          <p:cNvPr id="139" name="Google Shape;139;p23"/>
          <p:cNvSpPr txBox="1"/>
          <p:nvPr/>
        </p:nvSpPr>
        <p:spPr>
          <a:xfrm>
            <a:off x="95025" y="623375"/>
            <a:ext cx="7954500" cy="4063500"/>
          </a:xfrm>
          <a:prstGeom prst="rect">
            <a:avLst/>
          </a:prstGeom>
          <a:noFill/>
          <a:ln>
            <a:noFill/>
          </a:ln>
        </p:spPr>
        <p:txBody>
          <a:bodyPr spcFirstLastPara="1" wrap="square" lIns="91425" tIns="91425" rIns="91425" bIns="91425" anchor="t" anchorCtr="0">
            <a:spAutoFit/>
          </a:bodyPr>
          <a:lstStyle/>
          <a:p>
            <a:pPr marL="457200" lvl="0" indent="-342900" algn="l" rtl="0">
              <a:spcBef>
                <a:spcPts val="0"/>
              </a:spcBef>
              <a:spcAft>
                <a:spcPts val="0"/>
              </a:spcAft>
              <a:buClr>
                <a:schemeClr val="dk2"/>
              </a:buClr>
              <a:buSzPts val="1800"/>
              <a:buChar char="-"/>
            </a:pPr>
            <a:r>
              <a:rPr lang="en" sz="1800" dirty="0">
                <a:solidFill>
                  <a:schemeClr val="dk2"/>
                </a:solidFill>
              </a:rPr>
              <a:t>Take two popsicle sticks.</a:t>
            </a:r>
            <a:endParaRPr sz="1800" dirty="0">
              <a:solidFill>
                <a:schemeClr val="dk2"/>
              </a:solidFill>
            </a:endParaRPr>
          </a:p>
          <a:p>
            <a:pPr marL="457200" lvl="0" indent="-342900" algn="l" rtl="0">
              <a:spcBef>
                <a:spcPts val="0"/>
              </a:spcBef>
              <a:spcAft>
                <a:spcPts val="0"/>
              </a:spcAft>
              <a:buClr>
                <a:schemeClr val="dk2"/>
              </a:buClr>
              <a:buSzPts val="1800"/>
              <a:buChar char="-"/>
            </a:pPr>
            <a:r>
              <a:rPr lang="en" sz="1800" dirty="0">
                <a:solidFill>
                  <a:schemeClr val="dk2"/>
                </a:solidFill>
              </a:rPr>
              <a:t>Use a hole puncher to make two holes on both ends of each popsicle stick. Make sure you make the holes in exactly the same position on each popsicle stick. </a:t>
            </a:r>
            <a:endParaRPr sz="1800" dirty="0">
              <a:solidFill>
                <a:schemeClr val="dk2"/>
              </a:solidFill>
            </a:endParaRPr>
          </a:p>
          <a:p>
            <a:pPr marL="457200" lvl="0" indent="-342900" algn="l" rtl="0">
              <a:spcBef>
                <a:spcPts val="0"/>
              </a:spcBef>
              <a:spcAft>
                <a:spcPts val="0"/>
              </a:spcAft>
              <a:buClr>
                <a:schemeClr val="dk2"/>
              </a:buClr>
              <a:buSzPts val="1800"/>
              <a:buChar char="-"/>
            </a:pPr>
            <a:r>
              <a:rPr lang="en" sz="1800" dirty="0">
                <a:solidFill>
                  <a:schemeClr val="dk2"/>
                </a:solidFill>
              </a:rPr>
              <a:t>Use one metal brad to connect two popsicle sticks at one end.</a:t>
            </a:r>
            <a:endParaRPr sz="1800" dirty="0">
              <a:solidFill>
                <a:schemeClr val="dk2"/>
              </a:solidFill>
            </a:endParaRPr>
          </a:p>
          <a:p>
            <a:pPr marL="457200" lvl="0" indent="-342900" algn="l" rtl="0">
              <a:spcBef>
                <a:spcPts val="0"/>
              </a:spcBef>
              <a:spcAft>
                <a:spcPts val="0"/>
              </a:spcAft>
              <a:buClr>
                <a:schemeClr val="dk2"/>
              </a:buClr>
              <a:buSzPts val="1800"/>
              <a:buChar char="-"/>
            </a:pPr>
            <a:r>
              <a:rPr lang="en" sz="1800" dirty="0">
                <a:solidFill>
                  <a:schemeClr val="dk2"/>
                </a:solidFill>
              </a:rPr>
              <a:t>On the other end, put a metal brad in the hole on each popsicle stick. Make sure the top of the metal brads faces each other.</a:t>
            </a:r>
            <a:endParaRPr sz="1800" dirty="0">
              <a:solidFill>
                <a:schemeClr val="dk2"/>
              </a:solidFill>
            </a:endParaRPr>
          </a:p>
          <a:p>
            <a:pPr marL="457200" lvl="0" indent="-342900" algn="l" rtl="0">
              <a:spcBef>
                <a:spcPts val="0"/>
              </a:spcBef>
              <a:spcAft>
                <a:spcPts val="0"/>
              </a:spcAft>
              <a:buClr>
                <a:schemeClr val="dk2"/>
              </a:buClr>
              <a:buSzPts val="1800"/>
              <a:buChar char="-"/>
            </a:pPr>
            <a:r>
              <a:rPr lang="en" sz="1800" dirty="0">
                <a:solidFill>
                  <a:schemeClr val="dk2"/>
                </a:solidFill>
              </a:rPr>
              <a:t>Unfold the metal brads, and connect an alligator clip to each metal brad. </a:t>
            </a:r>
            <a:endParaRPr sz="1800" dirty="0">
              <a:solidFill>
                <a:schemeClr val="dk2"/>
              </a:solidFill>
            </a:endParaRPr>
          </a:p>
          <a:p>
            <a:pPr marL="457200" lvl="0" indent="-342900" algn="l" rtl="0">
              <a:spcBef>
                <a:spcPts val="0"/>
              </a:spcBef>
              <a:spcAft>
                <a:spcPts val="0"/>
              </a:spcAft>
              <a:buClr>
                <a:schemeClr val="dk2"/>
              </a:buClr>
              <a:buSzPts val="1800"/>
              <a:buChar char="-"/>
            </a:pPr>
            <a:r>
              <a:rPr lang="en" sz="1800" dirty="0">
                <a:solidFill>
                  <a:schemeClr val="dk2"/>
                </a:solidFill>
              </a:rPr>
              <a:t>Now you get your switch.</a:t>
            </a:r>
            <a:endParaRPr sz="1800" dirty="0">
              <a:solidFill>
                <a:schemeClr val="dk2"/>
              </a:solidFill>
            </a:endParaRPr>
          </a:p>
          <a:p>
            <a:pPr marL="457200" lvl="0" indent="-342900" algn="l" rtl="0">
              <a:spcBef>
                <a:spcPts val="0"/>
              </a:spcBef>
              <a:spcAft>
                <a:spcPts val="0"/>
              </a:spcAft>
              <a:buClr>
                <a:schemeClr val="dk2"/>
              </a:buClr>
              <a:buSzPts val="1800"/>
              <a:buChar char="-"/>
            </a:pPr>
            <a:r>
              <a:rPr lang="en" sz="1800" dirty="0">
                <a:solidFill>
                  <a:schemeClr val="dk2"/>
                </a:solidFill>
              </a:rPr>
              <a:t>Connect one side of your switch (one of the alligator clips) to the battery, and the other side of your switch (the other alligator clip) to the motor. Connect the other side of your motor to the battery to make a closed working circuit. </a:t>
            </a:r>
            <a:endParaRPr sz="1800" dirty="0">
              <a:solidFill>
                <a:schemeClr val="dk2"/>
              </a:solidFill>
            </a:endParaRPr>
          </a:p>
          <a:p>
            <a:pPr marL="0" lvl="0" indent="0" algn="l" rtl="0">
              <a:spcBef>
                <a:spcPts val="0"/>
              </a:spcBef>
              <a:spcAft>
                <a:spcPts val="0"/>
              </a:spcAft>
              <a:buNone/>
            </a:pPr>
            <a:endParaRPr sz="1800" dirty="0">
              <a:solidFill>
                <a:schemeClr val="dk2"/>
              </a:solidFill>
            </a:endParaRPr>
          </a:p>
        </p:txBody>
      </p:sp>
      <p:pic>
        <p:nvPicPr>
          <p:cNvPr id="140" name="Google Shape;140;p23" title="截屏2025-11-17 下午1.40.43.png">
            <a:hlinkClick r:id="rId3" action="ppaction://hlinksldjump"/>
          </p:cNvPr>
          <p:cNvPicPr preferRelativeResize="0"/>
          <p:nvPr/>
        </p:nvPicPr>
        <p:blipFill>
          <a:blip r:embed="rId4">
            <a:alphaModFix/>
          </a:blip>
          <a:stretch>
            <a:fillRect/>
          </a:stretch>
        </p:blipFill>
        <p:spPr>
          <a:xfrm>
            <a:off x="6564125" y="4350918"/>
            <a:ext cx="1365175" cy="456725"/>
          </a:xfrm>
          <a:prstGeom prst="rect">
            <a:avLst/>
          </a:prstGeom>
          <a:noFill/>
          <a:ln>
            <a:noFill/>
          </a:ln>
        </p:spPr>
      </p:pic>
      <p:pic>
        <p:nvPicPr>
          <p:cNvPr id="141" name="Google Shape;141;p23" descr="a black and white drawing of a hand pointing with a light coming out of it . (Provided by Tenor)"/>
          <p:cNvPicPr preferRelativeResize="0"/>
          <p:nvPr/>
        </p:nvPicPr>
        <p:blipFill>
          <a:blip r:embed="rId5">
            <a:alphaModFix/>
          </a:blip>
          <a:stretch>
            <a:fillRect/>
          </a:stretch>
        </p:blipFill>
        <p:spPr>
          <a:xfrm>
            <a:off x="7658011" y="4635935"/>
            <a:ext cx="354664" cy="354664"/>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45"/>
        <p:cNvGrpSpPr/>
        <p:nvPr/>
      </p:nvGrpSpPr>
      <p:grpSpPr>
        <a:xfrm>
          <a:off x="0" y="0"/>
          <a:ext cx="0" cy="0"/>
          <a:chOff x="0" y="0"/>
          <a:chExt cx="0" cy="0"/>
        </a:xfrm>
      </p:grpSpPr>
      <p:sp>
        <p:nvSpPr>
          <p:cNvPr id="146" name="Google Shape;146;p24"/>
          <p:cNvSpPr txBox="1">
            <a:spLocks noGrp="1"/>
          </p:cNvSpPr>
          <p:nvPr>
            <p:ph type="title"/>
          </p:nvPr>
        </p:nvSpPr>
        <p:spPr>
          <a:xfrm>
            <a:off x="51425" y="1278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dirty="0"/>
              <a:t>How to build - switch can change motor direction</a:t>
            </a:r>
            <a:endParaRPr dirty="0"/>
          </a:p>
        </p:txBody>
      </p:sp>
      <p:sp>
        <p:nvSpPr>
          <p:cNvPr id="147" name="Google Shape;147;p24"/>
          <p:cNvSpPr txBox="1"/>
          <p:nvPr/>
        </p:nvSpPr>
        <p:spPr>
          <a:xfrm>
            <a:off x="95025" y="554800"/>
            <a:ext cx="7954500" cy="3232500"/>
          </a:xfrm>
          <a:prstGeom prst="rect">
            <a:avLst/>
          </a:prstGeom>
          <a:noFill/>
          <a:ln>
            <a:noFill/>
          </a:ln>
        </p:spPr>
        <p:txBody>
          <a:bodyPr spcFirstLastPara="1" wrap="square" lIns="91425" tIns="91425" rIns="91425" bIns="91425" anchor="t" anchorCtr="0">
            <a:spAutoFit/>
          </a:bodyPr>
          <a:lstStyle/>
          <a:p>
            <a:pPr marL="457200" lvl="0" indent="-342900" algn="l" rtl="0">
              <a:spcBef>
                <a:spcPts val="0"/>
              </a:spcBef>
              <a:spcAft>
                <a:spcPts val="0"/>
              </a:spcAft>
              <a:buClr>
                <a:schemeClr val="dk2"/>
              </a:buClr>
              <a:buSzPts val="1800"/>
              <a:buChar char="-"/>
            </a:pPr>
            <a:r>
              <a:rPr lang="en" sz="1800" dirty="0">
                <a:solidFill>
                  <a:schemeClr val="dk2"/>
                </a:solidFill>
              </a:rPr>
              <a:t>Fold a piece of cardstock twice - separate it into four parts evenly. </a:t>
            </a:r>
            <a:endParaRPr sz="1800" dirty="0">
              <a:solidFill>
                <a:schemeClr val="dk2"/>
              </a:solidFill>
            </a:endParaRPr>
          </a:p>
          <a:p>
            <a:pPr marL="457200" lvl="0" indent="-342900" algn="l" rtl="0">
              <a:spcBef>
                <a:spcPts val="0"/>
              </a:spcBef>
              <a:spcAft>
                <a:spcPts val="0"/>
              </a:spcAft>
              <a:buClr>
                <a:schemeClr val="dk2"/>
              </a:buClr>
              <a:buSzPts val="1800"/>
              <a:buChar char="-"/>
            </a:pPr>
            <a:r>
              <a:rPr lang="en" sz="1800" dirty="0">
                <a:solidFill>
                  <a:schemeClr val="dk2"/>
                </a:solidFill>
              </a:rPr>
              <a:t>Keeping the paper folded, use a hole puncher to make a hole in the center, then unfold the paper.</a:t>
            </a:r>
            <a:endParaRPr sz="1800" dirty="0">
              <a:solidFill>
                <a:schemeClr val="dk2"/>
              </a:solidFill>
            </a:endParaRPr>
          </a:p>
          <a:p>
            <a:pPr marL="457200" lvl="0" indent="-342900" algn="l" rtl="0">
              <a:spcBef>
                <a:spcPts val="0"/>
              </a:spcBef>
              <a:spcAft>
                <a:spcPts val="0"/>
              </a:spcAft>
              <a:buClr>
                <a:schemeClr val="dk2"/>
              </a:buClr>
              <a:buSzPts val="1800"/>
              <a:buChar char="-"/>
            </a:pPr>
            <a:r>
              <a:rPr lang="en" sz="1800" dirty="0">
                <a:solidFill>
                  <a:schemeClr val="dk2"/>
                </a:solidFill>
              </a:rPr>
              <a:t>Add a brad to each hole, making sure the tops of the metal brads all face up. </a:t>
            </a:r>
            <a:endParaRPr sz="1800" dirty="0">
              <a:solidFill>
                <a:schemeClr val="dk2"/>
              </a:solidFill>
            </a:endParaRPr>
          </a:p>
          <a:p>
            <a:pPr marL="457200" lvl="0" indent="-342900" algn="l" rtl="0">
              <a:spcBef>
                <a:spcPts val="0"/>
              </a:spcBef>
              <a:spcAft>
                <a:spcPts val="0"/>
              </a:spcAft>
              <a:buClr>
                <a:schemeClr val="dk2"/>
              </a:buClr>
              <a:buSzPts val="1800"/>
              <a:buChar char="-"/>
            </a:pPr>
            <a:r>
              <a:rPr lang="en" sz="1800" dirty="0">
                <a:solidFill>
                  <a:schemeClr val="dk2"/>
                </a:solidFill>
              </a:rPr>
              <a:t>Unfold the metal brads. </a:t>
            </a:r>
            <a:endParaRPr sz="1800" dirty="0">
              <a:solidFill>
                <a:schemeClr val="dk2"/>
              </a:solidFill>
            </a:endParaRPr>
          </a:p>
          <a:p>
            <a:pPr marL="457200" lvl="0" indent="-342900" algn="l" rtl="0">
              <a:spcBef>
                <a:spcPts val="0"/>
              </a:spcBef>
              <a:spcAft>
                <a:spcPts val="0"/>
              </a:spcAft>
              <a:buClr>
                <a:schemeClr val="dk2"/>
              </a:buClr>
              <a:buSzPts val="1800"/>
              <a:buChar char="-"/>
            </a:pPr>
            <a:r>
              <a:rPr lang="en" sz="1800" dirty="0">
                <a:solidFill>
                  <a:schemeClr val="dk2"/>
                </a:solidFill>
              </a:rPr>
              <a:t>Connect the batteries to your switch with alligator clips, and make sure they are on the different corners, so whichever way you fold your switch, they won’t touch each other to cause a short circuit. </a:t>
            </a:r>
            <a:endParaRPr sz="1800" dirty="0">
              <a:solidFill>
                <a:schemeClr val="dk2"/>
              </a:solidFill>
            </a:endParaRPr>
          </a:p>
          <a:p>
            <a:pPr marL="457200" lvl="0" indent="-342900" algn="l" rtl="0">
              <a:spcBef>
                <a:spcPts val="0"/>
              </a:spcBef>
              <a:spcAft>
                <a:spcPts val="0"/>
              </a:spcAft>
              <a:buClr>
                <a:schemeClr val="dk2"/>
              </a:buClr>
              <a:buSzPts val="1800"/>
              <a:buChar char="-"/>
            </a:pPr>
            <a:r>
              <a:rPr lang="en" sz="1800" dirty="0">
                <a:solidFill>
                  <a:schemeClr val="dk2"/>
                </a:solidFill>
              </a:rPr>
              <a:t>Then use the alligator clips to connect the other two brads to the motors. </a:t>
            </a:r>
            <a:endParaRPr sz="1800" dirty="0">
              <a:solidFill>
                <a:schemeClr val="dk2"/>
              </a:solidFill>
            </a:endParaRPr>
          </a:p>
        </p:txBody>
      </p:sp>
      <p:pic>
        <p:nvPicPr>
          <p:cNvPr id="148" name="Google Shape;148;p24"/>
          <p:cNvPicPr preferRelativeResize="0"/>
          <p:nvPr/>
        </p:nvPicPr>
        <p:blipFill rotWithShape="1">
          <a:blip r:embed="rId3">
            <a:alphaModFix/>
          </a:blip>
          <a:srcRect l="21799" t="21733" r="25122" b="22557"/>
          <a:stretch/>
        </p:blipFill>
        <p:spPr>
          <a:xfrm rot="-5400000">
            <a:off x="691282" y="3424250"/>
            <a:ext cx="1397325" cy="1955475"/>
          </a:xfrm>
          <a:prstGeom prst="rect">
            <a:avLst/>
          </a:prstGeom>
          <a:noFill/>
          <a:ln>
            <a:noFill/>
          </a:ln>
        </p:spPr>
      </p:pic>
      <p:pic>
        <p:nvPicPr>
          <p:cNvPr id="149" name="Google Shape;149;p24"/>
          <p:cNvPicPr preferRelativeResize="0"/>
          <p:nvPr/>
        </p:nvPicPr>
        <p:blipFill rotWithShape="1">
          <a:blip r:embed="rId4">
            <a:alphaModFix/>
          </a:blip>
          <a:srcRect l="18200" t="17303" r="28143" b="26881"/>
          <a:stretch/>
        </p:blipFill>
        <p:spPr>
          <a:xfrm rot="-5400000">
            <a:off x="2748983" y="3426225"/>
            <a:ext cx="1402900" cy="1945950"/>
          </a:xfrm>
          <a:prstGeom prst="rect">
            <a:avLst/>
          </a:prstGeom>
          <a:noFill/>
          <a:ln>
            <a:noFill/>
          </a:ln>
        </p:spPr>
      </p:pic>
      <p:pic>
        <p:nvPicPr>
          <p:cNvPr id="150" name="Google Shape;150;p24"/>
          <p:cNvPicPr preferRelativeResize="0"/>
          <p:nvPr/>
        </p:nvPicPr>
        <p:blipFill>
          <a:blip r:embed="rId5">
            <a:alphaModFix/>
          </a:blip>
          <a:stretch>
            <a:fillRect/>
          </a:stretch>
        </p:blipFill>
        <p:spPr>
          <a:xfrm rot="-5400000">
            <a:off x="4766995" y="3463987"/>
            <a:ext cx="1402850" cy="1870475"/>
          </a:xfrm>
          <a:prstGeom prst="rect">
            <a:avLst/>
          </a:prstGeom>
          <a:noFill/>
          <a:ln>
            <a:noFill/>
          </a:ln>
        </p:spPr>
      </p:pic>
      <p:pic>
        <p:nvPicPr>
          <p:cNvPr id="151" name="Google Shape;151;p24"/>
          <p:cNvPicPr preferRelativeResize="0"/>
          <p:nvPr/>
        </p:nvPicPr>
        <p:blipFill>
          <a:blip r:embed="rId6">
            <a:alphaModFix/>
          </a:blip>
          <a:stretch>
            <a:fillRect/>
          </a:stretch>
        </p:blipFill>
        <p:spPr>
          <a:xfrm>
            <a:off x="6513433" y="3697789"/>
            <a:ext cx="1870474" cy="1402860"/>
          </a:xfrm>
          <a:prstGeom prst="rect">
            <a:avLst/>
          </a:prstGeom>
          <a:noFill/>
          <a:ln>
            <a:noFill/>
          </a:ln>
        </p:spPr>
      </p:pic>
      <p:pic>
        <p:nvPicPr>
          <p:cNvPr id="152" name="Google Shape;152;p24" title="截屏2025-11-17 下午1.40.43.png">
            <a:hlinkClick r:id="rId7" action="ppaction://hlinksldjump"/>
          </p:cNvPr>
          <p:cNvPicPr preferRelativeResize="0"/>
          <p:nvPr/>
        </p:nvPicPr>
        <p:blipFill>
          <a:blip r:embed="rId8">
            <a:alphaModFix/>
          </a:blip>
          <a:stretch>
            <a:fillRect/>
          </a:stretch>
        </p:blipFill>
        <p:spPr>
          <a:xfrm>
            <a:off x="7305900" y="2944318"/>
            <a:ext cx="1365175" cy="456725"/>
          </a:xfrm>
          <a:prstGeom prst="rect">
            <a:avLst/>
          </a:prstGeom>
          <a:noFill/>
          <a:ln>
            <a:noFill/>
          </a:ln>
        </p:spPr>
      </p:pic>
      <p:pic>
        <p:nvPicPr>
          <p:cNvPr id="153" name="Google Shape;153;p24" descr="a black and white drawing of a hand pointing with a light coming out of it . (Provided by Tenor)"/>
          <p:cNvPicPr preferRelativeResize="0"/>
          <p:nvPr/>
        </p:nvPicPr>
        <p:blipFill>
          <a:blip r:embed="rId9">
            <a:alphaModFix/>
          </a:blip>
          <a:stretch>
            <a:fillRect/>
          </a:stretch>
        </p:blipFill>
        <p:spPr>
          <a:xfrm>
            <a:off x="8539736" y="3271335"/>
            <a:ext cx="354664" cy="354664"/>
          </a:xfrm>
          <a:prstGeom prst="rect">
            <a:avLst/>
          </a:prstGeom>
          <a:noFill/>
          <a:ln>
            <a:noFill/>
          </a:ln>
        </p:spPr>
      </p:pic>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TotalTime>
  <Words>506</Words>
  <Application>Microsoft Macintosh PowerPoint</Application>
  <PresentationFormat>On-screen Show (16:9)</PresentationFormat>
  <Paragraphs>43</Paragraphs>
  <Slides>12</Slides>
  <Notes>12</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12</vt:i4>
      </vt:variant>
    </vt:vector>
  </HeadingPairs>
  <TitlesOfParts>
    <vt:vector size="14" baseType="lpstr">
      <vt:lpstr>Arial</vt:lpstr>
      <vt:lpstr>Simple Light</vt:lpstr>
      <vt:lpstr>PowerPoint Presentation</vt:lpstr>
      <vt:lpstr>Table of Contents</vt:lpstr>
      <vt:lpstr>Basic Switch</vt:lpstr>
      <vt:lpstr>PowerPoint Presentation</vt:lpstr>
      <vt:lpstr>Basic Switch</vt:lpstr>
      <vt:lpstr>PowerPoint Presentation</vt:lpstr>
      <vt:lpstr>The switch can change motor direction. </vt:lpstr>
      <vt:lpstr>PowerPoint Presentation</vt:lpstr>
      <vt:lpstr>How to build?</vt:lpstr>
      <vt:lpstr>How to build - basic switch (cardstock)</vt:lpstr>
      <vt:lpstr>How to build - basic switch (popsicle sticks)</vt:lpstr>
      <vt:lpstr>How to build - switch can change motor direction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Beth McElroy</cp:lastModifiedBy>
  <cp:revision>4</cp:revision>
  <dcterms:modified xsi:type="dcterms:W3CDTF">2026-10-14T15:23:35Z</dcterms:modified>
</cp:coreProperties>
</file>