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9" r:id="rId5"/>
    <p:sldId id="267" r:id="rId6"/>
    <p:sldId id="270" r:id="rId7"/>
    <p:sldId id="268" r:id="rId8"/>
    <p:sldId id="271" r:id="rId9"/>
    <p:sldId id="266" r:id="rId10"/>
    <p:sldId id="272" r:id="rId11"/>
  </p:sldIdLst>
  <p:sldSz cx="9144000" cy="6858000" type="screen4x3"/>
  <p:notesSz cx="6946900" cy="9271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95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CA9A87-7506-A744-AB73-E050863889A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380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BFD0ED-93C5-4545-B3A8-A344EC334CF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970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B2A99E-649A-B845-9082-541DBCA4BE5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591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26C359-DB80-B746-A300-2634049E7EA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242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B11400-A1E5-444E-B677-814412EA319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257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1201E3-609C-FD4C-A4C9-0217858BFC7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407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E7D824-160E-8F4E-BA66-75C9A77E863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505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F7D876-663F-FF4A-ACA8-E31FE6B6D1C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13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265040-AECB-DC48-9BA2-860792AE1AD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697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76CF64-D18D-6A44-991B-5AD71AEB40B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325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C06B64-C4AA-EB4B-8A0D-B0504ABB23C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826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70CE95F-5EDD-C349-89C2-A1FF88D08E0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Times New Roman" charset="0"/>
              </a:rPr>
              <a:t>Solving Exponential </a:t>
            </a:r>
            <a:r>
              <a:rPr lang="en-US" dirty="0" smtClean="0">
                <a:latin typeface="Times New Roman" charset="0"/>
              </a:rPr>
              <a:t>Equations</a:t>
            </a:r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 eaLnBrk="1" hangingPunct="1"/>
            <a:r>
              <a:rPr lang="en-US" dirty="0">
                <a:latin typeface="Times New Roman" charset="0"/>
              </a:rPr>
              <a:t>Example: Solve 5</a:t>
            </a:r>
            <a:r>
              <a:rPr lang="en-US" baseline="30000" dirty="0">
                <a:latin typeface="Times New Roman" charset="0"/>
              </a:rPr>
              <a:t>4x</a:t>
            </a:r>
            <a:r>
              <a:rPr lang="en-US" dirty="0">
                <a:latin typeface="Times New Roman" charset="0"/>
              </a:rPr>
              <a:t> = </a:t>
            </a:r>
            <a:r>
              <a:rPr lang="en-US" dirty="0" smtClean="0">
                <a:latin typeface="Times New Roman" charset="0"/>
              </a:rPr>
              <a:t>73</a:t>
            </a:r>
          </a:p>
          <a:p>
            <a:pPr eaLnBrk="1" hangingPunct="1"/>
            <a:endParaRPr lang="en-US" dirty="0">
              <a:latin typeface="Times New Roman" charset="0"/>
            </a:endParaRPr>
          </a:p>
          <a:p>
            <a:pPr eaLnBrk="1" hangingPunct="1"/>
            <a:r>
              <a:rPr lang="en-US" dirty="0" smtClean="0">
                <a:solidFill>
                  <a:srgbClr val="FF0000"/>
                </a:solidFill>
                <a:latin typeface="Times New Roman" charset="0"/>
              </a:rPr>
              <a:t>Solution:</a:t>
            </a:r>
          </a:p>
          <a:p>
            <a:pPr marL="0" indent="0" algn="ctr" eaLnBrk="1" hangingPunct="1">
              <a:buNone/>
            </a:pPr>
            <a:r>
              <a:rPr lang="en-US" dirty="0" smtClean="0">
                <a:solidFill>
                  <a:srgbClr val="FF0000"/>
                </a:solidFill>
                <a:latin typeface="Times New Roman" charset="0"/>
              </a:rPr>
              <a:t>log(5</a:t>
            </a:r>
            <a:r>
              <a:rPr lang="en-US" baseline="30000" dirty="0" smtClean="0">
                <a:solidFill>
                  <a:srgbClr val="FF0000"/>
                </a:solidFill>
                <a:latin typeface="Times New Roman" charset="0"/>
              </a:rPr>
              <a:t>4x</a:t>
            </a:r>
            <a:r>
              <a:rPr lang="en-US" dirty="0" smtClean="0">
                <a:solidFill>
                  <a:srgbClr val="FF0000"/>
                </a:solidFill>
                <a:latin typeface="Times New Roman" charset="0"/>
              </a:rPr>
              <a:t>) = log(73)</a:t>
            </a:r>
          </a:p>
          <a:p>
            <a:pPr marL="0" indent="0" algn="ctr" eaLnBrk="1" hangingPunct="1">
              <a:buNone/>
            </a:pPr>
            <a:r>
              <a:rPr lang="en-US" dirty="0" smtClean="0">
                <a:solidFill>
                  <a:srgbClr val="FF0000"/>
                </a:solidFill>
                <a:latin typeface="Times New Roman" charset="0"/>
              </a:rPr>
              <a:t>4x</a:t>
            </a:r>
            <a:r>
              <a:rPr lang="en-US" dirty="0" smtClean="0">
                <a:solidFill>
                  <a:srgbClr val="FF0000"/>
                </a:solidFill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dirty="0" smtClean="0">
                <a:solidFill>
                  <a:srgbClr val="FF0000"/>
                </a:solidFill>
                <a:latin typeface="Times New Roman" charset="0"/>
                <a:sym typeface="Wingdings"/>
              </a:rPr>
              <a:t>log(5) = log(73)</a:t>
            </a:r>
          </a:p>
          <a:p>
            <a:pPr marL="0" indent="0" algn="ctr" eaLnBrk="1" hangingPunct="1">
              <a:buNone/>
            </a:pPr>
            <a:r>
              <a:rPr lang="en-US" dirty="0" smtClean="0">
                <a:solidFill>
                  <a:srgbClr val="FF0000"/>
                </a:solidFill>
                <a:latin typeface="Times New Roman" charset="0"/>
                <a:sym typeface="Wingdings"/>
              </a:rPr>
              <a:t>x = log(73)/</a:t>
            </a:r>
            <a:r>
              <a:rPr lang="en-US" dirty="0" smtClean="0">
                <a:solidFill>
                  <a:srgbClr val="FF0000"/>
                </a:solidFill>
                <a:latin typeface="Times New Roman" charset="0"/>
              </a:rPr>
              <a:t>4</a:t>
            </a:r>
            <a:r>
              <a:rPr lang="en-US" dirty="0" smtClean="0">
                <a:solidFill>
                  <a:srgbClr val="FF0000"/>
                </a:solidFill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dirty="0" smtClean="0">
                <a:solidFill>
                  <a:srgbClr val="FF0000"/>
                </a:solidFill>
                <a:latin typeface="Times New Roman" charset="0"/>
                <a:sym typeface="Wingdings"/>
              </a:rPr>
              <a:t>log(5)</a:t>
            </a:r>
          </a:p>
          <a:p>
            <a:pPr marL="0" indent="0" algn="ctr" eaLnBrk="1" hangingPunct="1">
              <a:buNone/>
            </a:pPr>
            <a:r>
              <a:rPr lang="en-US" dirty="0" smtClean="0">
                <a:solidFill>
                  <a:srgbClr val="FF0000"/>
                </a:solidFill>
                <a:latin typeface="Times New Roman" charset="0"/>
                <a:sym typeface="Wingdings"/>
              </a:rPr>
              <a:t>x ≈ 0.6665</a:t>
            </a:r>
            <a:endParaRPr lang="en-US" dirty="0">
              <a:latin typeface="Times New Roman" charset="0"/>
            </a:endParaRPr>
          </a:p>
          <a:p>
            <a:pPr eaLnBrk="1" hangingPunct="1">
              <a:buFontTx/>
              <a:buNone/>
            </a:pPr>
            <a:endParaRPr 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570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Times New Roman" charset="0"/>
              </a:rPr>
              <a:t>Solving Exponential </a:t>
            </a:r>
            <a:r>
              <a:rPr lang="en-US" dirty="0" smtClean="0">
                <a:latin typeface="Times New Roman" charset="0"/>
              </a:rPr>
              <a:t>Equations</a:t>
            </a:r>
            <a:endParaRPr lang="en-US" dirty="0">
              <a:latin typeface="Times New Roman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Times New Roman" charset="0"/>
              </a:rPr>
              <a:t>We can solve exponential </a:t>
            </a:r>
            <a:r>
              <a:rPr lang="en-US" dirty="0" smtClean="0">
                <a:latin typeface="Times New Roman" charset="0"/>
              </a:rPr>
              <a:t>equations </a:t>
            </a:r>
            <a:r>
              <a:rPr lang="en-US" dirty="0">
                <a:latin typeface="Times New Roman" charset="0"/>
              </a:rPr>
              <a:t>using logarithms.</a:t>
            </a:r>
          </a:p>
          <a:p>
            <a:pPr eaLnBrk="1" hangingPunct="1"/>
            <a:r>
              <a:rPr lang="en-US" dirty="0">
                <a:latin typeface="Times New Roman" charset="0"/>
              </a:rPr>
              <a:t>By converting to a logarithm, we can move the variable from the exponent.</a:t>
            </a:r>
          </a:p>
          <a:p>
            <a:pPr eaLnBrk="1" hangingPunct="1"/>
            <a:r>
              <a:rPr lang="en-US" dirty="0">
                <a:latin typeface="Times New Roman" charset="0"/>
              </a:rPr>
              <a:t>Hint:  We want to convert to a logarithm of base 10 or base </a:t>
            </a:r>
            <a:r>
              <a:rPr lang="en-US" i="1" dirty="0">
                <a:latin typeface="Times New Roman" charset="0"/>
              </a:rPr>
              <a:t>e.</a:t>
            </a:r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 eaLnBrk="1" hangingPunct="1"/>
            <a:r>
              <a:rPr lang="en-US">
                <a:latin typeface="Times New Roman" charset="0"/>
              </a:rPr>
              <a:t>Example: Solve 6</a:t>
            </a:r>
            <a:r>
              <a:rPr lang="en-US" baseline="30000">
                <a:latin typeface="Times New Roman" charset="0"/>
              </a:rPr>
              <a:t>3x</a:t>
            </a:r>
            <a:r>
              <a:rPr lang="en-US">
                <a:latin typeface="Times New Roman" charset="0"/>
              </a:rPr>
              <a:t> = 81</a:t>
            </a:r>
          </a:p>
          <a:p>
            <a:pPr eaLnBrk="1" hangingPunct="1">
              <a:buFontTx/>
              <a:buNone/>
            </a:pPr>
            <a:endParaRPr lang="en-US">
              <a:latin typeface="Arial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 eaLnBrk="1" hangingPunct="1"/>
            <a:r>
              <a:rPr lang="en-US" dirty="0">
                <a:latin typeface="Times New Roman" charset="0"/>
              </a:rPr>
              <a:t>Example: Solve 6</a:t>
            </a:r>
            <a:r>
              <a:rPr lang="en-US" baseline="30000" dirty="0">
                <a:latin typeface="Times New Roman" charset="0"/>
              </a:rPr>
              <a:t>3x</a:t>
            </a:r>
            <a:r>
              <a:rPr lang="en-US" dirty="0">
                <a:latin typeface="Times New Roman" charset="0"/>
              </a:rPr>
              <a:t> = </a:t>
            </a:r>
            <a:r>
              <a:rPr lang="en-US" dirty="0" smtClean="0">
                <a:latin typeface="Times New Roman" charset="0"/>
              </a:rPr>
              <a:t>81</a:t>
            </a:r>
          </a:p>
          <a:p>
            <a:pPr eaLnBrk="1" hangingPunct="1"/>
            <a:endParaRPr lang="en-US" dirty="0" smtClean="0">
              <a:latin typeface="Times New Roman" charset="0"/>
            </a:endParaRPr>
          </a:p>
          <a:p>
            <a:pPr eaLnBrk="1" hangingPunct="1"/>
            <a:r>
              <a:rPr lang="en-US" dirty="0" smtClean="0">
                <a:solidFill>
                  <a:srgbClr val="FF0000"/>
                </a:solidFill>
                <a:latin typeface="Times New Roman" charset="0"/>
              </a:rPr>
              <a:t>Solution:</a:t>
            </a:r>
            <a:endParaRPr lang="en-US" dirty="0">
              <a:solidFill>
                <a:srgbClr val="FF0000"/>
              </a:solidFill>
              <a:latin typeface="Times New Roman" charset="0"/>
            </a:endParaRPr>
          </a:p>
          <a:p>
            <a:pPr marL="0" indent="0" algn="ctr" eaLnBrk="1" hangingPunct="1">
              <a:buNone/>
            </a:pPr>
            <a:r>
              <a:rPr lang="en-US" dirty="0" smtClean="0">
                <a:solidFill>
                  <a:srgbClr val="FF0000"/>
                </a:solidFill>
                <a:latin typeface="Times New Roman" charset="0"/>
              </a:rPr>
              <a:t>log(6</a:t>
            </a:r>
            <a:r>
              <a:rPr lang="en-US" baseline="30000" dirty="0" smtClean="0">
                <a:solidFill>
                  <a:srgbClr val="FF0000"/>
                </a:solidFill>
                <a:latin typeface="Times New Roman" charset="0"/>
              </a:rPr>
              <a:t>3x</a:t>
            </a:r>
            <a:r>
              <a:rPr lang="en-US" dirty="0" smtClean="0">
                <a:solidFill>
                  <a:srgbClr val="FF0000"/>
                </a:solidFill>
                <a:latin typeface="Times New Roman" charset="0"/>
              </a:rPr>
              <a:t>) = log(81)</a:t>
            </a:r>
          </a:p>
          <a:p>
            <a:pPr marL="0" indent="0" algn="ctr" eaLnBrk="1" hangingPunct="1">
              <a:buNone/>
            </a:pPr>
            <a:r>
              <a:rPr lang="en-US" dirty="0" smtClean="0">
                <a:solidFill>
                  <a:srgbClr val="FF0000"/>
                </a:solidFill>
                <a:latin typeface="Times New Roman" charset="0"/>
              </a:rPr>
              <a:t>3x</a:t>
            </a:r>
            <a:r>
              <a:rPr lang="en-US" dirty="0" smtClean="0">
                <a:solidFill>
                  <a:srgbClr val="FF0000"/>
                </a:solidFill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dirty="0" smtClean="0">
                <a:solidFill>
                  <a:srgbClr val="FF0000"/>
                </a:solidFill>
                <a:latin typeface="Times New Roman" charset="0"/>
                <a:sym typeface="Wingdings"/>
              </a:rPr>
              <a:t>log(6) = log(81)</a:t>
            </a:r>
          </a:p>
          <a:p>
            <a:pPr marL="0" indent="0" algn="ctr" eaLnBrk="1" hangingPunct="1">
              <a:buNone/>
            </a:pPr>
            <a:r>
              <a:rPr lang="en-US" dirty="0" smtClean="0">
                <a:solidFill>
                  <a:srgbClr val="FF0000"/>
                </a:solidFill>
                <a:latin typeface="Times New Roman" charset="0"/>
                <a:sym typeface="Wingdings"/>
              </a:rPr>
              <a:t>x = log(81)/</a:t>
            </a:r>
            <a:r>
              <a:rPr lang="en-US" dirty="0" smtClean="0">
                <a:solidFill>
                  <a:srgbClr val="FF0000"/>
                </a:solidFill>
                <a:latin typeface="Times New Roman" charset="0"/>
              </a:rPr>
              <a:t>3</a:t>
            </a:r>
            <a:r>
              <a:rPr lang="en-US" dirty="0" smtClean="0">
                <a:solidFill>
                  <a:srgbClr val="FF0000"/>
                </a:solidFill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dirty="0" smtClean="0">
                <a:solidFill>
                  <a:srgbClr val="FF0000"/>
                </a:solidFill>
                <a:latin typeface="Times New Roman" charset="0"/>
                <a:sym typeface="Wingdings"/>
              </a:rPr>
              <a:t>log(6)</a:t>
            </a:r>
          </a:p>
          <a:p>
            <a:pPr marL="0" indent="0" algn="ctr" eaLnBrk="1" hangingPunct="1">
              <a:buNone/>
            </a:pPr>
            <a:r>
              <a:rPr lang="en-US" dirty="0" smtClean="0">
                <a:solidFill>
                  <a:srgbClr val="FF0000"/>
                </a:solidFill>
                <a:latin typeface="Times New Roman" charset="0"/>
                <a:sym typeface="Wingdings"/>
              </a:rPr>
              <a:t>x ≈ 0.8175</a:t>
            </a:r>
            <a:endParaRPr lang="en-US" dirty="0">
              <a:solidFill>
                <a:srgbClr val="FF0000"/>
              </a:solidFill>
              <a:latin typeface="Times New Roman" charset="0"/>
            </a:endParaRPr>
          </a:p>
          <a:p>
            <a:pPr eaLnBrk="1" hangingPunct="1">
              <a:buFontTx/>
              <a:buNone/>
            </a:pPr>
            <a:endParaRPr 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1703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 eaLnBrk="1" hangingPunct="1"/>
            <a:r>
              <a:rPr lang="en-US">
                <a:latin typeface="Times New Roman" charset="0"/>
              </a:rPr>
              <a:t>Example: Solve 9</a:t>
            </a:r>
            <a:r>
              <a:rPr lang="en-US" baseline="30000">
                <a:latin typeface="Times New Roman" charset="0"/>
              </a:rPr>
              <a:t>x-4</a:t>
            </a:r>
            <a:r>
              <a:rPr lang="en-US">
                <a:latin typeface="Times New Roman" charset="0"/>
              </a:rPr>
              <a:t> = 7.13</a:t>
            </a:r>
          </a:p>
          <a:p>
            <a:pPr eaLnBrk="1" hangingPunct="1">
              <a:buFontTx/>
              <a:buNone/>
            </a:pPr>
            <a:endParaRPr lang="en-US">
              <a:latin typeface="Arial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 eaLnBrk="1" hangingPunct="1"/>
            <a:r>
              <a:rPr lang="en-US" dirty="0">
                <a:latin typeface="Times New Roman" charset="0"/>
              </a:rPr>
              <a:t>Example: Solve 9</a:t>
            </a:r>
            <a:r>
              <a:rPr lang="en-US" baseline="30000" dirty="0">
                <a:latin typeface="Times New Roman" charset="0"/>
              </a:rPr>
              <a:t>x-4</a:t>
            </a:r>
            <a:r>
              <a:rPr lang="en-US" dirty="0">
                <a:latin typeface="Times New Roman" charset="0"/>
              </a:rPr>
              <a:t> = </a:t>
            </a:r>
            <a:r>
              <a:rPr lang="en-US" dirty="0" smtClean="0">
                <a:latin typeface="Times New Roman" charset="0"/>
              </a:rPr>
              <a:t>7.13</a:t>
            </a:r>
          </a:p>
          <a:p>
            <a:pPr eaLnBrk="1" hangingPunct="1"/>
            <a:endParaRPr lang="en-US" dirty="0">
              <a:latin typeface="Times New Roman" charset="0"/>
            </a:endParaRPr>
          </a:p>
          <a:p>
            <a:pPr eaLnBrk="1" hangingPunct="1"/>
            <a:r>
              <a:rPr lang="en-US" dirty="0" smtClean="0">
                <a:solidFill>
                  <a:srgbClr val="FF0000"/>
                </a:solidFill>
                <a:latin typeface="Times New Roman" charset="0"/>
              </a:rPr>
              <a:t>Solution:</a:t>
            </a:r>
          </a:p>
          <a:p>
            <a:pPr marL="0" indent="0" algn="ctr" eaLnBrk="1" hangingPunct="1">
              <a:buNone/>
            </a:pPr>
            <a:r>
              <a:rPr lang="en-US" dirty="0" smtClean="0">
                <a:solidFill>
                  <a:srgbClr val="FF0000"/>
                </a:solidFill>
                <a:latin typeface="Times New Roman" charset="0"/>
              </a:rPr>
              <a:t>log(9</a:t>
            </a:r>
            <a:r>
              <a:rPr lang="en-US" baseline="30000" dirty="0" smtClean="0">
                <a:solidFill>
                  <a:srgbClr val="FF0000"/>
                </a:solidFill>
                <a:latin typeface="Times New Roman" charset="0"/>
              </a:rPr>
              <a:t>x-4</a:t>
            </a:r>
            <a:r>
              <a:rPr lang="en-US" dirty="0" smtClean="0">
                <a:solidFill>
                  <a:srgbClr val="FF0000"/>
                </a:solidFill>
                <a:latin typeface="Times New Roman" charset="0"/>
              </a:rPr>
              <a:t>) = log(7.13)</a:t>
            </a:r>
          </a:p>
          <a:p>
            <a:pPr marL="0" indent="0" algn="ctr" eaLnBrk="1" hangingPunct="1">
              <a:buNone/>
            </a:pPr>
            <a:r>
              <a:rPr lang="en-US" dirty="0" smtClean="0">
                <a:solidFill>
                  <a:srgbClr val="FF0000"/>
                </a:solidFill>
                <a:latin typeface="Times New Roman" charset="0"/>
              </a:rPr>
              <a:t>x-4</a:t>
            </a:r>
            <a:r>
              <a:rPr lang="en-US" dirty="0" smtClean="0">
                <a:solidFill>
                  <a:srgbClr val="FF0000"/>
                </a:solidFill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dirty="0" smtClean="0">
                <a:solidFill>
                  <a:srgbClr val="FF0000"/>
                </a:solidFill>
                <a:latin typeface="Times New Roman" charset="0"/>
                <a:sym typeface="Wingdings"/>
              </a:rPr>
              <a:t>log(9) = log(7.13)</a:t>
            </a:r>
          </a:p>
          <a:p>
            <a:pPr marL="0" indent="0" algn="ctr" eaLnBrk="1" hangingPunct="1">
              <a:buNone/>
            </a:pPr>
            <a:r>
              <a:rPr lang="en-US" dirty="0" smtClean="0">
                <a:solidFill>
                  <a:srgbClr val="FF0000"/>
                </a:solidFill>
                <a:latin typeface="Times New Roman" charset="0"/>
                <a:sym typeface="Wingdings"/>
              </a:rPr>
              <a:t>x-4 = log(7.13)/log(9)</a:t>
            </a:r>
          </a:p>
          <a:p>
            <a:pPr marL="0" indent="0" algn="ctr" eaLnBrk="1" hangingPunct="1">
              <a:buNone/>
            </a:pPr>
            <a:r>
              <a:rPr lang="en-US" dirty="0" smtClean="0">
                <a:solidFill>
                  <a:srgbClr val="FF0000"/>
                </a:solidFill>
                <a:latin typeface="Times New Roman" charset="0"/>
                <a:sym typeface="Wingdings"/>
              </a:rPr>
              <a:t>x = log(7.13)/log(9) + 4</a:t>
            </a:r>
          </a:p>
          <a:p>
            <a:pPr marL="0" indent="0" algn="ctr" eaLnBrk="1" hangingPunct="1">
              <a:buNone/>
            </a:pPr>
            <a:r>
              <a:rPr lang="en-US" dirty="0" smtClean="0">
                <a:solidFill>
                  <a:srgbClr val="FF0000"/>
                </a:solidFill>
                <a:latin typeface="Times New Roman" charset="0"/>
                <a:sym typeface="Wingdings"/>
              </a:rPr>
              <a:t>x ≈ 4.894</a:t>
            </a:r>
            <a:endParaRPr lang="en-US" dirty="0">
              <a:latin typeface="Times New Roman" charset="0"/>
            </a:endParaRPr>
          </a:p>
          <a:p>
            <a:pPr eaLnBrk="1" hangingPunct="1">
              <a:buFontTx/>
              <a:buNone/>
            </a:pPr>
            <a:endParaRPr 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427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 eaLnBrk="1" hangingPunct="1"/>
            <a:r>
              <a:rPr lang="en-US">
                <a:latin typeface="Times New Roman" charset="0"/>
              </a:rPr>
              <a:t>Example: Solve 3</a:t>
            </a:r>
            <a:r>
              <a:rPr lang="en-US" baseline="30000">
                <a:latin typeface="Times New Roman" charset="0"/>
              </a:rPr>
              <a:t>2x-2</a:t>
            </a:r>
            <a:r>
              <a:rPr lang="en-US">
                <a:latin typeface="Times New Roman" charset="0"/>
              </a:rPr>
              <a:t> = 73</a:t>
            </a:r>
            <a:r>
              <a:rPr lang="en-US" baseline="30000">
                <a:latin typeface="Times New Roman" charset="0"/>
              </a:rPr>
              <a:t>x</a:t>
            </a:r>
          </a:p>
          <a:p>
            <a:pPr eaLnBrk="1" hangingPunct="1">
              <a:buFontTx/>
              <a:buNone/>
            </a:pPr>
            <a:endParaRPr lang="en-US">
              <a:latin typeface="Arial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 eaLnBrk="1" hangingPunct="1"/>
            <a:r>
              <a:rPr lang="en-US" dirty="0">
                <a:latin typeface="Times New Roman" charset="0"/>
              </a:rPr>
              <a:t>Example: Solve 3</a:t>
            </a:r>
            <a:r>
              <a:rPr lang="en-US" baseline="30000" dirty="0">
                <a:latin typeface="Times New Roman" charset="0"/>
              </a:rPr>
              <a:t>2x-2</a:t>
            </a:r>
            <a:r>
              <a:rPr lang="en-US" dirty="0">
                <a:latin typeface="Times New Roman" charset="0"/>
              </a:rPr>
              <a:t> = </a:t>
            </a:r>
            <a:r>
              <a:rPr lang="en-US" dirty="0" smtClean="0">
                <a:latin typeface="Times New Roman" charset="0"/>
              </a:rPr>
              <a:t>73</a:t>
            </a:r>
            <a:r>
              <a:rPr lang="en-US" baseline="30000" dirty="0" smtClean="0">
                <a:latin typeface="Times New Roman" charset="0"/>
              </a:rPr>
              <a:t>x</a:t>
            </a:r>
            <a:endParaRPr lang="en-US" baseline="30000" dirty="0">
              <a:latin typeface="Times New Roman" charset="0"/>
            </a:endParaRPr>
          </a:p>
          <a:p>
            <a:pPr eaLnBrk="1" hangingPunct="1"/>
            <a:r>
              <a:rPr lang="en-US" dirty="0" smtClean="0">
                <a:solidFill>
                  <a:srgbClr val="FF0000"/>
                </a:solidFill>
                <a:latin typeface="Times New Roman" charset="0"/>
              </a:rPr>
              <a:t>Solution:</a:t>
            </a:r>
          </a:p>
          <a:p>
            <a:pPr marL="0" indent="0" algn="ctr" eaLnBrk="1" hangingPunct="1">
              <a:buNone/>
            </a:pPr>
            <a:r>
              <a:rPr lang="en-US" dirty="0" smtClean="0">
                <a:solidFill>
                  <a:srgbClr val="FF0000"/>
                </a:solidFill>
                <a:latin typeface="Times New Roman" charset="0"/>
              </a:rPr>
              <a:t>log(3</a:t>
            </a:r>
            <a:r>
              <a:rPr lang="en-US" baseline="30000" dirty="0" smtClean="0">
                <a:solidFill>
                  <a:srgbClr val="FF0000"/>
                </a:solidFill>
                <a:latin typeface="Times New Roman" charset="0"/>
              </a:rPr>
              <a:t>2x-2</a:t>
            </a:r>
            <a:r>
              <a:rPr lang="en-US" dirty="0" smtClean="0">
                <a:solidFill>
                  <a:srgbClr val="FF0000"/>
                </a:solidFill>
                <a:latin typeface="Times New Roman" charset="0"/>
              </a:rPr>
              <a:t>) = log(73</a:t>
            </a:r>
            <a:r>
              <a:rPr lang="en-US" baseline="30000" dirty="0" smtClean="0">
                <a:solidFill>
                  <a:srgbClr val="FF0000"/>
                </a:solidFill>
                <a:latin typeface="Times New Roman" charset="0"/>
              </a:rPr>
              <a:t>x</a:t>
            </a:r>
            <a:r>
              <a:rPr lang="en-US" dirty="0" smtClean="0">
                <a:solidFill>
                  <a:srgbClr val="FF0000"/>
                </a:solidFill>
                <a:latin typeface="Times New Roman" charset="0"/>
              </a:rPr>
              <a:t>)</a:t>
            </a:r>
          </a:p>
          <a:p>
            <a:pPr marL="0" indent="0" algn="ctr" eaLnBrk="1" hangingPunct="1">
              <a:buNone/>
            </a:pPr>
            <a:r>
              <a:rPr lang="en-US" dirty="0" smtClean="0">
                <a:solidFill>
                  <a:srgbClr val="FF0000"/>
                </a:solidFill>
                <a:latin typeface="Times New Roman" charset="0"/>
              </a:rPr>
              <a:t>(2x-2)</a:t>
            </a:r>
            <a:r>
              <a:rPr lang="en-US" dirty="0" smtClean="0">
                <a:solidFill>
                  <a:srgbClr val="FF0000"/>
                </a:solidFill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dirty="0" smtClean="0">
                <a:solidFill>
                  <a:srgbClr val="FF0000"/>
                </a:solidFill>
                <a:latin typeface="Times New Roman" charset="0"/>
                <a:sym typeface="Wingdings"/>
              </a:rPr>
              <a:t>log(3) = </a:t>
            </a:r>
            <a:r>
              <a:rPr lang="en-US" dirty="0" err="1" smtClean="0">
                <a:solidFill>
                  <a:srgbClr val="FF0000"/>
                </a:solidFill>
                <a:latin typeface="Times New Roman" charset="0"/>
                <a:sym typeface="Wingdings"/>
              </a:rPr>
              <a:t>x</a:t>
            </a:r>
            <a:r>
              <a:rPr lang="en-US" dirty="0" err="1" smtClean="0">
                <a:solidFill>
                  <a:srgbClr val="FF0000"/>
                </a:solidFill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dirty="0" err="1" smtClean="0">
                <a:solidFill>
                  <a:srgbClr val="FF0000"/>
                </a:solidFill>
                <a:latin typeface="Times New Roman" charset="0"/>
                <a:sym typeface="Wingdings"/>
              </a:rPr>
              <a:t>log</a:t>
            </a:r>
            <a:r>
              <a:rPr lang="en-US" dirty="0" smtClean="0">
                <a:solidFill>
                  <a:srgbClr val="FF0000"/>
                </a:solidFill>
                <a:latin typeface="Times New Roman" charset="0"/>
                <a:sym typeface="Wingdings"/>
              </a:rPr>
              <a:t>(73)</a:t>
            </a:r>
          </a:p>
          <a:p>
            <a:pPr marL="0" indent="0" algn="ctr" eaLnBrk="1" hangingPunct="1">
              <a:buNone/>
            </a:pPr>
            <a:r>
              <a:rPr lang="en-US" dirty="0" smtClean="0">
                <a:solidFill>
                  <a:srgbClr val="FF0000"/>
                </a:solidFill>
                <a:latin typeface="Times New Roman" charset="0"/>
                <a:sym typeface="Wingdings"/>
              </a:rPr>
              <a:t>2x</a:t>
            </a:r>
            <a:r>
              <a:rPr lang="en-US" dirty="0" smtClean="0">
                <a:solidFill>
                  <a:srgbClr val="FF0000"/>
                </a:solidFill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dirty="0" smtClean="0">
                <a:solidFill>
                  <a:srgbClr val="FF0000"/>
                </a:solidFill>
                <a:latin typeface="Times New Roman" charset="0"/>
                <a:sym typeface="Wingdings"/>
              </a:rPr>
              <a:t>log(3) – 2log(3) = </a:t>
            </a:r>
            <a:r>
              <a:rPr lang="en-US" dirty="0" err="1" smtClean="0">
                <a:solidFill>
                  <a:srgbClr val="FF0000"/>
                </a:solidFill>
                <a:latin typeface="Times New Roman" charset="0"/>
                <a:sym typeface="Wingdings"/>
              </a:rPr>
              <a:t>x</a:t>
            </a:r>
            <a:r>
              <a:rPr lang="en-US" dirty="0" err="1" smtClean="0">
                <a:solidFill>
                  <a:srgbClr val="FF0000"/>
                </a:solidFill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dirty="0" err="1" smtClean="0">
                <a:solidFill>
                  <a:srgbClr val="FF0000"/>
                </a:solidFill>
                <a:latin typeface="Times New Roman" charset="0"/>
                <a:sym typeface="Wingdings"/>
              </a:rPr>
              <a:t>log</a:t>
            </a:r>
            <a:r>
              <a:rPr lang="en-US" dirty="0" smtClean="0">
                <a:solidFill>
                  <a:srgbClr val="FF0000"/>
                </a:solidFill>
                <a:latin typeface="Times New Roman" charset="0"/>
                <a:sym typeface="Wingdings"/>
              </a:rPr>
              <a:t>(73)</a:t>
            </a:r>
          </a:p>
          <a:p>
            <a:pPr marL="0" indent="0" algn="ctr" eaLnBrk="1" hangingPunct="1">
              <a:buNone/>
            </a:pPr>
            <a:r>
              <a:rPr lang="en-US" dirty="0" smtClean="0">
                <a:solidFill>
                  <a:srgbClr val="FF0000"/>
                </a:solidFill>
                <a:latin typeface="Times New Roman" charset="0"/>
                <a:sym typeface="Wingdings"/>
              </a:rPr>
              <a:t>2x</a:t>
            </a:r>
            <a:r>
              <a:rPr lang="en-US" dirty="0" smtClean="0">
                <a:solidFill>
                  <a:srgbClr val="FF0000"/>
                </a:solidFill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dirty="0" smtClean="0">
                <a:solidFill>
                  <a:srgbClr val="FF0000"/>
                </a:solidFill>
                <a:latin typeface="Times New Roman" charset="0"/>
                <a:sym typeface="Wingdings"/>
              </a:rPr>
              <a:t>log(3) – </a:t>
            </a:r>
            <a:r>
              <a:rPr lang="en-US" dirty="0" err="1" smtClean="0">
                <a:solidFill>
                  <a:srgbClr val="FF0000"/>
                </a:solidFill>
                <a:latin typeface="Times New Roman" charset="0"/>
                <a:sym typeface="Wingdings"/>
              </a:rPr>
              <a:t>x</a:t>
            </a:r>
            <a:r>
              <a:rPr lang="en-US" dirty="0" err="1" smtClean="0">
                <a:solidFill>
                  <a:srgbClr val="FF0000"/>
                </a:solidFill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dirty="0" err="1" smtClean="0">
                <a:solidFill>
                  <a:srgbClr val="FF0000"/>
                </a:solidFill>
                <a:latin typeface="Times New Roman" charset="0"/>
                <a:sym typeface="Wingdings"/>
              </a:rPr>
              <a:t>log</a:t>
            </a:r>
            <a:r>
              <a:rPr lang="en-US" dirty="0" smtClean="0">
                <a:solidFill>
                  <a:srgbClr val="FF0000"/>
                </a:solidFill>
                <a:latin typeface="Times New Roman" charset="0"/>
                <a:sym typeface="Wingdings"/>
              </a:rPr>
              <a:t>(73) = 2log(3) </a:t>
            </a:r>
          </a:p>
          <a:p>
            <a:pPr marL="0" indent="0" algn="ctr" eaLnBrk="1" hangingPunct="1">
              <a:buNone/>
            </a:pPr>
            <a:r>
              <a:rPr lang="en-US" dirty="0" smtClean="0">
                <a:solidFill>
                  <a:srgbClr val="FF0000"/>
                </a:solidFill>
                <a:latin typeface="Times New Roman" charset="0"/>
                <a:sym typeface="Wingdings"/>
              </a:rPr>
              <a:t>x(2log(3)–log(73)) = 2log(3) </a:t>
            </a:r>
          </a:p>
          <a:p>
            <a:pPr marL="0" indent="0" algn="ctr" eaLnBrk="1" hangingPunct="1">
              <a:buNone/>
            </a:pPr>
            <a:r>
              <a:rPr lang="en-US" dirty="0" smtClean="0">
                <a:solidFill>
                  <a:srgbClr val="FF0000"/>
                </a:solidFill>
                <a:latin typeface="Times New Roman" charset="0"/>
                <a:sym typeface="Wingdings"/>
              </a:rPr>
              <a:t>x = 2log(3) / (2log(3)–log(73))</a:t>
            </a:r>
          </a:p>
          <a:p>
            <a:pPr marL="0" indent="0" algn="ctr" eaLnBrk="1" hangingPunct="1">
              <a:buNone/>
            </a:pPr>
            <a:r>
              <a:rPr lang="en-US" dirty="0" smtClean="0">
                <a:solidFill>
                  <a:srgbClr val="FF0000"/>
                </a:solidFill>
                <a:latin typeface="Times New Roman" charset="0"/>
                <a:sym typeface="Wingdings"/>
              </a:rPr>
              <a:t>x ≈ -1.0497</a:t>
            </a:r>
            <a:endParaRPr lang="en-US" baseline="30000" dirty="0">
              <a:latin typeface="Times New Roman" charset="0"/>
            </a:endParaRPr>
          </a:p>
          <a:p>
            <a:pPr eaLnBrk="1" hangingPunct="1">
              <a:buFontTx/>
              <a:buNone/>
            </a:pPr>
            <a:endParaRPr 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3069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 eaLnBrk="1" hangingPunct="1"/>
            <a:r>
              <a:rPr lang="en-US">
                <a:latin typeface="Times New Roman" charset="0"/>
              </a:rPr>
              <a:t>Example: Solve 5</a:t>
            </a:r>
            <a:r>
              <a:rPr lang="en-US" baseline="30000">
                <a:latin typeface="Times New Roman" charset="0"/>
              </a:rPr>
              <a:t>4x</a:t>
            </a:r>
            <a:r>
              <a:rPr lang="en-US">
                <a:latin typeface="Times New Roman" charset="0"/>
              </a:rPr>
              <a:t> = 73</a:t>
            </a:r>
          </a:p>
          <a:p>
            <a:pPr eaLnBrk="1" hangingPunct="1">
              <a:buFontTx/>
              <a:buNone/>
            </a:pPr>
            <a:endParaRPr lang="en-US">
              <a:latin typeface="Arial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337</Words>
  <Application>Microsoft Macintosh PowerPoint</Application>
  <PresentationFormat>On-screen Show (4:3)</PresentationFormat>
  <Paragraphs>40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Default Design</vt:lpstr>
      <vt:lpstr>Solving Exponential Equations</vt:lpstr>
      <vt:lpstr>Solving Exponential Equations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Metropolitan Nashville Public Schools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Solving Exponential Functions</dc:title>
  <dc:creator>Metropolitan Nashville Public Schools</dc:creator>
  <cp:lastModifiedBy>Carleigh Samson</cp:lastModifiedBy>
  <cp:revision>11</cp:revision>
  <dcterms:created xsi:type="dcterms:W3CDTF">2008-03-11T13:30:43Z</dcterms:created>
  <dcterms:modified xsi:type="dcterms:W3CDTF">2015-11-24T14:35:12Z</dcterms:modified>
</cp:coreProperties>
</file>