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2" r:id="rId1"/>
  </p:sldMasterIdLst>
  <p:notesMasterIdLst>
    <p:notesMasterId r:id="rId20"/>
  </p:notesMasterIdLst>
  <p:sldIdLst>
    <p:sldId id="256" r:id="rId2"/>
    <p:sldId id="268" r:id="rId3"/>
    <p:sldId id="269" r:id="rId4"/>
    <p:sldId id="266" r:id="rId5"/>
    <p:sldId id="267" r:id="rId6"/>
    <p:sldId id="282" r:id="rId7"/>
    <p:sldId id="283" r:id="rId8"/>
    <p:sldId id="284" r:id="rId9"/>
    <p:sldId id="285" r:id="rId10"/>
    <p:sldId id="286" r:id="rId11"/>
    <p:sldId id="287" r:id="rId12"/>
    <p:sldId id="289" r:id="rId13"/>
    <p:sldId id="288" r:id="rId14"/>
    <p:sldId id="290" r:id="rId15"/>
    <p:sldId id="291" r:id="rId16"/>
    <p:sldId id="292" r:id="rId17"/>
    <p:sldId id="293" r:id="rId18"/>
    <p:sldId id="294" r:id="rId19"/>
  </p:sldIdLst>
  <p:sldSz cx="9144000" cy="5143500" type="screen16x9"/>
  <p:notesSz cx="6858000" cy="9144000"/>
  <p:embeddedFontLst>
    <p:embeddedFont>
      <p:font typeface="Calibri" panose="020F0502020204030204" pitchFamily="34" charset="0"/>
      <p:regular r:id="rId21"/>
      <p:bold r:id="rId22"/>
      <p:italic r:id="rId23"/>
      <p:boldItalic r:id="rId24"/>
    </p:embeddedFont>
    <p:embeddedFont>
      <p:font typeface="Calibri Light" panose="020F0302020204030204" pitchFamily="34" charset="0"/>
      <p:regular r:id="rId25"/>
      <p:italic r:id="rId26"/>
    </p:embeddedFont>
    <p:embeddedFont>
      <p:font typeface="Muli" panose="020B0604020202020204" charset="0"/>
      <p:regular r:id="rId27"/>
      <p:bold r:id="rId28"/>
      <p:italic r:id="rId29"/>
      <p:boldItalic r:id="rId30"/>
    </p:embeddedFont>
    <p:embeddedFont>
      <p:font typeface="Nixie One" panose="020B0604020202020204" charset="0"/>
      <p:regular r:id="rId31"/>
    </p:embeddedFont>
    <p:embeddedFont>
      <p:font typeface="Open Sans" panose="020B0806030504020204" pitchFamily="34" charset="0"/>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62" d="100"/>
          <a:sy n="162" d="100"/>
        </p:scale>
        <p:origin x="144" y="14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1.fntdata"/><Relationship Id="rId34" Type="http://schemas.openxmlformats.org/officeDocument/2006/relationships/font" Target="fonts/font1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font" Target="fonts/font1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7" name="Google Shape;357;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4581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7" name="Google Shape;357;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282089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7" name="Google Shape;357;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884982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7" name="Google Shape;357;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248490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7" name="Google Shape;357;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262521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7" name="Google Shape;357;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113619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7" name="Google Shape;357;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905847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7" name="Google Shape;357;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612945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7" name="Google Shape;357;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621479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The front-end crash has more time to stop (from the front crumple-zone of the hood) and more space to stop in.</a:t>
            </a:r>
          </a:p>
          <a:p>
            <a:pPr marL="0" lvl="0" indent="0" algn="l" rtl="0">
              <a:spcBef>
                <a:spcPts val="0"/>
              </a:spcBef>
              <a:spcAft>
                <a:spcPts val="0"/>
              </a:spcAft>
              <a:buNone/>
            </a:pPr>
            <a:r>
              <a:rPr lang="en-US" dirty="0"/>
              <a:t>The side-impact crash has no crumple zone and the crash force is very close to the driver.  There is not much space between the head and the side window…impact is immediate.</a:t>
            </a:r>
            <a:endParaRPr dirty="0"/>
          </a:p>
        </p:txBody>
      </p:sp>
    </p:spTree>
    <p:extLst>
      <p:ext uri="{BB962C8B-B14F-4D97-AF65-F5344CB8AC3E}">
        <p14:creationId xmlns:p14="http://schemas.microsoft.com/office/powerpoint/2010/main" val="25943774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0" name="Google Shape;37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20468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18198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7" name="Google Shape;357;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287470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7" name="Google Shape;357;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311108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7" name="Google Shape;357;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597808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7" name="Google Shape;357;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373708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7" name="Google Shape;357;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6943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D5618B65-8985-4E65-8241-DF358FC786A2}" type="datetimeFigureOut">
              <a:rPr lang="en-US" smtClean="0"/>
              <a:t>2/26/2021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129740003"/>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618B65-8985-4E65-8241-DF358FC786A2}" type="datetimeFigureOut">
              <a:rPr lang="en-US" smtClean="0"/>
              <a:t>2/26/2021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03235235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618B65-8985-4E65-8241-DF358FC786A2}" type="datetimeFigureOut">
              <a:rPr lang="en-US" smtClean="0"/>
              <a:t>2/26/2021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222941653"/>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5443852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ubtitle">
  <p:cSld name="Subtitle">
    <p:spTree>
      <p:nvGrpSpPr>
        <p:cNvPr id="1" name="Shape 48"/>
        <p:cNvGrpSpPr/>
        <p:nvPr/>
      </p:nvGrpSpPr>
      <p:grpSpPr>
        <a:xfrm>
          <a:off x="0" y="0"/>
          <a:ext cx="0" cy="0"/>
          <a:chOff x="0" y="0"/>
          <a:chExt cx="0" cy="0"/>
        </a:xfrm>
      </p:grpSpPr>
      <p:sp>
        <p:nvSpPr>
          <p:cNvPr id="51" name="Google Shape;51;p3"/>
          <p:cNvSpPr txBox="1">
            <a:spLocks noGrp="1"/>
          </p:cNvSpPr>
          <p:nvPr>
            <p:ph type="ctrTitle"/>
          </p:nvPr>
        </p:nvSpPr>
        <p:spPr>
          <a:xfrm>
            <a:off x="2743200" y="1735750"/>
            <a:ext cx="5638800" cy="1159800"/>
          </a:xfrm>
          <a:prstGeom prst="rect">
            <a:avLst/>
          </a:prstGeom>
        </p:spPr>
        <p:txBody>
          <a:bodyPr spcFirstLastPara="1" wrap="square" lIns="91425" tIns="91425" rIns="91425" bIns="91425" anchor="b" anchorCtr="0">
            <a:noAutofit/>
          </a:bodyPr>
          <a:lstStyle>
            <a:lvl1pPr lvl="0" rtl="0">
              <a:spcBef>
                <a:spcPts val="0"/>
              </a:spcBef>
              <a:spcAft>
                <a:spcPts val="0"/>
              </a:spcAft>
              <a:buSzPts val="3600"/>
              <a:buNone/>
              <a:defRPr sz="36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52" name="Google Shape;52;p3"/>
          <p:cNvSpPr txBox="1">
            <a:spLocks noGrp="1"/>
          </p:cNvSpPr>
          <p:nvPr>
            <p:ph type="subTitle" idx="1"/>
          </p:nvPr>
        </p:nvSpPr>
        <p:spPr>
          <a:xfrm>
            <a:off x="2743200" y="2821004"/>
            <a:ext cx="5696100" cy="7848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extLst>
      <p:ext uri="{BB962C8B-B14F-4D97-AF65-F5344CB8AC3E}">
        <p14:creationId xmlns:p14="http://schemas.microsoft.com/office/powerpoint/2010/main" val="25595198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 3 columns">
  <p:cSld name="Title + 3 columns">
    <p:spTree>
      <p:nvGrpSpPr>
        <p:cNvPr id="1" name="Shape 212"/>
        <p:cNvGrpSpPr/>
        <p:nvPr/>
      </p:nvGrpSpPr>
      <p:grpSpPr>
        <a:xfrm>
          <a:off x="0" y="0"/>
          <a:ext cx="0" cy="0"/>
          <a:chOff x="0" y="0"/>
          <a:chExt cx="0" cy="0"/>
        </a:xfrm>
      </p:grpSpPr>
      <p:sp>
        <p:nvSpPr>
          <p:cNvPr id="214" name="Google Shape;214;p7"/>
          <p:cNvSpPr txBox="1">
            <a:spLocks noGrp="1"/>
          </p:cNvSpPr>
          <p:nvPr>
            <p:ph type="title"/>
          </p:nvPr>
        </p:nvSpPr>
        <p:spPr>
          <a:xfrm>
            <a:off x="1732700" y="1735600"/>
            <a:ext cx="4944300" cy="645300"/>
          </a:xfrm>
          <a:prstGeom prst="rect">
            <a:avLst/>
          </a:prstGeom>
        </p:spPr>
        <p:txBody>
          <a:bodyPr spcFirstLastPara="1" wrap="square" lIns="91425" tIns="91425" rIns="91425" bIns="91425" anchor="b"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
        <p:nvSpPr>
          <p:cNvPr id="215" name="Google Shape;215;p7"/>
          <p:cNvSpPr txBox="1">
            <a:spLocks noGrp="1"/>
          </p:cNvSpPr>
          <p:nvPr>
            <p:ph type="body" idx="1"/>
          </p:nvPr>
        </p:nvSpPr>
        <p:spPr>
          <a:xfrm>
            <a:off x="1732700" y="2380900"/>
            <a:ext cx="2176800" cy="25449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216" name="Google Shape;216;p7"/>
          <p:cNvSpPr txBox="1">
            <a:spLocks noGrp="1"/>
          </p:cNvSpPr>
          <p:nvPr>
            <p:ph type="body" idx="2"/>
          </p:nvPr>
        </p:nvSpPr>
        <p:spPr>
          <a:xfrm>
            <a:off x="4020972" y="2380900"/>
            <a:ext cx="2176800" cy="25449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217" name="Google Shape;217;p7"/>
          <p:cNvSpPr txBox="1">
            <a:spLocks noGrp="1"/>
          </p:cNvSpPr>
          <p:nvPr>
            <p:ph type="body" idx="3"/>
          </p:nvPr>
        </p:nvSpPr>
        <p:spPr>
          <a:xfrm>
            <a:off x="6309245" y="2380900"/>
            <a:ext cx="2176800" cy="25449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240" name="Google Shape;240;p7"/>
          <p:cNvSpPr txBox="1">
            <a:spLocks noGrp="1"/>
          </p:cNvSpPr>
          <p:nvPr>
            <p:ph type="sldNum" idx="12"/>
          </p:nvPr>
        </p:nvSpPr>
        <p:spPr>
          <a:xfrm>
            <a:off x="13557" y="4785525"/>
            <a:ext cx="548700" cy="3579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810047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618B65-8985-4E65-8241-DF358FC786A2}" type="datetimeFigureOut">
              <a:rPr lang="en-US" smtClean="0"/>
              <a:t>2/26/2021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47052227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5618B65-8985-4E65-8241-DF358FC786A2}" type="datetimeFigureOut">
              <a:rPr lang="en-US" smtClean="0"/>
              <a:t>2/26/2021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791638672"/>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5618B65-8985-4E65-8241-DF358FC786A2}" type="datetimeFigureOut">
              <a:rPr lang="en-US" smtClean="0"/>
              <a:t>2/26/2021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443532263"/>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5618B65-8985-4E65-8241-DF358FC786A2}" type="datetimeFigureOut">
              <a:rPr lang="en-US" smtClean="0"/>
              <a:t>2/26/2021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825346473"/>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5618B65-8985-4E65-8241-DF358FC786A2}" type="datetimeFigureOut">
              <a:rPr lang="en-US" smtClean="0"/>
              <a:t>2/26/2021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601349991"/>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618B65-8985-4E65-8241-DF358FC786A2}" type="datetimeFigureOut">
              <a:rPr lang="en-US" smtClean="0"/>
              <a:t>2/26/2021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7060744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D5618B65-8985-4E65-8241-DF358FC786A2}" type="datetimeFigureOut">
              <a:rPr lang="en-US" smtClean="0"/>
              <a:t>2/26/2021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994071190"/>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D5618B65-8985-4E65-8241-DF358FC786A2}" type="datetimeFigureOut">
              <a:rPr lang="en-US" smtClean="0"/>
              <a:t>2/26/2021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302412252"/>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D5618B65-8985-4E65-8241-DF358FC786A2}" type="datetimeFigureOut">
              <a:rPr lang="en-US" smtClean="0"/>
              <a:t>2/26/2021</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37859402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yUpiV2I_IRI" TargetMode="External"/><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AzOCzESlLlY" TargetMode="External"/><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6.png"/><Relationship Id="rId5" Type="http://schemas.openxmlformats.org/officeDocument/2006/relationships/hyperlink" Target="https://www.youtube.com/watch?v=vCXaR3_r164" TargetMode="Externa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image" Target="../media/image13.png"/><Relationship Id="rId4" Type="http://schemas.openxmlformats.org/officeDocument/2006/relationships/hyperlink" Target="https://www.youtube.com/watch?v=yUpiV2I_IRI"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46375" y="0"/>
            <a:ext cx="9190377" cy="5438551"/>
          </a:xfrm>
          <a:prstGeom prst="rect">
            <a:avLst/>
          </a:prstGeom>
          <a:noFill/>
          <a:ln>
            <a:noFill/>
          </a:ln>
        </p:spPr>
      </p:pic>
      <p:pic>
        <p:nvPicPr>
          <p:cNvPr id="55" name="Google Shape;55;p13"/>
          <p:cNvPicPr preferRelativeResize="0"/>
          <p:nvPr/>
        </p:nvPicPr>
        <p:blipFill>
          <a:blip r:embed="rId4">
            <a:alphaModFix/>
          </a:blip>
          <a:stretch>
            <a:fillRect/>
          </a:stretch>
        </p:blipFill>
        <p:spPr>
          <a:xfrm>
            <a:off x="747449" y="1078785"/>
            <a:ext cx="7649102" cy="1174650"/>
          </a:xfrm>
          <a:prstGeom prst="rect">
            <a:avLst/>
          </a:prstGeom>
          <a:noFill/>
          <a:ln>
            <a:noFill/>
          </a:ln>
        </p:spPr>
      </p:pic>
      <p:pic>
        <p:nvPicPr>
          <p:cNvPr id="56" name="Google Shape;56;p13"/>
          <p:cNvPicPr preferRelativeResize="0"/>
          <p:nvPr/>
        </p:nvPicPr>
        <p:blipFill>
          <a:blip r:embed="rId5">
            <a:alphaModFix/>
          </a:blip>
          <a:stretch>
            <a:fillRect/>
          </a:stretch>
        </p:blipFill>
        <p:spPr>
          <a:xfrm>
            <a:off x="160536" y="4663675"/>
            <a:ext cx="8822928" cy="402275"/>
          </a:xfrm>
          <a:prstGeom prst="rect">
            <a:avLst/>
          </a:prstGeom>
          <a:noFill/>
          <a:ln>
            <a:noFill/>
          </a:ln>
        </p:spPr>
      </p:pic>
      <p:pic>
        <p:nvPicPr>
          <p:cNvPr id="57" name="Google Shape;57;p13"/>
          <p:cNvPicPr preferRelativeResize="0"/>
          <p:nvPr/>
        </p:nvPicPr>
        <p:blipFill>
          <a:blip r:embed="rId6">
            <a:alphaModFix/>
          </a:blip>
          <a:stretch>
            <a:fillRect/>
          </a:stretch>
        </p:blipFill>
        <p:spPr>
          <a:xfrm>
            <a:off x="1528011" y="2670200"/>
            <a:ext cx="5841331" cy="1174650"/>
          </a:xfrm>
          <a:prstGeom prst="rect">
            <a:avLst/>
          </a:prstGeom>
          <a:noFill/>
          <a:ln>
            <a:noFill/>
          </a:ln>
        </p:spPr>
      </p:pic>
      <p:sp>
        <p:nvSpPr>
          <p:cNvPr id="58" name="Google Shape;58;p13"/>
          <p:cNvSpPr txBox="1"/>
          <p:nvPr/>
        </p:nvSpPr>
        <p:spPr>
          <a:xfrm>
            <a:off x="1931068" y="2900687"/>
            <a:ext cx="5149515" cy="713676"/>
          </a:xfrm>
          <a:prstGeom prst="rect">
            <a:avLst/>
          </a:prstGeom>
          <a:noFill/>
          <a:ln>
            <a:noFill/>
          </a:ln>
        </p:spPr>
        <p:txBody>
          <a:bodyPr spcFirstLastPara="1" wrap="square" lIns="91425" tIns="91425" rIns="91425" bIns="91425" anchor="t" anchorCtr="0">
            <a:noAutofit/>
          </a:bodyPr>
          <a:lstStyle/>
          <a:p>
            <a:pPr lvl="0" algn="ctr"/>
            <a:r>
              <a:rPr lang="en-US" sz="1600" b="1" dirty="0">
                <a:latin typeface="Open Sans" panose="020B0604020202020204" charset="0"/>
                <a:ea typeface="Open Sans" panose="020B0604020202020204" charset="0"/>
                <a:cs typeface="Open Sans" panose="020B0604020202020204" charset="0"/>
              </a:rPr>
              <a:t>Side-Impact Crash Superheroes - Who Will Save the Day with a Better Safety Feature?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pic>
        <p:nvPicPr>
          <p:cNvPr id="8" name="Picture 7">
            <a:hlinkClick r:id="rId3"/>
            <a:extLst>
              <a:ext uri="{FF2B5EF4-FFF2-40B4-BE49-F238E27FC236}">
                <a16:creationId xmlns:a16="http://schemas.microsoft.com/office/drawing/2014/main" id="{586091ED-6936-4299-8042-CF6D4F79E6EB}"/>
              </a:ext>
            </a:extLst>
          </p:cNvPr>
          <p:cNvPicPr>
            <a:picLocks noChangeAspect="1"/>
          </p:cNvPicPr>
          <p:nvPr/>
        </p:nvPicPr>
        <p:blipFill rotWithShape="1">
          <a:blip r:embed="rId4"/>
          <a:srcRect l="13387" t="14960" r="38549" b="22437"/>
          <a:stretch/>
        </p:blipFill>
        <p:spPr>
          <a:xfrm>
            <a:off x="2943496" y="2271343"/>
            <a:ext cx="3257007" cy="2386207"/>
          </a:xfrm>
          <a:prstGeom prst="rect">
            <a:avLst/>
          </a:prstGeom>
        </p:spPr>
      </p:pic>
      <p:sp>
        <p:nvSpPr>
          <p:cNvPr id="7" name="Google Shape;63;p14"/>
          <p:cNvSpPr txBox="1">
            <a:spLocks/>
          </p:cNvSpPr>
          <p:nvPr/>
        </p:nvSpPr>
        <p:spPr>
          <a:xfrm>
            <a:off x="360191" y="289688"/>
            <a:ext cx="8520600" cy="3977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9pPr>
          </a:lstStyle>
          <a:p>
            <a:pPr>
              <a:lnSpc>
                <a:spcPct val="115000"/>
              </a:lnSpc>
            </a:pPr>
            <a:r>
              <a:rPr lang="en-US" sz="2400" b="1" dirty="0">
                <a:solidFill>
                  <a:srgbClr val="6091BA"/>
                </a:solidFill>
                <a:latin typeface="Open Sans"/>
                <a:ea typeface="Open Sans"/>
                <a:cs typeface="Open Sans"/>
              </a:rPr>
              <a:t>Research…</a:t>
            </a:r>
            <a:endParaRPr lang="en-US" sz="2400" b="1" dirty="0">
              <a:solidFill>
                <a:srgbClr val="6091BA"/>
              </a:solidFill>
              <a:latin typeface="Open Sans"/>
              <a:ea typeface="Open Sans"/>
              <a:cs typeface="Open Sans"/>
              <a:sym typeface="Open Sans"/>
            </a:endParaRPr>
          </a:p>
        </p:txBody>
      </p:sp>
      <p:sp>
        <p:nvSpPr>
          <p:cNvPr id="360" name="Google Shape;360;p14"/>
          <p:cNvSpPr txBox="1">
            <a:spLocks noGrp="1"/>
          </p:cNvSpPr>
          <p:nvPr>
            <p:ph type="subTitle" idx="1"/>
          </p:nvPr>
        </p:nvSpPr>
        <p:spPr>
          <a:xfrm>
            <a:off x="789708" y="995141"/>
            <a:ext cx="7848601" cy="2191403"/>
          </a:xfrm>
          <a:prstGeom prst="rect">
            <a:avLst/>
          </a:prstGeom>
        </p:spPr>
        <p:txBody>
          <a:bodyPr spcFirstLastPara="1" wrap="square" lIns="91425" tIns="91425" rIns="91425" bIns="91425" anchor="t" anchorCtr="0">
            <a:noAutofit/>
          </a:bodyPr>
          <a:lstStyle/>
          <a:p>
            <a:pPr lvl="0"/>
            <a:r>
              <a:rPr lang="en-US" sz="1800" dirty="0">
                <a:latin typeface="Open Sans" panose="020B0604020202020204" charset="0"/>
                <a:ea typeface="Open Sans" panose="020B0604020202020204" charset="0"/>
                <a:cs typeface="Open Sans" panose="020B0604020202020204" charset="0"/>
              </a:rPr>
              <a:t>Now let’s look at the math behind decreasing the damage caused by stopping car momentum in a crash.</a:t>
            </a:r>
          </a:p>
          <a:p>
            <a:pPr lvl="0"/>
            <a:endParaRPr lang="en-US" sz="1800" dirty="0">
              <a:latin typeface="Open Sans" panose="020B0604020202020204" charset="0"/>
              <a:ea typeface="Open Sans" panose="020B0604020202020204" charset="0"/>
              <a:cs typeface="Open Sans" panose="020B0604020202020204" charset="0"/>
            </a:endParaRPr>
          </a:p>
          <a:p>
            <a:pPr marL="139700" lvl="0" indent="0">
              <a:lnSpc>
                <a:spcPct val="115000"/>
              </a:lnSpc>
              <a:buClr>
                <a:schemeClr val="dk1"/>
              </a:buClr>
              <a:buSzPts val="3600"/>
            </a:pPr>
            <a:r>
              <a:rPr lang="en-US" sz="1800" dirty="0">
                <a:solidFill>
                  <a:srgbClr val="6091BA"/>
                </a:solidFill>
                <a:latin typeface="Open Sans" panose="020B0604020202020204" charset="0"/>
                <a:ea typeface="Open Sans" panose="020B0604020202020204" charset="0"/>
                <a:cs typeface="Open Sans" panose="020B0604020202020204" charset="0"/>
                <a:sym typeface="Arial"/>
              </a:rPr>
              <a:t>…How do we decrease the FORCE (F)?</a:t>
            </a:r>
          </a:p>
        </p:txBody>
      </p:sp>
      <p:pic>
        <p:nvPicPr>
          <p:cNvPr id="6" name="Google Shape;64;p14"/>
          <p:cNvPicPr preferRelativeResize="0"/>
          <p:nvPr/>
        </p:nvPicPr>
        <p:blipFill>
          <a:blip r:embed="rId5">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3197459046"/>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7" name="Google Shape;63;p14"/>
          <p:cNvSpPr txBox="1">
            <a:spLocks/>
          </p:cNvSpPr>
          <p:nvPr/>
        </p:nvSpPr>
        <p:spPr>
          <a:xfrm>
            <a:off x="360191" y="289688"/>
            <a:ext cx="8520600" cy="3977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9pPr>
          </a:lstStyle>
          <a:p>
            <a:pPr>
              <a:lnSpc>
                <a:spcPct val="115000"/>
              </a:lnSpc>
            </a:pPr>
            <a:r>
              <a:rPr lang="en-US" sz="2400" b="1" dirty="0">
                <a:solidFill>
                  <a:srgbClr val="6091BA"/>
                </a:solidFill>
                <a:latin typeface="Open Sans"/>
                <a:ea typeface="Open Sans"/>
                <a:cs typeface="Open Sans"/>
              </a:rPr>
              <a:t>Research…</a:t>
            </a:r>
            <a:endParaRPr lang="en-US" sz="2400" b="1" dirty="0">
              <a:solidFill>
                <a:srgbClr val="6091BA"/>
              </a:solidFill>
              <a:latin typeface="Open Sans"/>
              <a:ea typeface="Open Sans"/>
              <a:cs typeface="Open Sans"/>
              <a:sym typeface="Open Sans"/>
            </a:endParaRPr>
          </a:p>
        </p:txBody>
      </p:sp>
      <p:sp>
        <p:nvSpPr>
          <p:cNvPr id="360" name="Google Shape;360;p14"/>
          <p:cNvSpPr txBox="1">
            <a:spLocks noGrp="1"/>
          </p:cNvSpPr>
          <p:nvPr>
            <p:ph type="subTitle" idx="1"/>
          </p:nvPr>
        </p:nvSpPr>
        <p:spPr>
          <a:xfrm>
            <a:off x="442452" y="995141"/>
            <a:ext cx="8195857" cy="2191403"/>
          </a:xfrm>
          <a:prstGeom prst="rect">
            <a:avLst/>
          </a:prstGeom>
        </p:spPr>
        <p:txBody>
          <a:bodyPr spcFirstLastPara="1" wrap="square" lIns="91425" tIns="91425" rIns="91425" bIns="91425" anchor="t" anchorCtr="0">
            <a:noAutofit/>
          </a:bodyPr>
          <a:lstStyle/>
          <a:p>
            <a:pPr lvl="0"/>
            <a:r>
              <a:rPr lang="en-US" sz="1800" dirty="0">
                <a:latin typeface="Open Sans" panose="020B0604020202020204" charset="0"/>
                <a:ea typeface="Open Sans" panose="020B0604020202020204" charset="0"/>
                <a:cs typeface="Open Sans" panose="020B0604020202020204" charset="0"/>
              </a:rPr>
              <a:t>The Ft is the impulse that stops the momentum (mv) before the car crash.  How fast the car stops (time; t) is the all-important difference between regular stopping and the crash stopping force (F) that we feel. </a:t>
            </a:r>
          </a:p>
          <a:p>
            <a:pPr marL="139700" lvl="0" indent="0">
              <a:lnSpc>
                <a:spcPct val="115000"/>
              </a:lnSpc>
              <a:buClr>
                <a:schemeClr val="dk1"/>
              </a:buClr>
              <a:buSzPts val="3600"/>
            </a:pPr>
            <a:endParaRPr lang="en-US" sz="1800" dirty="0">
              <a:solidFill>
                <a:srgbClr val="6091BA"/>
              </a:solidFill>
              <a:latin typeface="Open Sans" panose="020B0604020202020204" charset="0"/>
              <a:ea typeface="Open Sans" panose="020B0604020202020204" charset="0"/>
              <a:cs typeface="Open Sans" panose="020B0604020202020204" charset="0"/>
              <a:sym typeface="Arial"/>
            </a:endParaRPr>
          </a:p>
          <a:p>
            <a:pPr marL="139700" lvl="0" indent="0">
              <a:lnSpc>
                <a:spcPct val="115000"/>
              </a:lnSpc>
              <a:buClr>
                <a:schemeClr val="dk1"/>
              </a:buClr>
              <a:buSzPts val="3600"/>
            </a:pPr>
            <a:r>
              <a:rPr lang="en-US" sz="1800" dirty="0">
                <a:solidFill>
                  <a:srgbClr val="6091BA"/>
                </a:solidFill>
                <a:latin typeface="Open Sans" panose="020B0604020202020204" charset="0"/>
                <a:ea typeface="Open Sans" panose="020B0604020202020204" charset="0"/>
                <a:cs typeface="Open Sans" panose="020B0604020202020204" charset="0"/>
                <a:sym typeface="Arial"/>
              </a:rPr>
              <a:t>…How do we decrease the Force (F)?</a:t>
            </a:r>
          </a:p>
        </p:txBody>
      </p:sp>
      <p:pic>
        <p:nvPicPr>
          <p:cNvPr id="6"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2058260164"/>
      </p:ext>
    </p:extLst>
  </p:cSld>
  <p:clrMapOvr>
    <a:masterClrMapping/>
  </p:clrMapOvr>
  <p:transition>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7" name="Google Shape;63;p14"/>
          <p:cNvSpPr txBox="1">
            <a:spLocks/>
          </p:cNvSpPr>
          <p:nvPr/>
        </p:nvSpPr>
        <p:spPr>
          <a:xfrm>
            <a:off x="311700" y="282761"/>
            <a:ext cx="8520600" cy="3977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9pPr>
          </a:lstStyle>
          <a:p>
            <a:pPr>
              <a:lnSpc>
                <a:spcPct val="115000"/>
              </a:lnSpc>
            </a:pPr>
            <a:r>
              <a:rPr lang="en-US" sz="2400" b="1" dirty="0">
                <a:solidFill>
                  <a:srgbClr val="6091BA"/>
                </a:solidFill>
                <a:latin typeface="Open Sans"/>
                <a:ea typeface="Open Sans"/>
                <a:cs typeface="Open Sans"/>
              </a:rPr>
              <a:t>Engineering challenge</a:t>
            </a:r>
            <a:endParaRPr lang="en-US" sz="2400" b="1" dirty="0">
              <a:solidFill>
                <a:srgbClr val="6091BA"/>
              </a:solidFill>
              <a:latin typeface="Open Sans"/>
              <a:ea typeface="Open Sans"/>
              <a:cs typeface="Open Sans"/>
              <a:sym typeface="Open Sans"/>
            </a:endParaRPr>
          </a:p>
        </p:txBody>
      </p:sp>
      <p:sp>
        <p:nvSpPr>
          <p:cNvPr id="360" name="Google Shape;360;p14"/>
          <p:cNvSpPr txBox="1">
            <a:spLocks noGrp="1"/>
          </p:cNvSpPr>
          <p:nvPr>
            <p:ph type="subTitle" idx="1"/>
          </p:nvPr>
        </p:nvSpPr>
        <p:spPr>
          <a:xfrm>
            <a:off x="-69273" y="1285536"/>
            <a:ext cx="9144000" cy="784800"/>
          </a:xfrm>
          <a:prstGeom prst="rect">
            <a:avLst/>
          </a:prstGeom>
        </p:spPr>
        <p:txBody>
          <a:bodyPr spcFirstLastPara="1" wrap="square" lIns="91425" tIns="91425" rIns="91425" bIns="91425" anchor="t" anchorCtr="0">
            <a:noAutofit/>
          </a:bodyPr>
          <a:lstStyle/>
          <a:p>
            <a:pPr marL="0" lvl="0" indent="0" algn="ctr"/>
            <a:r>
              <a:rPr lang="en-US" sz="1800" dirty="0">
                <a:latin typeface="Open Sans" panose="020B0604020202020204" charset="0"/>
                <a:ea typeface="Open Sans" panose="020B0604020202020204" charset="0"/>
                <a:cs typeface="Open Sans" panose="020B0604020202020204" charset="0"/>
              </a:rPr>
              <a:t>How can we design a car to make side-impact crashes a little safer?</a:t>
            </a:r>
          </a:p>
        </p:txBody>
      </p:sp>
      <p:sp>
        <p:nvSpPr>
          <p:cNvPr id="361" name="Google Shape;361;p14"/>
          <p:cNvSpPr txBox="1"/>
          <p:nvPr/>
        </p:nvSpPr>
        <p:spPr>
          <a:xfrm>
            <a:off x="409575" y="1676400"/>
            <a:ext cx="2067000" cy="1771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4800" b="1" dirty="0">
                <a:solidFill>
                  <a:srgbClr val="FFFFFF"/>
                </a:solidFill>
                <a:latin typeface="Nixie One"/>
                <a:ea typeface="Nixie One"/>
                <a:cs typeface="Nixie One"/>
                <a:sym typeface="Nixie One"/>
              </a:rPr>
              <a:t>1</a:t>
            </a:r>
            <a:endParaRPr b="1" dirty="0">
              <a:solidFill>
                <a:srgbClr val="FFFFFF"/>
              </a:solidFill>
            </a:endParaRPr>
          </a:p>
        </p:txBody>
      </p:sp>
      <p:pic>
        <p:nvPicPr>
          <p:cNvPr id="6"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pic>
        <p:nvPicPr>
          <p:cNvPr id="8" name="Picture 7">
            <a:extLst>
              <a:ext uri="{FF2B5EF4-FFF2-40B4-BE49-F238E27FC236}">
                <a16:creationId xmlns:a16="http://schemas.microsoft.com/office/drawing/2014/main" id="{25B7BF58-CE04-4BEE-A7CE-B911AF5ED121}"/>
              </a:ext>
            </a:extLst>
          </p:cNvPr>
          <p:cNvPicPr>
            <a:picLocks noChangeAspect="1"/>
          </p:cNvPicPr>
          <p:nvPr/>
        </p:nvPicPr>
        <p:blipFill>
          <a:blip r:embed="rId4"/>
          <a:stretch>
            <a:fillRect/>
          </a:stretch>
        </p:blipFill>
        <p:spPr>
          <a:xfrm>
            <a:off x="2476575" y="2011093"/>
            <a:ext cx="3724275" cy="1228725"/>
          </a:xfrm>
          <a:prstGeom prst="rect">
            <a:avLst/>
          </a:prstGeom>
          <a:scene3d>
            <a:camera prst="orthographicFront">
              <a:rot lat="0" lon="10799977" rev="0"/>
            </a:camera>
            <a:lightRig rig="threePt" dir="t"/>
          </a:scene3d>
        </p:spPr>
      </p:pic>
    </p:spTree>
    <p:extLst>
      <p:ext uri="{BB962C8B-B14F-4D97-AF65-F5344CB8AC3E}">
        <p14:creationId xmlns:p14="http://schemas.microsoft.com/office/powerpoint/2010/main" val="3087524482"/>
      </p:ext>
    </p:extLst>
  </p:cSld>
  <p:clrMapOvr>
    <a:masterClrMapping/>
  </p:clrMapOvr>
  <p:transition>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7" name="Google Shape;63;p14"/>
          <p:cNvSpPr txBox="1">
            <a:spLocks/>
          </p:cNvSpPr>
          <p:nvPr/>
        </p:nvSpPr>
        <p:spPr>
          <a:xfrm>
            <a:off x="311700" y="282761"/>
            <a:ext cx="8520600" cy="3977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9pPr>
          </a:lstStyle>
          <a:p>
            <a:pPr>
              <a:lnSpc>
                <a:spcPct val="115000"/>
              </a:lnSpc>
            </a:pPr>
            <a:r>
              <a:rPr lang="en-US" sz="2400" b="1" dirty="0">
                <a:solidFill>
                  <a:srgbClr val="6091BA"/>
                </a:solidFill>
                <a:latin typeface="Open Sans"/>
                <a:ea typeface="Open Sans"/>
                <a:cs typeface="Open Sans"/>
              </a:rPr>
              <a:t>3. IMAGINE: Develop possible solutions</a:t>
            </a:r>
            <a:endParaRPr lang="en-US" sz="2400" b="1" dirty="0">
              <a:solidFill>
                <a:srgbClr val="6091BA"/>
              </a:solidFill>
              <a:latin typeface="Open Sans"/>
              <a:ea typeface="Open Sans"/>
              <a:cs typeface="Open Sans"/>
              <a:sym typeface="Open Sans"/>
            </a:endParaRPr>
          </a:p>
        </p:txBody>
      </p:sp>
      <p:sp>
        <p:nvSpPr>
          <p:cNvPr id="360" name="Google Shape;360;p14"/>
          <p:cNvSpPr txBox="1">
            <a:spLocks noGrp="1"/>
          </p:cNvSpPr>
          <p:nvPr>
            <p:ph type="subTitle" idx="1"/>
          </p:nvPr>
        </p:nvSpPr>
        <p:spPr>
          <a:xfrm>
            <a:off x="-69273" y="1285536"/>
            <a:ext cx="9144000" cy="784800"/>
          </a:xfrm>
          <a:prstGeom prst="rect">
            <a:avLst/>
          </a:prstGeom>
        </p:spPr>
        <p:txBody>
          <a:bodyPr spcFirstLastPara="1" wrap="square" lIns="91425" tIns="91425" rIns="91425" bIns="91425" anchor="t" anchorCtr="0">
            <a:noAutofit/>
          </a:bodyPr>
          <a:lstStyle/>
          <a:p>
            <a:pPr marL="0" lvl="0" indent="0" algn="ctr"/>
            <a:r>
              <a:rPr lang="en-US" sz="1800" dirty="0">
                <a:latin typeface="Open Sans" panose="020B0604020202020204" charset="0"/>
                <a:ea typeface="Open Sans" panose="020B0604020202020204" charset="0"/>
                <a:cs typeface="Open Sans" panose="020B0604020202020204" charset="0"/>
              </a:rPr>
              <a:t>Brainstorm as many design ideas as you can.</a:t>
            </a:r>
          </a:p>
        </p:txBody>
      </p:sp>
      <p:sp>
        <p:nvSpPr>
          <p:cNvPr id="361" name="Google Shape;361;p14"/>
          <p:cNvSpPr txBox="1"/>
          <p:nvPr/>
        </p:nvSpPr>
        <p:spPr>
          <a:xfrm>
            <a:off x="409575" y="1676400"/>
            <a:ext cx="2067000" cy="1771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4800" b="1" dirty="0">
                <a:solidFill>
                  <a:srgbClr val="FFFFFF"/>
                </a:solidFill>
                <a:latin typeface="Nixie One"/>
                <a:ea typeface="Nixie One"/>
                <a:cs typeface="Nixie One"/>
                <a:sym typeface="Nixie One"/>
              </a:rPr>
              <a:t>1</a:t>
            </a:r>
            <a:endParaRPr b="1" dirty="0">
              <a:solidFill>
                <a:srgbClr val="FFFFFF"/>
              </a:solidFill>
            </a:endParaRPr>
          </a:p>
        </p:txBody>
      </p:sp>
      <p:pic>
        <p:nvPicPr>
          <p:cNvPr id="6"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pic>
        <p:nvPicPr>
          <p:cNvPr id="9" name="Picture 8">
            <a:extLst>
              <a:ext uri="{FF2B5EF4-FFF2-40B4-BE49-F238E27FC236}">
                <a16:creationId xmlns:a16="http://schemas.microsoft.com/office/drawing/2014/main" id="{D5B54A8B-1C74-406D-8127-9DB8C63B0FC6}"/>
              </a:ext>
            </a:extLst>
          </p:cNvPr>
          <p:cNvPicPr>
            <a:picLocks noChangeAspect="1"/>
          </p:cNvPicPr>
          <p:nvPr/>
        </p:nvPicPr>
        <p:blipFill rotWithShape="1">
          <a:blip r:embed="rId4"/>
          <a:srcRect l="10387" r="8312"/>
          <a:stretch/>
        </p:blipFill>
        <p:spPr>
          <a:xfrm>
            <a:off x="3510607" y="1909948"/>
            <a:ext cx="1873046" cy="1697097"/>
          </a:xfrm>
          <a:prstGeom prst="rect">
            <a:avLst/>
          </a:prstGeom>
        </p:spPr>
      </p:pic>
    </p:spTree>
    <p:extLst>
      <p:ext uri="{BB962C8B-B14F-4D97-AF65-F5344CB8AC3E}">
        <p14:creationId xmlns:p14="http://schemas.microsoft.com/office/powerpoint/2010/main" val="3579741069"/>
      </p:ext>
    </p:extLst>
  </p:cSld>
  <p:clrMapOvr>
    <a:masterClrMapping/>
  </p:clrMapOvr>
  <p:transition>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7" name="Google Shape;63;p14"/>
          <p:cNvSpPr txBox="1">
            <a:spLocks/>
          </p:cNvSpPr>
          <p:nvPr/>
        </p:nvSpPr>
        <p:spPr>
          <a:xfrm>
            <a:off x="152402" y="282761"/>
            <a:ext cx="8839196" cy="3977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9pPr>
          </a:lstStyle>
          <a:p>
            <a:pPr>
              <a:lnSpc>
                <a:spcPct val="115000"/>
              </a:lnSpc>
            </a:pPr>
            <a:r>
              <a:rPr lang="en-US" sz="2400" b="1" dirty="0">
                <a:solidFill>
                  <a:srgbClr val="6091BA"/>
                </a:solidFill>
                <a:latin typeface="Open Sans"/>
                <a:ea typeface="Open Sans"/>
                <a:cs typeface="Open Sans"/>
              </a:rPr>
              <a:t>4. PLAN: Select the most promising solution </a:t>
            </a:r>
            <a:endParaRPr lang="en-US" sz="2400" b="1" dirty="0">
              <a:solidFill>
                <a:srgbClr val="6091BA"/>
              </a:solidFill>
              <a:latin typeface="Open Sans"/>
              <a:ea typeface="Open Sans"/>
              <a:cs typeface="Open Sans"/>
              <a:sym typeface="Open Sans"/>
            </a:endParaRPr>
          </a:p>
        </p:txBody>
      </p:sp>
      <p:sp>
        <p:nvSpPr>
          <p:cNvPr id="360" name="Google Shape;360;p14"/>
          <p:cNvSpPr txBox="1">
            <a:spLocks noGrp="1"/>
          </p:cNvSpPr>
          <p:nvPr>
            <p:ph type="subTitle" idx="1"/>
          </p:nvPr>
        </p:nvSpPr>
        <p:spPr>
          <a:xfrm>
            <a:off x="-69273" y="1285536"/>
            <a:ext cx="9144000" cy="784800"/>
          </a:xfrm>
          <a:prstGeom prst="rect">
            <a:avLst/>
          </a:prstGeom>
        </p:spPr>
        <p:txBody>
          <a:bodyPr spcFirstLastPara="1" wrap="square" lIns="91425" tIns="91425" rIns="91425" bIns="91425" anchor="t" anchorCtr="0">
            <a:noAutofit/>
          </a:bodyPr>
          <a:lstStyle/>
          <a:p>
            <a:pPr marL="0" lvl="0" indent="0" algn="ctr"/>
            <a:r>
              <a:rPr lang="en-US" sz="1800" dirty="0">
                <a:latin typeface="Open Sans" panose="020B0604020202020204" charset="0"/>
                <a:ea typeface="Open Sans" panose="020B0604020202020204" charset="0"/>
                <a:cs typeface="Open Sans" panose="020B0604020202020204" charset="0"/>
              </a:rPr>
              <a:t>Which is the best idea?</a:t>
            </a:r>
          </a:p>
        </p:txBody>
      </p:sp>
      <p:sp>
        <p:nvSpPr>
          <p:cNvPr id="361" name="Google Shape;361;p14"/>
          <p:cNvSpPr txBox="1"/>
          <p:nvPr/>
        </p:nvSpPr>
        <p:spPr>
          <a:xfrm>
            <a:off x="409575" y="1676400"/>
            <a:ext cx="2067000" cy="1771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4800" b="1" dirty="0">
                <a:solidFill>
                  <a:srgbClr val="FFFFFF"/>
                </a:solidFill>
                <a:latin typeface="Nixie One"/>
                <a:ea typeface="Nixie One"/>
                <a:cs typeface="Nixie One"/>
                <a:sym typeface="Nixie One"/>
              </a:rPr>
              <a:t>1</a:t>
            </a:r>
            <a:endParaRPr b="1" dirty="0">
              <a:solidFill>
                <a:srgbClr val="FFFFFF"/>
              </a:solidFill>
            </a:endParaRPr>
          </a:p>
        </p:txBody>
      </p:sp>
      <p:pic>
        <p:nvPicPr>
          <p:cNvPr id="6"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pic>
        <p:nvPicPr>
          <p:cNvPr id="8" name="Picture 7">
            <a:extLst>
              <a:ext uri="{FF2B5EF4-FFF2-40B4-BE49-F238E27FC236}">
                <a16:creationId xmlns:a16="http://schemas.microsoft.com/office/drawing/2014/main" id="{FCB8414F-9721-4428-8890-70DAF0298770}"/>
              </a:ext>
            </a:extLst>
          </p:cNvPr>
          <p:cNvPicPr>
            <a:picLocks noChangeAspect="1"/>
          </p:cNvPicPr>
          <p:nvPr/>
        </p:nvPicPr>
        <p:blipFill>
          <a:blip r:embed="rId4"/>
          <a:stretch>
            <a:fillRect/>
          </a:stretch>
        </p:blipFill>
        <p:spPr>
          <a:xfrm>
            <a:off x="3414381" y="1879539"/>
            <a:ext cx="2176691" cy="1630417"/>
          </a:xfrm>
          <a:prstGeom prst="rect">
            <a:avLst/>
          </a:prstGeom>
        </p:spPr>
      </p:pic>
    </p:spTree>
    <p:extLst>
      <p:ext uri="{BB962C8B-B14F-4D97-AF65-F5344CB8AC3E}">
        <p14:creationId xmlns:p14="http://schemas.microsoft.com/office/powerpoint/2010/main" val="1488424376"/>
      </p:ext>
    </p:extLst>
  </p:cSld>
  <p:clrMapOvr>
    <a:masterClrMapping/>
  </p:clrMapOvr>
  <p:transition>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7" name="Google Shape;63;p14"/>
          <p:cNvSpPr txBox="1">
            <a:spLocks/>
          </p:cNvSpPr>
          <p:nvPr/>
        </p:nvSpPr>
        <p:spPr>
          <a:xfrm>
            <a:off x="152402" y="282761"/>
            <a:ext cx="8839196" cy="3977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9pPr>
          </a:lstStyle>
          <a:p>
            <a:pPr>
              <a:lnSpc>
                <a:spcPct val="115000"/>
              </a:lnSpc>
            </a:pPr>
            <a:r>
              <a:rPr lang="en-US" sz="2400" b="1" dirty="0">
                <a:solidFill>
                  <a:srgbClr val="6091BA"/>
                </a:solidFill>
                <a:latin typeface="Open Sans"/>
                <a:ea typeface="Open Sans"/>
                <a:cs typeface="Open Sans"/>
              </a:rPr>
              <a:t>5. CREATE: Create a prototype</a:t>
            </a:r>
            <a:endParaRPr lang="en-US" sz="2400" b="1" dirty="0">
              <a:solidFill>
                <a:srgbClr val="6091BA"/>
              </a:solidFill>
              <a:latin typeface="Open Sans"/>
              <a:ea typeface="Open Sans"/>
              <a:cs typeface="Open Sans"/>
              <a:sym typeface="Open Sans"/>
            </a:endParaRPr>
          </a:p>
        </p:txBody>
      </p:sp>
      <p:sp>
        <p:nvSpPr>
          <p:cNvPr id="361" name="Google Shape;361;p14"/>
          <p:cNvSpPr txBox="1"/>
          <p:nvPr/>
        </p:nvSpPr>
        <p:spPr>
          <a:xfrm>
            <a:off x="409575" y="1676400"/>
            <a:ext cx="2067000" cy="1771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4800" b="1" dirty="0">
                <a:solidFill>
                  <a:srgbClr val="FFFFFF"/>
                </a:solidFill>
                <a:latin typeface="Nixie One"/>
                <a:ea typeface="Nixie One"/>
                <a:cs typeface="Nixie One"/>
                <a:sym typeface="Nixie One"/>
              </a:rPr>
              <a:t>1</a:t>
            </a:r>
            <a:endParaRPr b="1" dirty="0">
              <a:solidFill>
                <a:srgbClr val="FFFFFF"/>
              </a:solidFill>
            </a:endParaRPr>
          </a:p>
        </p:txBody>
      </p:sp>
      <p:pic>
        <p:nvPicPr>
          <p:cNvPr id="6"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pic>
        <p:nvPicPr>
          <p:cNvPr id="10" name="Picture 9">
            <a:extLst>
              <a:ext uri="{FF2B5EF4-FFF2-40B4-BE49-F238E27FC236}">
                <a16:creationId xmlns:a16="http://schemas.microsoft.com/office/drawing/2014/main" id="{84A1B03C-6719-4BAB-BD92-A0F8FD4DF4C5}"/>
              </a:ext>
            </a:extLst>
          </p:cNvPr>
          <p:cNvPicPr>
            <a:picLocks noChangeAspect="1"/>
          </p:cNvPicPr>
          <p:nvPr/>
        </p:nvPicPr>
        <p:blipFill rotWithShape="1">
          <a:blip r:embed="rId4"/>
          <a:srcRect l="8707" t="34839" r="6989" b="34910"/>
          <a:stretch/>
        </p:blipFill>
        <p:spPr>
          <a:xfrm>
            <a:off x="2407902" y="1524693"/>
            <a:ext cx="3982050" cy="1428882"/>
          </a:xfrm>
          <a:prstGeom prst="rect">
            <a:avLst/>
          </a:prstGeom>
        </p:spPr>
      </p:pic>
    </p:spTree>
    <p:extLst>
      <p:ext uri="{BB962C8B-B14F-4D97-AF65-F5344CB8AC3E}">
        <p14:creationId xmlns:p14="http://schemas.microsoft.com/office/powerpoint/2010/main" val="3747239642"/>
      </p:ext>
    </p:extLst>
  </p:cSld>
  <p:clrMapOvr>
    <a:masterClrMapping/>
  </p:clrMapOvr>
  <p:transition>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7" name="Google Shape;63;p14"/>
          <p:cNvSpPr txBox="1">
            <a:spLocks/>
          </p:cNvSpPr>
          <p:nvPr/>
        </p:nvSpPr>
        <p:spPr>
          <a:xfrm>
            <a:off x="152402" y="282761"/>
            <a:ext cx="8839196" cy="3977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9pPr>
          </a:lstStyle>
          <a:p>
            <a:pPr>
              <a:lnSpc>
                <a:spcPct val="115000"/>
              </a:lnSpc>
            </a:pPr>
            <a:r>
              <a:rPr lang="en-US" sz="2400" b="1" dirty="0">
                <a:solidFill>
                  <a:srgbClr val="6091BA"/>
                </a:solidFill>
                <a:latin typeface="Open Sans"/>
                <a:ea typeface="Open Sans"/>
                <a:cs typeface="Open Sans"/>
              </a:rPr>
              <a:t>6. TEST: Test and evaluate the prototype</a:t>
            </a:r>
            <a:endParaRPr lang="en-US" sz="2400" b="1" dirty="0">
              <a:solidFill>
                <a:srgbClr val="6091BA"/>
              </a:solidFill>
              <a:latin typeface="Open Sans"/>
              <a:ea typeface="Open Sans"/>
              <a:cs typeface="Open Sans"/>
              <a:sym typeface="Open Sans"/>
            </a:endParaRPr>
          </a:p>
        </p:txBody>
      </p:sp>
      <p:sp>
        <p:nvSpPr>
          <p:cNvPr id="361" name="Google Shape;361;p14"/>
          <p:cNvSpPr txBox="1"/>
          <p:nvPr/>
        </p:nvSpPr>
        <p:spPr>
          <a:xfrm>
            <a:off x="409574" y="1676400"/>
            <a:ext cx="4034409" cy="1091184"/>
          </a:xfrm>
          <a:prstGeom prst="rect">
            <a:avLst/>
          </a:prstGeom>
          <a:noFill/>
          <a:ln>
            <a:noFill/>
          </a:ln>
        </p:spPr>
        <p:txBody>
          <a:bodyPr spcFirstLastPara="1" wrap="square" lIns="91425" tIns="91425" rIns="91425" bIns="91425" anchor="ctr" anchorCtr="0">
            <a:noAutofit/>
          </a:bodyPr>
          <a:lstStyle/>
          <a:p>
            <a:pPr marL="0" lvl="0" indent="0" algn="ctr"/>
            <a:r>
              <a:rPr lang="en-US" sz="1800" dirty="0">
                <a:latin typeface="Open Sans" panose="020B0604020202020204" charset="0"/>
                <a:ea typeface="Open Sans" panose="020B0604020202020204" charset="0"/>
                <a:cs typeface="Open Sans" panose="020B0604020202020204" charset="0"/>
              </a:rPr>
              <a:t>How did it go? </a:t>
            </a:r>
          </a:p>
          <a:p>
            <a:pPr marL="0" lvl="0" indent="0" algn="ctr"/>
            <a:r>
              <a:rPr lang="en-US" sz="1800" dirty="0">
                <a:latin typeface="Open Sans" panose="020B0604020202020204" charset="0"/>
                <a:ea typeface="Open Sans" panose="020B0604020202020204" charset="0"/>
                <a:cs typeface="Open Sans" panose="020B0604020202020204" charset="0"/>
              </a:rPr>
              <a:t>What were the problems?</a:t>
            </a:r>
          </a:p>
        </p:txBody>
      </p:sp>
      <p:pic>
        <p:nvPicPr>
          <p:cNvPr id="6"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pic>
        <p:nvPicPr>
          <p:cNvPr id="8" name="Picture 7">
            <a:extLst>
              <a:ext uri="{FF2B5EF4-FFF2-40B4-BE49-F238E27FC236}">
                <a16:creationId xmlns:a16="http://schemas.microsoft.com/office/drawing/2014/main" id="{67BA8C44-554B-4A41-9098-CA924B2E8E3F}"/>
              </a:ext>
            </a:extLst>
          </p:cNvPr>
          <p:cNvPicPr>
            <a:picLocks noChangeAspect="1"/>
          </p:cNvPicPr>
          <p:nvPr/>
        </p:nvPicPr>
        <p:blipFill>
          <a:blip r:embed="rId4"/>
          <a:stretch>
            <a:fillRect/>
          </a:stretch>
        </p:blipFill>
        <p:spPr>
          <a:xfrm>
            <a:off x="4072128" y="1321228"/>
            <a:ext cx="2636852" cy="1873553"/>
          </a:xfrm>
          <a:prstGeom prst="rect">
            <a:avLst/>
          </a:prstGeom>
        </p:spPr>
      </p:pic>
    </p:spTree>
    <p:extLst>
      <p:ext uri="{BB962C8B-B14F-4D97-AF65-F5344CB8AC3E}">
        <p14:creationId xmlns:p14="http://schemas.microsoft.com/office/powerpoint/2010/main" val="3427771701"/>
      </p:ext>
    </p:extLst>
  </p:cSld>
  <p:clrMapOvr>
    <a:masterClrMapping/>
  </p:clrMapOvr>
  <p:transition>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7" name="Google Shape;63;p14"/>
          <p:cNvSpPr txBox="1">
            <a:spLocks/>
          </p:cNvSpPr>
          <p:nvPr/>
        </p:nvSpPr>
        <p:spPr>
          <a:xfrm>
            <a:off x="152402" y="282761"/>
            <a:ext cx="8839196" cy="3977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9pPr>
          </a:lstStyle>
          <a:p>
            <a:pPr>
              <a:lnSpc>
                <a:spcPct val="115000"/>
              </a:lnSpc>
            </a:pPr>
            <a:r>
              <a:rPr lang="en-US" sz="2400" b="1" dirty="0">
                <a:solidFill>
                  <a:srgbClr val="6091BA"/>
                </a:solidFill>
                <a:latin typeface="Open Sans"/>
                <a:ea typeface="Open Sans"/>
                <a:cs typeface="Open Sans"/>
              </a:rPr>
              <a:t>7. IMPROVE: Redesign and try again!!</a:t>
            </a:r>
            <a:endParaRPr lang="en-US" sz="2400" b="1" dirty="0">
              <a:solidFill>
                <a:srgbClr val="6091BA"/>
              </a:solidFill>
              <a:latin typeface="Open Sans"/>
              <a:ea typeface="Open Sans"/>
              <a:cs typeface="Open Sans"/>
              <a:sym typeface="Open Sans"/>
            </a:endParaRPr>
          </a:p>
        </p:txBody>
      </p:sp>
      <p:sp>
        <p:nvSpPr>
          <p:cNvPr id="361" name="Google Shape;361;p14"/>
          <p:cNvSpPr txBox="1"/>
          <p:nvPr/>
        </p:nvSpPr>
        <p:spPr>
          <a:xfrm>
            <a:off x="409574" y="1676400"/>
            <a:ext cx="4034409" cy="1771800"/>
          </a:xfrm>
          <a:prstGeom prst="rect">
            <a:avLst/>
          </a:prstGeom>
          <a:noFill/>
          <a:ln>
            <a:noFill/>
          </a:ln>
        </p:spPr>
        <p:txBody>
          <a:bodyPr spcFirstLastPara="1" wrap="square" lIns="91425" tIns="91425" rIns="91425" bIns="91425" anchor="ctr" anchorCtr="0">
            <a:noAutofit/>
          </a:bodyPr>
          <a:lstStyle/>
          <a:p>
            <a:pPr algn="ctr"/>
            <a:r>
              <a:rPr lang="en-US" sz="1800" dirty="0">
                <a:latin typeface="Open Sans" panose="020B0604020202020204" charset="0"/>
                <a:ea typeface="Open Sans" panose="020B0604020202020204" charset="0"/>
                <a:cs typeface="Open Sans" panose="020B0604020202020204" charset="0"/>
              </a:rPr>
              <a:t>How well did your redesign work?</a:t>
            </a:r>
          </a:p>
          <a:p>
            <a:pPr marL="0" lvl="0" indent="0" algn="ctr"/>
            <a:endParaRPr lang="en-US" sz="1800" dirty="0">
              <a:latin typeface="Open Sans" panose="020B0604020202020204" charset="0"/>
              <a:ea typeface="Open Sans" panose="020B0604020202020204" charset="0"/>
              <a:cs typeface="Open Sans" panose="020B0604020202020204" charset="0"/>
            </a:endParaRPr>
          </a:p>
        </p:txBody>
      </p:sp>
      <p:pic>
        <p:nvPicPr>
          <p:cNvPr id="6"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pic>
        <p:nvPicPr>
          <p:cNvPr id="8" name="Picture 7">
            <a:extLst>
              <a:ext uri="{FF2B5EF4-FFF2-40B4-BE49-F238E27FC236}">
                <a16:creationId xmlns:a16="http://schemas.microsoft.com/office/drawing/2014/main" id="{67BA8C44-554B-4A41-9098-CA924B2E8E3F}"/>
              </a:ext>
            </a:extLst>
          </p:cNvPr>
          <p:cNvPicPr>
            <a:picLocks noChangeAspect="1"/>
          </p:cNvPicPr>
          <p:nvPr/>
        </p:nvPicPr>
        <p:blipFill>
          <a:blip r:embed="rId4"/>
          <a:stretch>
            <a:fillRect/>
          </a:stretch>
        </p:blipFill>
        <p:spPr>
          <a:xfrm>
            <a:off x="5102352" y="1461436"/>
            <a:ext cx="2636852" cy="1873553"/>
          </a:xfrm>
          <a:prstGeom prst="rect">
            <a:avLst/>
          </a:prstGeom>
        </p:spPr>
      </p:pic>
    </p:spTree>
    <p:extLst>
      <p:ext uri="{BB962C8B-B14F-4D97-AF65-F5344CB8AC3E}">
        <p14:creationId xmlns:p14="http://schemas.microsoft.com/office/powerpoint/2010/main" val="4258403759"/>
      </p:ext>
    </p:extLst>
  </p:cSld>
  <p:clrMapOvr>
    <a:masterClrMapping/>
  </p:clrMapOvr>
  <p:transition>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7" name="Google Shape;63;p14"/>
          <p:cNvSpPr txBox="1">
            <a:spLocks/>
          </p:cNvSpPr>
          <p:nvPr/>
        </p:nvSpPr>
        <p:spPr>
          <a:xfrm>
            <a:off x="152402" y="282761"/>
            <a:ext cx="8839196" cy="3977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9pPr>
          </a:lstStyle>
          <a:p>
            <a:pPr>
              <a:lnSpc>
                <a:spcPct val="115000"/>
              </a:lnSpc>
            </a:pPr>
            <a:r>
              <a:rPr lang="en-US" sz="2400" b="1">
                <a:solidFill>
                  <a:srgbClr val="6091BA"/>
                </a:solidFill>
                <a:latin typeface="Open Sans"/>
                <a:ea typeface="Open Sans"/>
                <a:cs typeface="Open Sans"/>
                <a:sym typeface="Open Sans"/>
              </a:rPr>
              <a:t>Communicate the Design</a:t>
            </a:r>
            <a:endParaRPr lang="en-US" sz="2400" b="1" dirty="0">
              <a:solidFill>
                <a:srgbClr val="6091BA"/>
              </a:solidFill>
              <a:latin typeface="Open Sans"/>
              <a:ea typeface="Open Sans"/>
              <a:cs typeface="Open Sans"/>
              <a:sym typeface="Open Sans"/>
            </a:endParaRPr>
          </a:p>
        </p:txBody>
      </p:sp>
      <p:sp>
        <p:nvSpPr>
          <p:cNvPr id="361" name="Google Shape;361;p14"/>
          <p:cNvSpPr txBox="1"/>
          <p:nvPr/>
        </p:nvSpPr>
        <p:spPr>
          <a:xfrm>
            <a:off x="224175" y="1144475"/>
            <a:ext cx="4748981" cy="2303725"/>
          </a:xfrm>
          <a:prstGeom prst="rect">
            <a:avLst/>
          </a:prstGeom>
          <a:noFill/>
          <a:ln>
            <a:noFill/>
          </a:ln>
        </p:spPr>
        <p:txBody>
          <a:bodyPr spcFirstLastPara="1" wrap="square" lIns="91425" tIns="91425" rIns="91425" bIns="91425" anchor="ctr" anchorCtr="0">
            <a:noAutofit/>
          </a:bodyPr>
          <a:lstStyle/>
          <a:p>
            <a:pPr algn="ctr"/>
            <a:r>
              <a:rPr lang="en-US" sz="1800" dirty="0">
                <a:latin typeface="Open Sans" panose="020B0604020202020204" charset="0"/>
                <a:ea typeface="Open Sans" panose="020B0604020202020204" charset="0"/>
                <a:cs typeface="Open Sans" panose="020B0604020202020204" charset="0"/>
              </a:rPr>
              <a:t>Explain what you did so far, what happened, and what you would like to try next.</a:t>
            </a:r>
          </a:p>
        </p:txBody>
      </p:sp>
      <p:pic>
        <p:nvPicPr>
          <p:cNvPr id="6"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pic>
        <p:nvPicPr>
          <p:cNvPr id="9" name="Picture 8">
            <a:extLst>
              <a:ext uri="{FF2B5EF4-FFF2-40B4-BE49-F238E27FC236}">
                <a16:creationId xmlns:a16="http://schemas.microsoft.com/office/drawing/2014/main" id="{CFF7711E-D633-4449-A8CB-3EBE5D5C4252}"/>
              </a:ext>
            </a:extLst>
          </p:cNvPr>
          <p:cNvPicPr>
            <a:picLocks noChangeAspect="1"/>
          </p:cNvPicPr>
          <p:nvPr/>
        </p:nvPicPr>
        <p:blipFill>
          <a:blip r:embed="rId4"/>
          <a:stretch>
            <a:fillRect/>
          </a:stretch>
        </p:blipFill>
        <p:spPr>
          <a:xfrm>
            <a:off x="5292704" y="1676400"/>
            <a:ext cx="1638223" cy="1630942"/>
          </a:xfrm>
          <a:prstGeom prst="rect">
            <a:avLst/>
          </a:prstGeom>
        </p:spPr>
      </p:pic>
    </p:spTree>
    <p:extLst>
      <p:ext uri="{BB962C8B-B14F-4D97-AF65-F5344CB8AC3E}">
        <p14:creationId xmlns:p14="http://schemas.microsoft.com/office/powerpoint/2010/main" val="1470017192"/>
      </p:ext>
    </p:extLst>
  </p:cSld>
  <p:clrMapOvr>
    <a:masterClrMapping/>
  </p:clrMapOvr>
  <p:transition>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11" name="Google Shape;63;p14"/>
          <p:cNvSpPr txBox="1">
            <a:spLocks/>
          </p:cNvSpPr>
          <p:nvPr/>
        </p:nvSpPr>
        <p:spPr>
          <a:xfrm>
            <a:off x="311700" y="282761"/>
            <a:ext cx="8520600" cy="3977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9pPr>
          </a:lstStyle>
          <a:p>
            <a:pPr>
              <a:lnSpc>
                <a:spcPct val="115000"/>
              </a:lnSpc>
            </a:pPr>
            <a:r>
              <a:rPr lang="en-US" sz="2400" b="1" dirty="0">
                <a:solidFill>
                  <a:srgbClr val="6091BA"/>
                </a:solidFill>
                <a:latin typeface="Open Sans"/>
                <a:ea typeface="Open Sans"/>
                <a:cs typeface="Open Sans"/>
              </a:rPr>
              <a:t>Side-Impacts are the most vulnerable…. Why?</a:t>
            </a:r>
            <a:endParaRPr lang="en-US" sz="2400" b="1" dirty="0">
              <a:solidFill>
                <a:srgbClr val="6091BA"/>
              </a:solidFill>
              <a:latin typeface="Open Sans"/>
              <a:ea typeface="Open Sans"/>
              <a:cs typeface="Open Sans"/>
              <a:sym typeface="Open Sans"/>
            </a:endParaRPr>
          </a:p>
        </p:txBody>
      </p:sp>
      <p:sp>
        <p:nvSpPr>
          <p:cNvPr id="346" name="Google Shape;346;p12"/>
          <p:cNvSpPr txBox="1">
            <a:spLocks noGrp="1"/>
          </p:cNvSpPr>
          <p:nvPr>
            <p:ph type="sldNum" idx="12"/>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fld id="{00000000-1234-1234-1234-123412341234}" type="slidenum">
              <a:rPr lang="en"/>
              <a:t>2</a:t>
            </a:fld>
            <a:endParaRPr/>
          </a:p>
        </p:txBody>
      </p:sp>
      <p:sp>
        <p:nvSpPr>
          <p:cNvPr id="343" name="Google Shape;343;p12"/>
          <p:cNvSpPr txBox="1"/>
          <p:nvPr/>
        </p:nvSpPr>
        <p:spPr>
          <a:xfrm>
            <a:off x="562257" y="1181960"/>
            <a:ext cx="4539132" cy="2726400"/>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r>
              <a:rPr lang="en-US" sz="1800" b="1" dirty="0">
                <a:solidFill>
                  <a:schemeClr val="tx1"/>
                </a:solidFill>
                <a:latin typeface="Open Sans" panose="020B0604020202020204" charset="0"/>
                <a:ea typeface="Open Sans" panose="020B0604020202020204" charset="0"/>
                <a:cs typeface="Open Sans" panose="020B0604020202020204" charset="0"/>
                <a:sym typeface="Muli"/>
              </a:rPr>
              <a:t>Compare a Front-End Crash with a Side-Impact Crash:</a:t>
            </a:r>
            <a:endParaRPr sz="1800" dirty="0">
              <a:solidFill>
                <a:schemeClr val="tx1"/>
              </a:solidFill>
              <a:latin typeface="Open Sans" panose="020B0604020202020204" charset="0"/>
              <a:ea typeface="Open Sans" panose="020B0604020202020204" charset="0"/>
              <a:cs typeface="Open Sans" panose="020B0604020202020204" charset="0"/>
              <a:sym typeface="Muli"/>
            </a:endParaRPr>
          </a:p>
          <a:p>
            <a:pPr marL="457200" lvl="0" indent="-317500">
              <a:spcBef>
                <a:spcPts val="600"/>
              </a:spcBef>
              <a:buClr>
                <a:srgbClr val="19BBD5"/>
              </a:buClr>
              <a:buSzPts val="1400"/>
              <a:buFont typeface="Muli"/>
              <a:buChar char="◇"/>
            </a:pPr>
            <a:r>
              <a:rPr lang="en-US" sz="1800" dirty="0">
                <a:solidFill>
                  <a:schemeClr val="tx1"/>
                </a:solidFill>
                <a:latin typeface="Open Sans" panose="020B0604020202020204" charset="0"/>
                <a:ea typeface="Open Sans" panose="020B0604020202020204" charset="0"/>
                <a:cs typeface="Open Sans" panose="020B0604020202020204" charset="0"/>
                <a:sym typeface="Muli"/>
              </a:rPr>
              <a:t>Watch the 2 video clips (focus on the 20 to 50 sec. of the Front-End).</a:t>
            </a:r>
          </a:p>
          <a:p>
            <a:pPr marL="457200" lvl="0" indent="-317500">
              <a:buClr>
                <a:srgbClr val="19BBD5"/>
              </a:buClr>
              <a:buSzPts val="1400"/>
              <a:buFont typeface="Muli"/>
              <a:buChar char="◇"/>
            </a:pPr>
            <a:r>
              <a:rPr lang="en-US" sz="1800" dirty="0">
                <a:solidFill>
                  <a:schemeClr val="tx1"/>
                </a:solidFill>
                <a:latin typeface="Open Sans" panose="020B0604020202020204" charset="0"/>
                <a:ea typeface="Open Sans" panose="020B0604020202020204" charset="0"/>
                <a:cs typeface="Open Sans" panose="020B0604020202020204" charset="0"/>
                <a:sym typeface="Muli"/>
              </a:rPr>
              <a:t>Notice which crash has the most potential damage to the driver.</a:t>
            </a:r>
          </a:p>
          <a:p>
            <a:pPr marL="457200" lvl="0" indent="-317500">
              <a:buClr>
                <a:srgbClr val="19BBD5"/>
              </a:buClr>
              <a:buSzPts val="1400"/>
              <a:buFont typeface="Muli"/>
              <a:buChar char="◇"/>
            </a:pPr>
            <a:r>
              <a:rPr lang="en-US" sz="1800" dirty="0">
                <a:solidFill>
                  <a:schemeClr val="tx1"/>
                </a:solidFill>
                <a:latin typeface="Open Sans" panose="020B0604020202020204" charset="0"/>
                <a:ea typeface="Open Sans" panose="020B0604020202020204" charset="0"/>
                <a:cs typeface="Open Sans" panose="020B0604020202020204" charset="0"/>
                <a:sym typeface="Muli"/>
              </a:rPr>
              <a:t>Why is there such a big difference?</a:t>
            </a:r>
          </a:p>
          <a:p>
            <a:pPr marL="0" lvl="0" indent="0" algn="l" rtl="0">
              <a:spcBef>
                <a:spcPts val="600"/>
              </a:spcBef>
              <a:spcAft>
                <a:spcPts val="0"/>
              </a:spcAft>
              <a:buClr>
                <a:schemeClr val="dk1"/>
              </a:buClr>
              <a:buSzPts val="1100"/>
              <a:buFont typeface="Arial"/>
              <a:buNone/>
            </a:pPr>
            <a:endParaRPr sz="1800" dirty="0">
              <a:solidFill>
                <a:srgbClr val="C6DAEC"/>
              </a:solidFill>
              <a:latin typeface="Open Sans" panose="020B0604020202020204" charset="0"/>
              <a:ea typeface="Open Sans" panose="020B0604020202020204" charset="0"/>
              <a:cs typeface="Open Sans" panose="020B0604020202020204" charset="0"/>
              <a:sym typeface="Muli"/>
            </a:endParaRPr>
          </a:p>
          <a:p>
            <a:pPr marL="0" lvl="0" indent="0" algn="l" rtl="0">
              <a:spcBef>
                <a:spcPts val="600"/>
              </a:spcBef>
              <a:spcAft>
                <a:spcPts val="0"/>
              </a:spcAft>
              <a:buNone/>
            </a:pPr>
            <a:endParaRPr sz="1800" dirty="0">
              <a:solidFill>
                <a:srgbClr val="C6DAEC"/>
              </a:solidFill>
              <a:latin typeface="Open Sans" panose="020B0604020202020204" charset="0"/>
              <a:ea typeface="Open Sans" panose="020B0604020202020204" charset="0"/>
              <a:cs typeface="Open Sans" panose="020B0604020202020204" charset="0"/>
              <a:sym typeface="Muli"/>
            </a:endParaRPr>
          </a:p>
        </p:txBody>
      </p:sp>
      <p:pic>
        <p:nvPicPr>
          <p:cNvPr id="2" name="Picture 1">
            <a:hlinkClick r:id="rId3"/>
            <a:extLst>
              <a:ext uri="{FF2B5EF4-FFF2-40B4-BE49-F238E27FC236}">
                <a16:creationId xmlns:a16="http://schemas.microsoft.com/office/drawing/2014/main" id="{EDD5A3BE-28E1-46E5-8285-0425C99393FE}"/>
              </a:ext>
            </a:extLst>
          </p:cNvPr>
          <p:cNvPicPr>
            <a:picLocks noChangeAspect="1"/>
          </p:cNvPicPr>
          <p:nvPr/>
        </p:nvPicPr>
        <p:blipFill rotWithShape="1">
          <a:blip r:embed="rId4"/>
          <a:srcRect l="28451" t="25883" r="31343" b="22520"/>
          <a:stretch/>
        </p:blipFill>
        <p:spPr>
          <a:xfrm>
            <a:off x="5442905" y="2718163"/>
            <a:ext cx="2726076" cy="1967845"/>
          </a:xfrm>
          <a:prstGeom prst="rect">
            <a:avLst/>
          </a:prstGeom>
        </p:spPr>
      </p:pic>
      <p:pic>
        <p:nvPicPr>
          <p:cNvPr id="3" name="Picture 2">
            <a:hlinkClick r:id="rId5"/>
            <a:extLst>
              <a:ext uri="{FF2B5EF4-FFF2-40B4-BE49-F238E27FC236}">
                <a16:creationId xmlns:a16="http://schemas.microsoft.com/office/drawing/2014/main" id="{0DE6038C-BBFE-42B1-B4E1-34A633BF9CA3}"/>
              </a:ext>
            </a:extLst>
          </p:cNvPr>
          <p:cNvPicPr>
            <a:picLocks noChangeAspect="1"/>
          </p:cNvPicPr>
          <p:nvPr/>
        </p:nvPicPr>
        <p:blipFill rotWithShape="1">
          <a:blip r:embed="rId6"/>
          <a:srcRect l="11119" t="22687" r="42985" b="22123"/>
          <a:stretch/>
        </p:blipFill>
        <p:spPr>
          <a:xfrm>
            <a:off x="5442905" y="864004"/>
            <a:ext cx="2726076" cy="1843980"/>
          </a:xfrm>
          <a:prstGeom prst="rect">
            <a:avLst/>
          </a:prstGeom>
        </p:spPr>
      </p:pic>
      <p:sp>
        <p:nvSpPr>
          <p:cNvPr id="4" name="TextBox 3">
            <a:extLst>
              <a:ext uri="{FF2B5EF4-FFF2-40B4-BE49-F238E27FC236}">
                <a16:creationId xmlns:a16="http://schemas.microsoft.com/office/drawing/2014/main" id="{A59B3E4D-97C6-466D-B54B-A543A9D3FA7B}"/>
              </a:ext>
            </a:extLst>
          </p:cNvPr>
          <p:cNvSpPr txBox="1"/>
          <p:nvPr/>
        </p:nvSpPr>
        <p:spPr>
          <a:xfrm>
            <a:off x="5459580" y="874183"/>
            <a:ext cx="1328321" cy="307777"/>
          </a:xfrm>
          <a:prstGeom prst="rect">
            <a:avLst/>
          </a:prstGeom>
          <a:noFill/>
        </p:spPr>
        <p:txBody>
          <a:bodyPr wrap="square" rtlCol="0">
            <a:spAutoFit/>
          </a:bodyPr>
          <a:lstStyle/>
          <a:p>
            <a:r>
              <a:rPr lang="en-US" b="1" dirty="0">
                <a:solidFill>
                  <a:schemeClr val="bg1"/>
                </a:solidFill>
              </a:rPr>
              <a:t>Front-End</a:t>
            </a:r>
          </a:p>
        </p:txBody>
      </p:sp>
      <p:sp>
        <p:nvSpPr>
          <p:cNvPr id="10" name="TextBox 9">
            <a:extLst>
              <a:ext uri="{FF2B5EF4-FFF2-40B4-BE49-F238E27FC236}">
                <a16:creationId xmlns:a16="http://schemas.microsoft.com/office/drawing/2014/main" id="{8C957419-D14F-4210-B02C-2394986C6DCE}"/>
              </a:ext>
            </a:extLst>
          </p:cNvPr>
          <p:cNvSpPr txBox="1"/>
          <p:nvPr/>
        </p:nvSpPr>
        <p:spPr>
          <a:xfrm>
            <a:off x="5403607" y="2720158"/>
            <a:ext cx="1440265" cy="307777"/>
          </a:xfrm>
          <a:prstGeom prst="rect">
            <a:avLst/>
          </a:prstGeom>
          <a:noFill/>
        </p:spPr>
        <p:txBody>
          <a:bodyPr wrap="square" rtlCol="0">
            <a:spAutoFit/>
          </a:bodyPr>
          <a:lstStyle/>
          <a:p>
            <a:r>
              <a:rPr lang="en-US" b="1" dirty="0">
                <a:solidFill>
                  <a:schemeClr val="bg1"/>
                </a:solidFill>
              </a:rPr>
              <a:t>Side-Impact</a:t>
            </a:r>
          </a:p>
        </p:txBody>
      </p:sp>
      <p:pic>
        <p:nvPicPr>
          <p:cNvPr id="9" name="Google Shape;64;p14"/>
          <p:cNvPicPr preferRelativeResize="0"/>
          <p:nvPr/>
        </p:nvPicPr>
        <p:blipFill>
          <a:blip r:embed="rId7">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4067292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7" name="Google Shape;63;p14"/>
          <p:cNvSpPr txBox="1">
            <a:spLocks/>
          </p:cNvSpPr>
          <p:nvPr/>
        </p:nvSpPr>
        <p:spPr>
          <a:xfrm>
            <a:off x="311700" y="282761"/>
            <a:ext cx="8520600" cy="3977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9pPr>
          </a:lstStyle>
          <a:p>
            <a:pPr>
              <a:lnSpc>
                <a:spcPct val="115000"/>
              </a:lnSpc>
            </a:pPr>
            <a:r>
              <a:rPr lang="en-US" sz="2400" b="1" dirty="0">
                <a:solidFill>
                  <a:srgbClr val="6091BA"/>
                </a:solidFill>
                <a:latin typeface="Open Sans"/>
                <a:ea typeface="Open Sans"/>
                <a:cs typeface="Open Sans"/>
              </a:rPr>
              <a:t>The facts…</a:t>
            </a:r>
            <a:endParaRPr lang="en-US" sz="2400" b="1" dirty="0">
              <a:solidFill>
                <a:srgbClr val="6091BA"/>
              </a:solidFill>
              <a:latin typeface="Open Sans"/>
              <a:ea typeface="Open Sans"/>
              <a:cs typeface="Open Sans"/>
              <a:sym typeface="Open Sans"/>
            </a:endParaRPr>
          </a:p>
        </p:txBody>
      </p:sp>
      <p:sp>
        <p:nvSpPr>
          <p:cNvPr id="373" name="Google Shape;373;p16"/>
          <p:cNvSpPr txBox="1">
            <a:spLocks noGrp="1"/>
          </p:cNvSpPr>
          <p:nvPr>
            <p:ph type="body" idx="1"/>
          </p:nvPr>
        </p:nvSpPr>
        <p:spPr>
          <a:xfrm>
            <a:off x="422565" y="1323920"/>
            <a:ext cx="7793388" cy="2290941"/>
          </a:xfrm>
          <a:prstGeom prst="rect">
            <a:avLst/>
          </a:prstGeom>
        </p:spPr>
        <p:txBody>
          <a:bodyPr spcFirstLastPara="1" wrap="square" lIns="91425" tIns="91425" rIns="91425" bIns="91425" anchor="t" anchorCtr="0">
            <a:noAutofit/>
          </a:bodyPr>
          <a:lstStyle/>
          <a:p>
            <a:pPr lvl="0"/>
            <a:r>
              <a:rPr lang="en-US" sz="1800" dirty="0">
                <a:latin typeface="Open Sans" panose="020B0604020202020204" charset="0"/>
                <a:ea typeface="Open Sans" panose="020B0604020202020204" charset="0"/>
                <a:cs typeface="Open Sans" panose="020B0604020202020204" charset="0"/>
              </a:rPr>
              <a:t>Side impact auto accidents account for ~25% of fatalities in passenger vehicle crashes.</a:t>
            </a:r>
          </a:p>
          <a:p>
            <a:pPr marL="139700" lvl="0" indent="0">
              <a:buNone/>
            </a:pPr>
            <a:r>
              <a:rPr lang="en-US" sz="900" dirty="0">
                <a:latin typeface="Open Sans" panose="020B0604020202020204" charset="0"/>
                <a:ea typeface="Open Sans" panose="020B0604020202020204" charset="0"/>
                <a:cs typeface="Open Sans" panose="020B0604020202020204" charset="0"/>
              </a:rPr>
              <a:t> </a:t>
            </a:r>
          </a:p>
          <a:p>
            <a:pPr lvl="0"/>
            <a:r>
              <a:rPr lang="en-US" sz="1800" dirty="0">
                <a:latin typeface="Open Sans" panose="020B0604020202020204" charset="0"/>
                <a:ea typeface="Open Sans" panose="020B0604020202020204" charset="0"/>
                <a:cs typeface="Open Sans" panose="020B0604020202020204" charset="0"/>
              </a:rPr>
              <a:t>Serious injuries are also more likely to occur in side impact crashes since passengers can be extremely close to the impact site with no protective region of the car to crumple and absorb the impact.</a:t>
            </a:r>
          </a:p>
          <a:p>
            <a:pPr lvl="0"/>
            <a:endParaRPr lang="en-US" sz="900" dirty="0">
              <a:latin typeface="Open Sans" panose="020B0604020202020204" charset="0"/>
              <a:ea typeface="Open Sans" panose="020B0604020202020204" charset="0"/>
              <a:cs typeface="Open Sans" panose="020B0604020202020204" charset="0"/>
            </a:endParaRPr>
          </a:p>
          <a:p>
            <a:pPr lvl="0"/>
            <a:r>
              <a:rPr lang="en-US" sz="1800" dirty="0">
                <a:latin typeface="Open Sans" panose="020B0604020202020204" charset="0"/>
                <a:ea typeface="Open Sans" panose="020B0604020202020204" charset="0"/>
                <a:cs typeface="Open Sans" panose="020B0604020202020204" charset="0"/>
              </a:rPr>
              <a:t>It is difficult to provide protection where the car is normally thin and the door must be able to open.</a:t>
            </a:r>
            <a:endParaRPr sz="1800" dirty="0">
              <a:latin typeface="Open Sans" panose="020B0604020202020204" charset="0"/>
              <a:ea typeface="Open Sans" panose="020B0604020202020204" charset="0"/>
              <a:cs typeface="Open Sans" panose="020B0604020202020204" charset="0"/>
            </a:endParaRPr>
          </a:p>
        </p:txBody>
      </p:sp>
      <p:sp>
        <p:nvSpPr>
          <p:cNvPr id="374" name="Google Shape;374;p16"/>
          <p:cNvSpPr txBox="1">
            <a:spLocks noGrp="1"/>
          </p:cNvSpPr>
          <p:nvPr>
            <p:ph type="sldNum" idx="12"/>
          </p:nvPr>
        </p:nvSpPr>
        <p:spPr>
          <a:xfrm>
            <a:off x="13557" y="4785525"/>
            <a:ext cx="548700" cy="35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fld id="{00000000-1234-1234-1234-123412341234}" type="slidenum">
              <a:rPr lang="en"/>
              <a:t>3</a:t>
            </a:fld>
            <a:endParaRPr/>
          </a:p>
        </p:txBody>
      </p:sp>
      <p:pic>
        <p:nvPicPr>
          <p:cNvPr id="2" name="Picture 1">
            <a:extLst>
              <a:ext uri="{FF2B5EF4-FFF2-40B4-BE49-F238E27FC236}">
                <a16:creationId xmlns:a16="http://schemas.microsoft.com/office/drawing/2014/main" id="{4E0E3FD4-822A-4720-A9B0-610ED5C761A9}"/>
              </a:ext>
            </a:extLst>
          </p:cNvPr>
          <p:cNvPicPr>
            <a:picLocks noChangeAspect="1"/>
          </p:cNvPicPr>
          <p:nvPr/>
        </p:nvPicPr>
        <p:blipFill rotWithShape="1">
          <a:blip r:embed="rId3"/>
          <a:srcRect b="57227"/>
          <a:stretch/>
        </p:blipFill>
        <p:spPr>
          <a:xfrm>
            <a:off x="5847684" y="337106"/>
            <a:ext cx="2368268" cy="776397"/>
          </a:xfrm>
          <a:prstGeom prst="rect">
            <a:avLst/>
          </a:prstGeom>
        </p:spPr>
      </p:pic>
      <p:pic>
        <p:nvPicPr>
          <p:cNvPr id="6" name="Google Shape;64;p14"/>
          <p:cNvPicPr preferRelativeResize="0"/>
          <p:nvPr/>
        </p:nvPicPr>
        <p:blipFill>
          <a:blip r:embed="rId4">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19735063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40864" y="542995"/>
            <a:ext cx="4511040" cy="4511040"/>
          </a:xfrm>
          <a:prstGeom prst="rect">
            <a:avLst/>
          </a:prstGeom>
        </p:spPr>
      </p:pic>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a:lnSpc>
                <a:spcPct val="115000"/>
              </a:lnSpc>
            </a:pPr>
            <a:r>
              <a:rPr lang="en-US" sz="2400" b="1" dirty="0">
                <a:solidFill>
                  <a:srgbClr val="6091BA"/>
                </a:solidFill>
                <a:latin typeface="Open Sans"/>
                <a:ea typeface="Open Sans"/>
                <a:cs typeface="Open Sans"/>
              </a:rPr>
              <a:t>Engineering Design Process</a:t>
            </a:r>
            <a:endParaRPr sz="2400" b="1" dirty="0">
              <a:solidFill>
                <a:srgbClr val="6091BA"/>
              </a:solidFill>
              <a:latin typeface="Open Sans"/>
              <a:ea typeface="Open Sans"/>
              <a:cs typeface="Open Sans"/>
              <a:sym typeface="Open Sans"/>
            </a:endParaRPr>
          </a:p>
        </p:txBody>
      </p:sp>
      <p:pic>
        <p:nvPicPr>
          <p:cNvPr id="64" name="Google Shape;64;p14"/>
          <p:cNvPicPr preferRelativeResize="0"/>
          <p:nvPr/>
        </p:nvPicPr>
        <p:blipFill>
          <a:blip r:embed="rId4">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12750919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58"/>
        <p:cNvGrpSpPr/>
        <p:nvPr/>
      </p:nvGrpSpPr>
      <p:grpSpPr>
        <a:xfrm>
          <a:off x="0" y="0"/>
          <a:ext cx="0" cy="0"/>
          <a:chOff x="0" y="0"/>
          <a:chExt cx="0" cy="0"/>
        </a:xfrm>
      </p:grpSpPr>
      <p:sp>
        <p:nvSpPr>
          <p:cNvPr id="7" name="Google Shape;63;p14"/>
          <p:cNvSpPr txBox="1">
            <a:spLocks/>
          </p:cNvSpPr>
          <p:nvPr/>
        </p:nvSpPr>
        <p:spPr>
          <a:xfrm>
            <a:off x="311700" y="282761"/>
            <a:ext cx="8520600" cy="3977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9pPr>
          </a:lstStyle>
          <a:p>
            <a:pPr>
              <a:lnSpc>
                <a:spcPct val="115000"/>
              </a:lnSpc>
            </a:pPr>
            <a:r>
              <a:rPr lang="en-US" sz="2400" b="1" dirty="0">
                <a:solidFill>
                  <a:srgbClr val="6091BA"/>
                </a:solidFill>
                <a:latin typeface="Open Sans"/>
                <a:ea typeface="Open Sans"/>
                <a:cs typeface="Open Sans"/>
              </a:rPr>
              <a:t>1. ASK: Identify the problem</a:t>
            </a:r>
            <a:endParaRPr lang="en-US" sz="2400" b="1" dirty="0">
              <a:solidFill>
                <a:srgbClr val="6091BA"/>
              </a:solidFill>
              <a:latin typeface="Open Sans"/>
              <a:ea typeface="Open Sans"/>
              <a:cs typeface="Open Sans"/>
              <a:sym typeface="Open Sans"/>
            </a:endParaRPr>
          </a:p>
        </p:txBody>
      </p:sp>
      <p:sp>
        <p:nvSpPr>
          <p:cNvPr id="360" name="Google Shape;360;p14"/>
          <p:cNvSpPr txBox="1">
            <a:spLocks noGrp="1"/>
          </p:cNvSpPr>
          <p:nvPr>
            <p:ph type="subTitle" idx="1"/>
          </p:nvPr>
        </p:nvSpPr>
        <p:spPr>
          <a:xfrm>
            <a:off x="-69273" y="1285536"/>
            <a:ext cx="9144000" cy="784800"/>
          </a:xfrm>
          <a:prstGeom prst="rect">
            <a:avLst/>
          </a:prstGeom>
        </p:spPr>
        <p:txBody>
          <a:bodyPr spcFirstLastPara="1" wrap="square" lIns="91425" tIns="91425" rIns="91425" bIns="91425" anchor="t" anchorCtr="0">
            <a:noAutofit/>
          </a:bodyPr>
          <a:lstStyle/>
          <a:p>
            <a:pPr marL="0" lvl="0" indent="0" algn="ctr"/>
            <a:r>
              <a:rPr lang="en-US" sz="1800" dirty="0">
                <a:latin typeface="Open Sans" panose="020B0604020202020204" charset="0"/>
                <a:ea typeface="Open Sans" panose="020B0604020202020204" charset="0"/>
                <a:cs typeface="Open Sans" panose="020B0604020202020204" charset="0"/>
              </a:rPr>
              <a:t>What is the problem and the constraints? </a:t>
            </a:r>
            <a:endParaRPr sz="1800" dirty="0">
              <a:latin typeface="Open Sans" panose="020B0604020202020204" charset="0"/>
              <a:ea typeface="Open Sans" panose="020B0604020202020204" charset="0"/>
              <a:cs typeface="Open Sans" panose="020B0604020202020204" charset="0"/>
            </a:endParaRPr>
          </a:p>
        </p:txBody>
      </p:sp>
      <p:sp>
        <p:nvSpPr>
          <p:cNvPr id="361" name="Google Shape;361;p14"/>
          <p:cNvSpPr txBox="1"/>
          <p:nvPr/>
        </p:nvSpPr>
        <p:spPr>
          <a:xfrm>
            <a:off x="409575" y="1676400"/>
            <a:ext cx="2067000" cy="1771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4800" b="1" dirty="0">
                <a:solidFill>
                  <a:srgbClr val="FFFFFF"/>
                </a:solidFill>
                <a:latin typeface="Nixie One"/>
                <a:ea typeface="Nixie One"/>
                <a:cs typeface="Nixie One"/>
                <a:sym typeface="Nixie One"/>
              </a:rPr>
              <a:t>1</a:t>
            </a:r>
            <a:endParaRPr b="1" dirty="0">
              <a:solidFill>
                <a:srgbClr val="FFFFFF"/>
              </a:solidFill>
            </a:endParaRPr>
          </a:p>
        </p:txBody>
      </p:sp>
      <p:pic>
        <p:nvPicPr>
          <p:cNvPr id="2" name="Picture 1">
            <a:extLst>
              <a:ext uri="{FF2B5EF4-FFF2-40B4-BE49-F238E27FC236}">
                <a16:creationId xmlns:a16="http://schemas.microsoft.com/office/drawing/2014/main" id="{D259D33C-426D-4070-B45E-15667C0628CE}"/>
              </a:ext>
            </a:extLst>
          </p:cNvPr>
          <p:cNvPicPr>
            <a:picLocks noChangeAspect="1"/>
          </p:cNvPicPr>
          <p:nvPr/>
        </p:nvPicPr>
        <p:blipFill>
          <a:blip r:embed="rId3"/>
          <a:stretch>
            <a:fillRect/>
          </a:stretch>
        </p:blipFill>
        <p:spPr>
          <a:xfrm>
            <a:off x="2916381" y="1892595"/>
            <a:ext cx="3557817" cy="2367566"/>
          </a:xfrm>
          <a:prstGeom prst="rect">
            <a:avLst/>
          </a:prstGeom>
        </p:spPr>
      </p:pic>
      <p:pic>
        <p:nvPicPr>
          <p:cNvPr id="6" name="Google Shape;64;p14"/>
          <p:cNvPicPr preferRelativeResize="0"/>
          <p:nvPr/>
        </p:nvPicPr>
        <p:blipFill>
          <a:blip r:embed="rId4">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2817553334"/>
      </p:ext>
    </p:extLst>
  </p:cSld>
  <p:clrMapOvr>
    <a:masterClrMapping/>
  </p:clrMapOvr>
  <p:transition>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7" name="Google Shape;63;p14"/>
          <p:cNvSpPr txBox="1">
            <a:spLocks/>
          </p:cNvSpPr>
          <p:nvPr/>
        </p:nvSpPr>
        <p:spPr>
          <a:xfrm>
            <a:off x="311700" y="282761"/>
            <a:ext cx="8520600" cy="3977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9pPr>
          </a:lstStyle>
          <a:p>
            <a:pPr>
              <a:lnSpc>
                <a:spcPct val="115000"/>
              </a:lnSpc>
            </a:pPr>
            <a:r>
              <a:rPr lang="en-US" sz="2400" b="1" dirty="0">
                <a:solidFill>
                  <a:srgbClr val="6091BA"/>
                </a:solidFill>
                <a:latin typeface="Open Sans"/>
                <a:ea typeface="Open Sans"/>
                <a:cs typeface="Open Sans"/>
              </a:rPr>
              <a:t>2. RESEARCH: Research the problem</a:t>
            </a:r>
            <a:endParaRPr lang="en-US" sz="2400" b="1" dirty="0">
              <a:solidFill>
                <a:srgbClr val="6091BA"/>
              </a:solidFill>
              <a:latin typeface="Open Sans"/>
              <a:ea typeface="Open Sans"/>
              <a:cs typeface="Open Sans"/>
              <a:sym typeface="Open Sans"/>
            </a:endParaRPr>
          </a:p>
        </p:txBody>
      </p:sp>
      <p:sp>
        <p:nvSpPr>
          <p:cNvPr id="360" name="Google Shape;360;p14"/>
          <p:cNvSpPr txBox="1">
            <a:spLocks noGrp="1"/>
          </p:cNvSpPr>
          <p:nvPr>
            <p:ph type="subTitle" idx="1"/>
          </p:nvPr>
        </p:nvSpPr>
        <p:spPr>
          <a:xfrm>
            <a:off x="-69273" y="1285536"/>
            <a:ext cx="9144000" cy="784800"/>
          </a:xfrm>
          <a:prstGeom prst="rect">
            <a:avLst/>
          </a:prstGeom>
        </p:spPr>
        <p:txBody>
          <a:bodyPr spcFirstLastPara="1" wrap="square" lIns="91425" tIns="91425" rIns="91425" bIns="91425" anchor="t" anchorCtr="0">
            <a:noAutofit/>
          </a:bodyPr>
          <a:lstStyle/>
          <a:p>
            <a:pPr marL="0" lvl="0" indent="0" algn="ctr"/>
            <a:r>
              <a:rPr lang="en-US" sz="1800" dirty="0">
                <a:latin typeface="Open Sans" panose="020B0604020202020204" charset="0"/>
                <a:ea typeface="Open Sans" panose="020B0604020202020204" charset="0"/>
                <a:cs typeface="Open Sans" panose="020B0604020202020204" charset="0"/>
              </a:rPr>
              <a:t>What information will help you find a solution?</a:t>
            </a:r>
          </a:p>
        </p:txBody>
      </p:sp>
      <p:sp>
        <p:nvSpPr>
          <p:cNvPr id="361" name="Google Shape;361;p14"/>
          <p:cNvSpPr txBox="1"/>
          <p:nvPr/>
        </p:nvSpPr>
        <p:spPr>
          <a:xfrm>
            <a:off x="409575" y="1676400"/>
            <a:ext cx="2067000" cy="1771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4800" b="1" dirty="0">
                <a:solidFill>
                  <a:srgbClr val="FFFFFF"/>
                </a:solidFill>
                <a:latin typeface="Nixie One"/>
                <a:ea typeface="Nixie One"/>
                <a:cs typeface="Nixie One"/>
                <a:sym typeface="Nixie One"/>
              </a:rPr>
              <a:t>1</a:t>
            </a:r>
            <a:endParaRPr b="1" dirty="0">
              <a:solidFill>
                <a:srgbClr val="FFFFFF"/>
              </a:solidFill>
            </a:endParaRPr>
          </a:p>
        </p:txBody>
      </p:sp>
      <p:pic>
        <p:nvPicPr>
          <p:cNvPr id="6"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pic>
        <p:nvPicPr>
          <p:cNvPr id="8" name="Picture 7">
            <a:extLst>
              <a:ext uri="{FF2B5EF4-FFF2-40B4-BE49-F238E27FC236}">
                <a16:creationId xmlns:a16="http://schemas.microsoft.com/office/drawing/2014/main" id="{D7FF68A3-0D0D-49D4-9DE8-07B3CF169B6C}"/>
              </a:ext>
            </a:extLst>
          </p:cNvPr>
          <p:cNvPicPr>
            <a:picLocks noChangeAspect="1"/>
          </p:cNvPicPr>
          <p:nvPr/>
        </p:nvPicPr>
        <p:blipFill rotWithShape="1">
          <a:blip r:embed="rId4"/>
          <a:srcRect l="34017" t="20671" r="35015" b="20909"/>
          <a:stretch/>
        </p:blipFill>
        <p:spPr>
          <a:xfrm>
            <a:off x="3743902" y="1937850"/>
            <a:ext cx="1656196" cy="1642836"/>
          </a:xfrm>
          <a:prstGeom prst="rect">
            <a:avLst/>
          </a:prstGeom>
        </p:spPr>
      </p:pic>
    </p:spTree>
    <p:extLst>
      <p:ext uri="{BB962C8B-B14F-4D97-AF65-F5344CB8AC3E}">
        <p14:creationId xmlns:p14="http://schemas.microsoft.com/office/powerpoint/2010/main" val="2054588529"/>
      </p:ext>
    </p:extLst>
  </p:cSld>
  <p:clrMapOvr>
    <a:masterClrMapping/>
  </p:clrMapOvr>
  <p:transition>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7" name="Google Shape;63;p14"/>
          <p:cNvSpPr txBox="1">
            <a:spLocks/>
          </p:cNvSpPr>
          <p:nvPr/>
        </p:nvSpPr>
        <p:spPr>
          <a:xfrm>
            <a:off x="360191" y="289688"/>
            <a:ext cx="8520600" cy="3977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9pPr>
          </a:lstStyle>
          <a:p>
            <a:pPr>
              <a:lnSpc>
                <a:spcPct val="115000"/>
              </a:lnSpc>
            </a:pPr>
            <a:r>
              <a:rPr lang="en-US" sz="2400" b="1" dirty="0">
                <a:solidFill>
                  <a:srgbClr val="6091BA"/>
                </a:solidFill>
                <a:latin typeface="Open Sans"/>
                <a:ea typeface="Open Sans"/>
                <a:cs typeface="Open Sans"/>
              </a:rPr>
              <a:t>Research…</a:t>
            </a:r>
            <a:endParaRPr lang="en-US" sz="2400" b="1" dirty="0">
              <a:solidFill>
                <a:srgbClr val="6091BA"/>
              </a:solidFill>
              <a:latin typeface="Open Sans"/>
              <a:ea typeface="Open Sans"/>
              <a:cs typeface="Open Sans"/>
              <a:sym typeface="Open Sans"/>
            </a:endParaRPr>
          </a:p>
        </p:txBody>
      </p:sp>
      <p:sp>
        <p:nvSpPr>
          <p:cNvPr id="360" name="Google Shape;360;p14"/>
          <p:cNvSpPr txBox="1">
            <a:spLocks noGrp="1"/>
          </p:cNvSpPr>
          <p:nvPr>
            <p:ph type="subTitle" idx="1"/>
          </p:nvPr>
        </p:nvSpPr>
        <p:spPr>
          <a:xfrm>
            <a:off x="789709" y="995141"/>
            <a:ext cx="7469388" cy="2191403"/>
          </a:xfrm>
          <a:prstGeom prst="rect">
            <a:avLst/>
          </a:prstGeom>
        </p:spPr>
        <p:txBody>
          <a:bodyPr spcFirstLastPara="1" wrap="square" lIns="91425" tIns="91425" rIns="91425" bIns="91425" anchor="t" anchorCtr="0">
            <a:noAutofit/>
          </a:bodyPr>
          <a:lstStyle/>
          <a:p>
            <a:pPr lvl="0"/>
            <a:r>
              <a:rPr lang="en-US" sz="1800" dirty="0">
                <a:latin typeface="Open Sans" panose="020B0604020202020204" charset="0"/>
                <a:ea typeface="Open Sans" panose="020B0604020202020204" charset="0"/>
                <a:cs typeface="Open Sans" panose="020B0604020202020204" charset="0"/>
              </a:rPr>
              <a:t>What do we know so far about how to protect people in car accidents?</a:t>
            </a:r>
          </a:p>
          <a:p>
            <a:pPr lvl="0"/>
            <a:endParaRPr lang="en-US" sz="1800" dirty="0">
              <a:latin typeface="Open Sans" panose="020B0604020202020204" charset="0"/>
              <a:ea typeface="Open Sans" panose="020B0604020202020204" charset="0"/>
              <a:cs typeface="Open Sans" panose="020B0604020202020204" charset="0"/>
            </a:endParaRPr>
          </a:p>
          <a:p>
            <a:pPr lvl="0"/>
            <a:r>
              <a:rPr lang="en-US" sz="1800" dirty="0">
                <a:latin typeface="Open Sans" panose="020B0604020202020204" charset="0"/>
                <a:ea typeface="Open Sans" panose="020B0604020202020204" charset="0"/>
                <a:cs typeface="Open Sans" panose="020B0604020202020204" charset="0"/>
              </a:rPr>
              <a:t>What type of car material protects you more…</a:t>
            </a:r>
          </a:p>
          <a:p>
            <a:pPr marL="139700" lvl="0" indent="0">
              <a:lnSpc>
                <a:spcPct val="115000"/>
              </a:lnSpc>
              <a:buClr>
                <a:schemeClr val="dk1"/>
              </a:buClr>
              <a:buSzPts val="3600"/>
            </a:pPr>
            <a:r>
              <a:rPr lang="en-US" sz="1800" dirty="0">
                <a:solidFill>
                  <a:srgbClr val="6091BA"/>
                </a:solidFill>
                <a:latin typeface="Open Sans"/>
                <a:ea typeface="Open Sans"/>
                <a:cs typeface="Open Sans"/>
                <a:sym typeface="Arial"/>
              </a:rPr>
              <a:t>soft, flexible metal or strong, rigid metal?</a:t>
            </a:r>
          </a:p>
        </p:txBody>
      </p:sp>
      <p:pic>
        <p:nvPicPr>
          <p:cNvPr id="6"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pic>
        <p:nvPicPr>
          <p:cNvPr id="9" name="Picture 8">
            <a:extLst>
              <a:ext uri="{FF2B5EF4-FFF2-40B4-BE49-F238E27FC236}">
                <a16:creationId xmlns:a16="http://schemas.microsoft.com/office/drawing/2014/main" id="{AE0FC944-99EE-472F-AB06-DE7CD083C52D}"/>
              </a:ext>
            </a:extLst>
          </p:cNvPr>
          <p:cNvPicPr>
            <a:picLocks noChangeAspect="1"/>
          </p:cNvPicPr>
          <p:nvPr/>
        </p:nvPicPr>
        <p:blipFill rotWithShape="1">
          <a:blip r:embed="rId4"/>
          <a:srcRect t="57715"/>
          <a:stretch/>
        </p:blipFill>
        <p:spPr>
          <a:xfrm>
            <a:off x="2323571" y="2492978"/>
            <a:ext cx="4316747" cy="1399019"/>
          </a:xfrm>
          <a:prstGeom prst="rect">
            <a:avLst/>
          </a:prstGeom>
        </p:spPr>
      </p:pic>
    </p:spTree>
    <p:extLst>
      <p:ext uri="{BB962C8B-B14F-4D97-AF65-F5344CB8AC3E}">
        <p14:creationId xmlns:p14="http://schemas.microsoft.com/office/powerpoint/2010/main" val="3961932261"/>
      </p:ext>
    </p:extLst>
  </p:cSld>
  <p:clrMapOvr>
    <a:masterClrMapping/>
  </p:clrMapOvr>
  <p:transition>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pic>
        <p:nvPicPr>
          <p:cNvPr id="8" name="Picture 7">
            <a:extLst>
              <a:ext uri="{FF2B5EF4-FFF2-40B4-BE49-F238E27FC236}">
                <a16:creationId xmlns:a16="http://schemas.microsoft.com/office/drawing/2014/main" id="{ABE02C49-80DB-4C6C-981E-131718F2C226}"/>
              </a:ext>
            </a:extLst>
          </p:cNvPr>
          <p:cNvPicPr>
            <a:picLocks noChangeAspect="1"/>
          </p:cNvPicPr>
          <p:nvPr/>
        </p:nvPicPr>
        <p:blipFill rotWithShape="1">
          <a:blip r:embed="rId3"/>
          <a:srcRect l="18881" t="24544" r="21492" b="23449"/>
          <a:stretch/>
        </p:blipFill>
        <p:spPr>
          <a:xfrm>
            <a:off x="2653442" y="1676400"/>
            <a:ext cx="5803970" cy="2847505"/>
          </a:xfrm>
          <a:prstGeom prst="rect">
            <a:avLst/>
          </a:prstGeom>
        </p:spPr>
      </p:pic>
      <p:sp>
        <p:nvSpPr>
          <p:cNvPr id="7" name="Google Shape;63;p14"/>
          <p:cNvSpPr txBox="1">
            <a:spLocks/>
          </p:cNvSpPr>
          <p:nvPr/>
        </p:nvSpPr>
        <p:spPr>
          <a:xfrm>
            <a:off x="360191" y="289688"/>
            <a:ext cx="8520600" cy="3977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9pPr>
          </a:lstStyle>
          <a:p>
            <a:pPr>
              <a:lnSpc>
                <a:spcPct val="115000"/>
              </a:lnSpc>
            </a:pPr>
            <a:r>
              <a:rPr lang="en-US" sz="2400" b="1" dirty="0">
                <a:solidFill>
                  <a:srgbClr val="6091BA"/>
                </a:solidFill>
                <a:latin typeface="Open Sans"/>
                <a:ea typeface="Open Sans"/>
                <a:cs typeface="Open Sans"/>
                <a:sym typeface="Open Sans"/>
              </a:rPr>
              <a:t>Quick activity…</a:t>
            </a:r>
          </a:p>
        </p:txBody>
      </p:sp>
      <p:sp>
        <p:nvSpPr>
          <p:cNvPr id="360" name="Google Shape;360;p14"/>
          <p:cNvSpPr txBox="1">
            <a:spLocks noGrp="1"/>
          </p:cNvSpPr>
          <p:nvPr>
            <p:ph type="subTitle" idx="1"/>
          </p:nvPr>
        </p:nvSpPr>
        <p:spPr>
          <a:xfrm>
            <a:off x="358923" y="988330"/>
            <a:ext cx="5574560" cy="2191403"/>
          </a:xfrm>
          <a:prstGeom prst="rect">
            <a:avLst/>
          </a:prstGeom>
        </p:spPr>
        <p:txBody>
          <a:bodyPr spcFirstLastPara="1" wrap="square" lIns="91425" tIns="91425" rIns="91425" bIns="91425" anchor="t" anchorCtr="0">
            <a:noAutofit/>
          </a:bodyPr>
          <a:lstStyle/>
          <a:p>
            <a:pPr lvl="0"/>
            <a:r>
              <a:rPr lang="en-US" sz="1800" dirty="0">
                <a:latin typeface="Open Sans" panose="020B0604020202020204" charset="0"/>
                <a:ea typeface="Open Sans" panose="020B0604020202020204" charset="0"/>
                <a:cs typeface="Open Sans" panose="020B0604020202020204" charset="0"/>
              </a:rPr>
              <a:t>What do we know about jumping and landing safely?</a:t>
            </a:r>
          </a:p>
          <a:p>
            <a:pPr lvl="0"/>
            <a:endParaRPr lang="en-US" sz="1800" dirty="0">
              <a:latin typeface="Open Sans" panose="020B0604020202020204" charset="0"/>
              <a:ea typeface="Open Sans" panose="020B0604020202020204" charset="0"/>
              <a:cs typeface="Open Sans" panose="020B0604020202020204" charset="0"/>
            </a:endParaRPr>
          </a:p>
          <a:p>
            <a:pPr lvl="0"/>
            <a:r>
              <a:rPr lang="en-US" sz="1800" dirty="0">
                <a:latin typeface="Open Sans" panose="020B0604020202020204" charset="0"/>
                <a:ea typeface="Open Sans" panose="020B0604020202020204" charset="0"/>
                <a:cs typeface="Open Sans" panose="020B0604020202020204" charset="0"/>
              </a:rPr>
              <a:t>What is the best way to land?</a:t>
            </a:r>
          </a:p>
        </p:txBody>
      </p:sp>
      <p:sp>
        <p:nvSpPr>
          <p:cNvPr id="361" name="Google Shape;361;p14"/>
          <p:cNvSpPr txBox="1"/>
          <p:nvPr/>
        </p:nvSpPr>
        <p:spPr>
          <a:xfrm>
            <a:off x="409575" y="1676400"/>
            <a:ext cx="2067000" cy="1771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4800" b="1" dirty="0">
                <a:solidFill>
                  <a:srgbClr val="FFFFFF"/>
                </a:solidFill>
                <a:latin typeface="Nixie One"/>
                <a:ea typeface="Nixie One"/>
                <a:cs typeface="Nixie One"/>
                <a:sym typeface="Nixie One"/>
              </a:rPr>
              <a:t>1</a:t>
            </a:r>
            <a:endParaRPr b="1" dirty="0">
              <a:solidFill>
                <a:srgbClr val="FFFFFF"/>
              </a:solidFill>
            </a:endParaRPr>
          </a:p>
        </p:txBody>
      </p:sp>
      <p:pic>
        <p:nvPicPr>
          <p:cNvPr id="6" name="Google Shape;64;p14"/>
          <p:cNvPicPr preferRelativeResize="0"/>
          <p:nvPr/>
        </p:nvPicPr>
        <p:blipFill>
          <a:blip r:embed="rId4">
            <a:alphaModFix/>
          </a:blip>
          <a:stretch>
            <a:fillRect/>
          </a:stretch>
        </p:blipFill>
        <p:spPr>
          <a:xfrm>
            <a:off x="152402" y="4651025"/>
            <a:ext cx="8839196" cy="403010"/>
          </a:xfrm>
          <a:prstGeom prst="rect">
            <a:avLst/>
          </a:prstGeom>
          <a:noFill/>
          <a:ln>
            <a:noFill/>
          </a:ln>
        </p:spPr>
      </p:pic>
      <p:sp>
        <p:nvSpPr>
          <p:cNvPr id="10" name="Google Shape;373;p16">
            <a:extLst>
              <a:ext uri="{FF2B5EF4-FFF2-40B4-BE49-F238E27FC236}">
                <a16:creationId xmlns:a16="http://schemas.microsoft.com/office/drawing/2014/main" id="{719F51A9-69CC-412D-B3D5-AD985B15FC6D}"/>
              </a:ext>
            </a:extLst>
          </p:cNvPr>
          <p:cNvSpPr txBox="1">
            <a:spLocks/>
          </p:cNvSpPr>
          <p:nvPr/>
        </p:nvSpPr>
        <p:spPr>
          <a:xfrm>
            <a:off x="75770" y="2777387"/>
            <a:ext cx="2649732" cy="81831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600"/>
              </a:spcBef>
              <a:spcAft>
                <a:spcPts val="0"/>
              </a:spcAft>
              <a:buClr>
                <a:srgbClr val="19BBD5"/>
              </a:buClr>
              <a:buSzPts val="1400"/>
              <a:buFont typeface="Muli"/>
              <a:buChar char="◇"/>
              <a:defRPr sz="1400" b="0" i="0" u="none" strike="noStrike" cap="none">
                <a:solidFill>
                  <a:srgbClr val="C6DAEC"/>
                </a:solidFill>
                <a:latin typeface="Muli"/>
                <a:ea typeface="Muli"/>
                <a:cs typeface="Muli"/>
                <a:sym typeface="Muli"/>
              </a:defRPr>
            </a:lvl1pPr>
            <a:lvl2pPr marL="914400" marR="0" lvl="1" indent="-317500" algn="l" rtl="0">
              <a:lnSpc>
                <a:spcPct val="100000"/>
              </a:lnSpc>
              <a:spcBef>
                <a:spcPts val="0"/>
              </a:spcBef>
              <a:spcAft>
                <a:spcPts val="0"/>
              </a:spcAft>
              <a:buClr>
                <a:srgbClr val="19BBD5"/>
              </a:buClr>
              <a:buSzPts val="1400"/>
              <a:buFont typeface="Muli"/>
              <a:buChar char="￭"/>
              <a:defRPr sz="1400" b="0" i="0" u="none" strike="noStrike" cap="none">
                <a:solidFill>
                  <a:srgbClr val="C6DAEC"/>
                </a:solidFill>
                <a:latin typeface="Muli"/>
                <a:ea typeface="Muli"/>
                <a:cs typeface="Muli"/>
                <a:sym typeface="Muli"/>
              </a:defRPr>
            </a:lvl2pPr>
            <a:lvl3pPr marL="1371600" marR="0" lvl="2" indent="-317500" algn="l" rtl="0">
              <a:lnSpc>
                <a:spcPct val="100000"/>
              </a:lnSpc>
              <a:spcBef>
                <a:spcPts val="0"/>
              </a:spcBef>
              <a:spcAft>
                <a:spcPts val="0"/>
              </a:spcAft>
              <a:buClr>
                <a:srgbClr val="19BBD5"/>
              </a:buClr>
              <a:buSzPts val="1400"/>
              <a:buFont typeface="Muli"/>
              <a:buChar char="￮"/>
              <a:defRPr sz="1400" b="0" i="0" u="none" strike="noStrike" cap="none">
                <a:solidFill>
                  <a:srgbClr val="C6DAEC"/>
                </a:solidFill>
                <a:latin typeface="Muli"/>
                <a:ea typeface="Muli"/>
                <a:cs typeface="Muli"/>
                <a:sym typeface="Muli"/>
              </a:defRPr>
            </a:lvl3pPr>
            <a:lvl4pPr marL="1828800" marR="0" lvl="3" indent="-317500" algn="l" rtl="0">
              <a:lnSpc>
                <a:spcPct val="100000"/>
              </a:lnSpc>
              <a:spcBef>
                <a:spcPts val="0"/>
              </a:spcBef>
              <a:spcAft>
                <a:spcPts val="0"/>
              </a:spcAft>
              <a:buClr>
                <a:srgbClr val="19BBD5"/>
              </a:buClr>
              <a:buSzPts val="1400"/>
              <a:buFont typeface="Muli"/>
              <a:buChar char="●"/>
              <a:defRPr sz="1400" b="0" i="0" u="none" strike="noStrike" cap="none">
                <a:solidFill>
                  <a:srgbClr val="C6DAEC"/>
                </a:solidFill>
                <a:latin typeface="Muli"/>
                <a:ea typeface="Muli"/>
                <a:cs typeface="Muli"/>
                <a:sym typeface="Muli"/>
              </a:defRPr>
            </a:lvl4pPr>
            <a:lvl5pPr marL="2286000" marR="0" lvl="4" indent="-317500" algn="l" rtl="0">
              <a:lnSpc>
                <a:spcPct val="100000"/>
              </a:lnSpc>
              <a:spcBef>
                <a:spcPts val="0"/>
              </a:spcBef>
              <a:spcAft>
                <a:spcPts val="0"/>
              </a:spcAft>
              <a:buClr>
                <a:srgbClr val="19BBD5"/>
              </a:buClr>
              <a:buSzPts val="1400"/>
              <a:buFont typeface="Muli"/>
              <a:buChar char="○"/>
              <a:defRPr sz="1400" b="0" i="0" u="none" strike="noStrike" cap="none">
                <a:solidFill>
                  <a:srgbClr val="C6DAEC"/>
                </a:solidFill>
                <a:latin typeface="Muli"/>
                <a:ea typeface="Muli"/>
                <a:cs typeface="Muli"/>
                <a:sym typeface="Muli"/>
              </a:defRPr>
            </a:lvl5pPr>
            <a:lvl6pPr marL="2743200" marR="0" lvl="5" indent="-317500" algn="l" rtl="0">
              <a:lnSpc>
                <a:spcPct val="100000"/>
              </a:lnSpc>
              <a:spcBef>
                <a:spcPts val="0"/>
              </a:spcBef>
              <a:spcAft>
                <a:spcPts val="0"/>
              </a:spcAft>
              <a:buClr>
                <a:srgbClr val="C6DAEC"/>
              </a:buClr>
              <a:buSzPts val="1400"/>
              <a:buFont typeface="Muli"/>
              <a:buChar char="■"/>
              <a:defRPr sz="1400" b="0" i="0" u="none" strike="noStrike" cap="none">
                <a:solidFill>
                  <a:srgbClr val="C6DAEC"/>
                </a:solidFill>
                <a:latin typeface="Muli"/>
                <a:ea typeface="Muli"/>
                <a:cs typeface="Muli"/>
                <a:sym typeface="Muli"/>
              </a:defRPr>
            </a:lvl6pPr>
            <a:lvl7pPr marL="3200400" marR="0" lvl="6" indent="-317500" algn="l" rtl="0">
              <a:lnSpc>
                <a:spcPct val="100000"/>
              </a:lnSpc>
              <a:spcBef>
                <a:spcPts val="0"/>
              </a:spcBef>
              <a:spcAft>
                <a:spcPts val="0"/>
              </a:spcAft>
              <a:buClr>
                <a:srgbClr val="C6DAEC"/>
              </a:buClr>
              <a:buSzPts val="1400"/>
              <a:buFont typeface="Muli"/>
              <a:buChar char="●"/>
              <a:defRPr sz="1400" b="0" i="0" u="none" strike="noStrike" cap="none">
                <a:solidFill>
                  <a:srgbClr val="C6DAEC"/>
                </a:solidFill>
                <a:latin typeface="Muli"/>
                <a:ea typeface="Muli"/>
                <a:cs typeface="Muli"/>
                <a:sym typeface="Muli"/>
              </a:defRPr>
            </a:lvl7pPr>
            <a:lvl8pPr marL="3657600" marR="0" lvl="7" indent="-317500" algn="l" rtl="0">
              <a:lnSpc>
                <a:spcPct val="100000"/>
              </a:lnSpc>
              <a:spcBef>
                <a:spcPts val="0"/>
              </a:spcBef>
              <a:spcAft>
                <a:spcPts val="0"/>
              </a:spcAft>
              <a:buClr>
                <a:srgbClr val="C6DAEC"/>
              </a:buClr>
              <a:buSzPts val="1400"/>
              <a:buFont typeface="Muli"/>
              <a:buChar char="○"/>
              <a:defRPr sz="1400" b="0" i="0" u="none" strike="noStrike" cap="none">
                <a:solidFill>
                  <a:srgbClr val="C6DAEC"/>
                </a:solidFill>
                <a:latin typeface="Muli"/>
                <a:ea typeface="Muli"/>
                <a:cs typeface="Muli"/>
                <a:sym typeface="Muli"/>
              </a:defRPr>
            </a:lvl8pPr>
            <a:lvl9pPr marL="4114800" marR="0" lvl="8" indent="-317500" algn="l" rtl="0">
              <a:lnSpc>
                <a:spcPct val="100000"/>
              </a:lnSpc>
              <a:spcBef>
                <a:spcPts val="0"/>
              </a:spcBef>
              <a:spcAft>
                <a:spcPts val="0"/>
              </a:spcAft>
              <a:buClr>
                <a:srgbClr val="C6DAEC"/>
              </a:buClr>
              <a:buSzPts val="1400"/>
              <a:buFont typeface="Muli"/>
              <a:buChar char="■"/>
              <a:defRPr sz="1400" b="0" i="0" u="none" strike="noStrike" cap="none">
                <a:solidFill>
                  <a:srgbClr val="C6DAEC"/>
                </a:solidFill>
                <a:latin typeface="Muli"/>
                <a:ea typeface="Muli"/>
                <a:cs typeface="Muli"/>
                <a:sym typeface="Muli"/>
              </a:defRPr>
            </a:lvl9pPr>
          </a:lstStyle>
          <a:p>
            <a:pPr marL="139700" indent="0" algn="ctr">
              <a:lnSpc>
                <a:spcPct val="115000"/>
              </a:lnSpc>
              <a:spcBef>
                <a:spcPts val="0"/>
              </a:spcBef>
              <a:buClr>
                <a:schemeClr val="dk1"/>
              </a:buClr>
              <a:buSzPts val="3600"/>
              <a:buNone/>
            </a:pPr>
            <a:r>
              <a:rPr lang="en-US" sz="1800" dirty="0">
                <a:solidFill>
                  <a:srgbClr val="6091BA"/>
                </a:solidFill>
                <a:latin typeface="Open Sans"/>
                <a:ea typeface="Open Sans"/>
                <a:cs typeface="Open Sans"/>
                <a:sym typeface="Arial"/>
              </a:rPr>
              <a:t>Was it soft and flexible or hard and rigid?</a:t>
            </a:r>
          </a:p>
        </p:txBody>
      </p:sp>
    </p:spTree>
    <p:extLst>
      <p:ext uri="{BB962C8B-B14F-4D97-AF65-F5344CB8AC3E}">
        <p14:creationId xmlns:p14="http://schemas.microsoft.com/office/powerpoint/2010/main" val="4057472086"/>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down)">
                                      <p:cBhvr>
                                        <p:cTn id="14" dur="580">
                                          <p:stCondLst>
                                            <p:cond delay="0"/>
                                          </p:stCondLst>
                                        </p:cTn>
                                        <p:tgtEl>
                                          <p:spTgt spid="10"/>
                                        </p:tgtEl>
                                      </p:cBhvr>
                                    </p:animEffect>
                                    <p:anim calcmode="lin" valueType="num">
                                      <p:cBhvr>
                                        <p:cTn id="15"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20" dur="26">
                                          <p:stCondLst>
                                            <p:cond delay="650"/>
                                          </p:stCondLst>
                                        </p:cTn>
                                        <p:tgtEl>
                                          <p:spTgt spid="10"/>
                                        </p:tgtEl>
                                      </p:cBhvr>
                                      <p:to x="100000" y="60000"/>
                                    </p:animScale>
                                    <p:animScale>
                                      <p:cBhvr>
                                        <p:cTn id="21" dur="166" decel="50000">
                                          <p:stCondLst>
                                            <p:cond delay="676"/>
                                          </p:stCondLst>
                                        </p:cTn>
                                        <p:tgtEl>
                                          <p:spTgt spid="10"/>
                                        </p:tgtEl>
                                      </p:cBhvr>
                                      <p:to x="100000" y="100000"/>
                                    </p:animScale>
                                    <p:animScale>
                                      <p:cBhvr>
                                        <p:cTn id="22" dur="26">
                                          <p:stCondLst>
                                            <p:cond delay="1312"/>
                                          </p:stCondLst>
                                        </p:cTn>
                                        <p:tgtEl>
                                          <p:spTgt spid="10"/>
                                        </p:tgtEl>
                                      </p:cBhvr>
                                      <p:to x="100000" y="80000"/>
                                    </p:animScale>
                                    <p:animScale>
                                      <p:cBhvr>
                                        <p:cTn id="23" dur="166" decel="50000">
                                          <p:stCondLst>
                                            <p:cond delay="1338"/>
                                          </p:stCondLst>
                                        </p:cTn>
                                        <p:tgtEl>
                                          <p:spTgt spid="10"/>
                                        </p:tgtEl>
                                      </p:cBhvr>
                                      <p:to x="100000" y="100000"/>
                                    </p:animScale>
                                    <p:animScale>
                                      <p:cBhvr>
                                        <p:cTn id="24" dur="26">
                                          <p:stCondLst>
                                            <p:cond delay="1642"/>
                                          </p:stCondLst>
                                        </p:cTn>
                                        <p:tgtEl>
                                          <p:spTgt spid="10"/>
                                        </p:tgtEl>
                                      </p:cBhvr>
                                      <p:to x="100000" y="90000"/>
                                    </p:animScale>
                                    <p:animScale>
                                      <p:cBhvr>
                                        <p:cTn id="25" dur="166" decel="50000">
                                          <p:stCondLst>
                                            <p:cond delay="1668"/>
                                          </p:stCondLst>
                                        </p:cTn>
                                        <p:tgtEl>
                                          <p:spTgt spid="10"/>
                                        </p:tgtEl>
                                      </p:cBhvr>
                                      <p:to x="100000" y="100000"/>
                                    </p:animScale>
                                    <p:animScale>
                                      <p:cBhvr>
                                        <p:cTn id="26" dur="26">
                                          <p:stCondLst>
                                            <p:cond delay="1808"/>
                                          </p:stCondLst>
                                        </p:cTn>
                                        <p:tgtEl>
                                          <p:spTgt spid="10"/>
                                        </p:tgtEl>
                                      </p:cBhvr>
                                      <p:to x="100000" y="95000"/>
                                    </p:animScale>
                                    <p:animScale>
                                      <p:cBhvr>
                                        <p:cTn id="27"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7" name="Google Shape;63;p14"/>
          <p:cNvSpPr txBox="1">
            <a:spLocks/>
          </p:cNvSpPr>
          <p:nvPr/>
        </p:nvSpPr>
        <p:spPr>
          <a:xfrm>
            <a:off x="360191" y="289688"/>
            <a:ext cx="8520600" cy="3977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9pPr>
          </a:lstStyle>
          <a:p>
            <a:pPr>
              <a:lnSpc>
                <a:spcPct val="115000"/>
              </a:lnSpc>
            </a:pPr>
            <a:r>
              <a:rPr lang="en-US" sz="2400" b="1" dirty="0">
                <a:solidFill>
                  <a:srgbClr val="6091BA"/>
                </a:solidFill>
                <a:latin typeface="Open Sans"/>
                <a:ea typeface="Open Sans"/>
                <a:cs typeface="Open Sans"/>
              </a:rPr>
              <a:t>Research…</a:t>
            </a:r>
            <a:endParaRPr lang="en-US" sz="2400" b="1" dirty="0">
              <a:solidFill>
                <a:srgbClr val="6091BA"/>
              </a:solidFill>
              <a:latin typeface="Open Sans"/>
              <a:ea typeface="Open Sans"/>
              <a:cs typeface="Open Sans"/>
              <a:sym typeface="Open Sans"/>
            </a:endParaRPr>
          </a:p>
        </p:txBody>
      </p:sp>
      <p:sp>
        <p:nvSpPr>
          <p:cNvPr id="360" name="Google Shape;360;p14"/>
          <p:cNvSpPr txBox="1">
            <a:spLocks noGrp="1"/>
          </p:cNvSpPr>
          <p:nvPr>
            <p:ph type="subTitle" idx="1"/>
          </p:nvPr>
        </p:nvSpPr>
        <p:spPr>
          <a:xfrm>
            <a:off x="789709" y="995141"/>
            <a:ext cx="7751618" cy="2191403"/>
          </a:xfrm>
          <a:prstGeom prst="rect">
            <a:avLst/>
          </a:prstGeom>
        </p:spPr>
        <p:txBody>
          <a:bodyPr spcFirstLastPara="1" wrap="square" lIns="91425" tIns="91425" rIns="91425" bIns="91425" anchor="t" anchorCtr="0">
            <a:noAutofit/>
          </a:bodyPr>
          <a:lstStyle/>
          <a:p>
            <a:pPr lvl="0"/>
            <a:r>
              <a:rPr lang="en-US" sz="1800" dirty="0">
                <a:latin typeface="Open Sans" panose="020B0604020202020204" charset="0"/>
                <a:ea typeface="Open Sans" panose="020B0604020202020204" charset="0"/>
                <a:cs typeface="Open Sans" panose="020B0604020202020204" charset="0"/>
              </a:rPr>
              <a:t>What do we know so far about how to protect people in car accidents?</a:t>
            </a:r>
          </a:p>
          <a:p>
            <a:pPr lvl="0"/>
            <a:endParaRPr lang="en-US" sz="1800" dirty="0">
              <a:latin typeface="Open Sans" panose="020B0604020202020204" charset="0"/>
              <a:ea typeface="Open Sans" panose="020B0604020202020204" charset="0"/>
              <a:cs typeface="Open Sans" panose="020B0604020202020204" charset="0"/>
            </a:endParaRPr>
          </a:p>
          <a:p>
            <a:pPr lvl="0"/>
            <a:r>
              <a:rPr lang="en-US" sz="1800" dirty="0">
                <a:latin typeface="Open Sans" panose="020B0604020202020204" charset="0"/>
                <a:ea typeface="Open Sans" panose="020B0604020202020204" charset="0"/>
                <a:cs typeface="Open Sans" panose="020B0604020202020204" charset="0"/>
              </a:rPr>
              <a:t>What type of car material protects you more…</a:t>
            </a:r>
          </a:p>
          <a:p>
            <a:pPr marL="139700" lvl="0" indent="0">
              <a:lnSpc>
                <a:spcPct val="115000"/>
              </a:lnSpc>
              <a:buClr>
                <a:schemeClr val="dk1"/>
              </a:buClr>
              <a:buSzPts val="3600"/>
            </a:pPr>
            <a:r>
              <a:rPr lang="en-US" sz="1800" dirty="0">
                <a:solidFill>
                  <a:srgbClr val="6091BA"/>
                </a:solidFill>
                <a:latin typeface="Open Sans"/>
                <a:ea typeface="Open Sans"/>
                <a:cs typeface="Open Sans"/>
                <a:sym typeface="Arial"/>
              </a:rPr>
              <a:t>soft, flexible metal or strong, rigid metal?</a:t>
            </a:r>
          </a:p>
        </p:txBody>
      </p:sp>
      <p:pic>
        <p:nvPicPr>
          <p:cNvPr id="6"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pic>
        <p:nvPicPr>
          <p:cNvPr id="10" name="Picture 9">
            <a:hlinkClick r:id="rId4"/>
            <a:extLst>
              <a:ext uri="{FF2B5EF4-FFF2-40B4-BE49-F238E27FC236}">
                <a16:creationId xmlns:a16="http://schemas.microsoft.com/office/drawing/2014/main" id="{BB6EE3D9-8290-4409-814D-A79D7605DCF1}"/>
              </a:ext>
            </a:extLst>
          </p:cNvPr>
          <p:cNvPicPr>
            <a:picLocks noChangeAspect="1"/>
          </p:cNvPicPr>
          <p:nvPr/>
        </p:nvPicPr>
        <p:blipFill rotWithShape="1">
          <a:blip r:embed="rId5"/>
          <a:srcRect l="14178" t="16717" r="39404" b="22123"/>
          <a:stretch/>
        </p:blipFill>
        <p:spPr>
          <a:xfrm>
            <a:off x="3127813" y="2438406"/>
            <a:ext cx="2985355" cy="2212619"/>
          </a:xfrm>
          <a:prstGeom prst="rect">
            <a:avLst/>
          </a:prstGeom>
        </p:spPr>
      </p:pic>
    </p:spTree>
    <p:extLst>
      <p:ext uri="{BB962C8B-B14F-4D97-AF65-F5344CB8AC3E}">
        <p14:creationId xmlns:p14="http://schemas.microsoft.com/office/powerpoint/2010/main" val="2221758454"/>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536</TotalTime>
  <Words>554</Words>
  <Application>Microsoft Office PowerPoint</Application>
  <PresentationFormat>On-screen Show (16:9)</PresentationFormat>
  <Paragraphs>67</Paragraphs>
  <Slides>18</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Calibri Light</vt:lpstr>
      <vt:lpstr>Muli</vt:lpstr>
      <vt:lpstr>Calibri</vt:lpstr>
      <vt:lpstr>Nixie One</vt:lpstr>
      <vt:lpstr>Arial</vt:lpstr>
      <vt:lpstr>Open Sans</vt:lpstr>
      <vt:lpstr>Office Theme</vt:lpstr>
      <vt:lpstr>PowerPoint Presentation</vt:lpstr>
      <vt:lpstr>PowerPoint Presentation</vt:lpstr>
      <vt:lpstr>PowerPoint Presentation</vt:lpstr>
      <vt:lpstr>Engineering Design Process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checkout</dc:creator>
  <cp:lastModifiedBy>Zain Alexander Iqbal</cp:lastModifiedBy>
  <cp:revision>14</cp:revision>
  <dcterms:modified xsi:type="dcterms:W3CDTF">2021-02-26T21:08:11Z</dcterms:modified>
</cp:coreProperties>
</file>