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30" r:id="rId4"/>
  </p:sldMasterIdLst>
  <p:notesMasterIdLst>
    <p:notesMasterId r:id="rId13"/>
  </p:notesMasterIdLst>
  <p:handoutMasterIdLst>
    <p:handoutMasterId r:id="rId14"/>
  </p:handoutMasterIdLst>
  <p:sldIdLst>
    <p:sldId id="271" r:id="rId5"/>
    <p:sldId id="265" r:id="rId6"/>
    <p:sldId id="259" r:id="rId7"/>
    <p:sldId id="268" r:id="rId8"/>
    <p:sldId id="269" r:id="rId9"/>
    <p:sldId id="261" r:id="rId10"/>
    <p:sldId id="270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99FF"/>
    <a:srgbClr val="0066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0091" autoAdjust="0"/>
  </p:normalViewPr>
  <p:slideViewPr>
    <p:cSldViewPr snapToGrid="0" snapToObjects="1">
      <p:cViewPr varScale="1">
        <p:scale>
          <a:sx n="70" d="100"/>
          <a:sy n="70" d="100"/>
        </p:scale>
        <p:origin x="51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7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7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5_2">
  <dgm:title val=""/>
  <dgm:desc val=""/>
  <dgm:catLst>
    <dgm:cat type="accent5" pri="15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720856-93F0-4CC7-B7FD-2466914A11D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5_2" csCatId="accent5" phldr="1"/>
      <dgm:spPr/>
    </dgm:pt>
    <dgm:pt modelId="{4AF52931-E4CA-4429-AACB-B8747CDB2409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*If you know someone with breast cancer</a:t>
          </a:r>
        </a:p>
      </dgm:t>
    </dgm:pt>
    <dgm:pt modelId="{67B2FC97-2FAE-4EFE-9DEE-E4216C657F35}" type="parTrans" cxnId="{F82329C8-C3B2-4E9B-9033-528488D72705}">
      <dgm:prSet/>
      <dgm:spPr/>
      <dgm:t>
        <a:bodyPr/>
        <a:lstStyle/>
        <a:p>
          <a:endParaRPr lang="en-US"/>
        </a:p>
      </dgm:t>
    </dgm:pt>
    <dgm:pt modelId="{D86AF01C-9CBC-41F8-9354-48CD82BDFDC9}" type="sibTrans" cxnId="{F82329C8-C3B2-4E9B-9033-528488D72705}">
      <dgm:prSet/>
      <dgm:spPr/>
      <dgm:t>
        <a:bodyPr/>
        <a:lstStyle/>
        <a:p>
          <a:endParaRPr lang="en-US"/>
        </a:p>
      </dgm:t>
    </dgm:pt>
    <dgm:pt modelId="{81BEB84D-9A77-49C6-9301-B3359FCAC75F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*Know what breast cancer is </a:t>
          </a:r>
        </a:p>
      </dgm:t>
    </dgm:pt>
    <dgm:pt modelId="{AE4D0D43-0332-4F79-8D35-BCD8C10758AE}" type="parTrans" cxnId="{420EF6C4-7321-43BE-A2FC-253606B1E06A}">
      <dgm:prSet/>
      <dgm:spPr/>
      <dgm:t>
        <a:bodyPr/>
        <a:lstStyle/>
        <a:p>
          <a:endParaRPr lang="en-US"/>
        </a:p>
      </dgm:t>
    </dgm:pt>
    <dgm:pt modelId="{5D260F18-25D2-4074-87F1-7E78DDA61C58}" type="sibTrans" cxnId="{420EF6C4-7321-43BE-A2FC-253606B1E06A}">
      <dgm:prSet/>
      <dgm:spPr/>
      <dgm:t>
        <a:bodyPr/>
        <a:lstStyle/>
        <a:p>
          <a:endParaRPr lang="en-US"/>
        </a:p>
      </dgm:t>
    </dgm:pt>
    <dgm:pt modelId="{BFF9359E-E9B1-4B73-BACC-2C7988765B16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*Why cancer develops in the body</a:t>
          </a:r>
        </a:p>
      </dgm:t>
    </dgm:pt>
    <dgm:pt modelId="{6E0A40FA-1B79-4089-8B9A-3BA22865FE4E}" type="parTrans" cxnId="{516EC545-1971-48B3-978C-4756FCDCCFD9}">
      <dgm:prSet/>
      <dgm:spPr/>
      <dgm:t>
        <a:bodyPr/>
        <a:lstStyle/>
        <a:p>
          <a:endParaRPr lang="en-US"/>
        </a:p>
      </dgm:t>
    </dgm:pt>
    <dgm:pt modelId="{1CEF1965-C516-4C44-BAE3-2FA3F5116930}" type="sibTrans" cxnId="{516EC545-1971-48B3-978C-4756FCDCCFD9}">
      <dgm:prSet/>
      <dgm:spPr/>
      <dgm:t>
        <a:bodyPr/>
        <a:lstStyle/>
        <a:p>
          <a:endParaRPr lang="en-US"/>
        </a:p>
      </dgm:t>
    </dgm:pt>
    <dgm:pt modelId="{536D0097-A245-4152-8984-CC3ABB7DF273}" type="pres">
      <dgm:prSet presAssocID="{C7720856-93F0-4CC7-B7FD-2466914A11D4}" presName="root" presStyleCnt="0">
        <dgm:presLayoutVars>
          <dgm:dir/>
          <dgm:resizeHandles val="exact"/>
        </dgm:presLayoutVars>
      </dgm:prSet>
      <dgm:spPr/>
    </dgm:pt>
    <dgm:pt modelId="{DB8DBD9D-81A4-425A-BACC-11558B39BA4F}" type="pres">
      <dgm:prSet presAssocID="{4AF52931-E4CA-4429-AACB-B8747CDB2409}" presName="compNode" presStyleCnt="0"/>
      <dgm:spPr/>
    </dgm:pt>
    <dgm:pt modelId="{DE4D0CB4-0619-47EF-A746-365405D39958}" type="pres">
      <dgm:prSet presAssocID="{4AF52931-E4CA-4429-AACB-B8747CDB2409}" presName="bgRect" presStyleLbl="bgShp" presStyleIdx="0" presStyleCnt="3"/>
      <dgm:spPr/>
    </dgm:pt>
    <dgm:pt modelId="{ABC6D826-A6E6-42EC-BF0E-9025B33009B2}" type="pres">
      <dgm:prSet presAssocID="{4AF52931-E4CA-4429-AACB-B8747CDB240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3E7294FB-7627-4D43-88C1-EE466B3369AD}" type="pres">
      <dgm:prSet presAssocID="{4AF52931-E4CA-4429-AACB-B8747CDB2409}" presName="spaceRect" presStyleCnt="0"/>
      <dgm:spPr/>
    </dgm:pt>
    <dgm:pt modelId="{573FC8C9-03E6-4269-9DB7-824A4479C21C}" type="pres">
      <dgm:prSet presAssocID="{4AF52931-E4CA-4429-AACB-B8747CDB2409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5F2C253B-D9B7-4F6A-BC58-58675D37BE4B}" type="pres">
      <dgm:prSet presAssocID="{D86AF01C-9CBC-41F8-9354-48CD82BDFDC9}" presName="sibTrans" presStyleCnt="0"/>
      <dgm:spPr/>
    </dgm:pt>
    <dgm:pt modelId="{6802359D-3E26-495D-95C0-D50D2FF0A0AB}" type="pres">
      <dgm:prSet presAssocID="{81BEB84D-9A77-49C6-9301-B3359FCAC75F}" presName="compNode" presStyleCnt="0"/>
      <dgm:spPr/>
    </dgm:pt>
    <dgm:pt modelId="{B58CA141-504B-412A-818E-73651C363A3D}" type="pres">
      <dgm:prSet presAssocID="{81BEB84D-9A77-49C6-9301-B3359FCAC75F}" presName="bgRect" presStyleLbl="bgShp" presStyleIdx="1" presStyleCnt="3"/>
      <dgm:spPr/>
    </dgm:pt>
    <dgm:pt modelId="{AFC95015-001F-49EB-8731-0714E310C46E}" type="pres">
      <dgm:prSet presAssocID="{81BEB84D-9A77-49C6-9301-B3359FCAC75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D4F75FDB-FBCC-4B87-AABC-5ADBB261BB02}" type="pres">
      <dgm:prSet presAssocID="{81BEB84D-9A77-49C6-9301-B3359FCAC75F}" presName="spaceRect" presStyleCnt="0"/>
      <dgm:spPr/>
    </dgm:pt>
    <dgm:pt modelId="{8C6416B8-BF6E-4B19-A8CD-80E01FEB1ED8}" type="pres">
      <dgm:prSet presAssocID="{81BEB84D-9A77-49C6-9301-B3359FCAC75F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1C06081-CFBE-49AB-AE47-FB2FE4BD1620}" type="pres">
      <dgm:prSet presAssocID="{5D260F18-25D2-4074-87F1-7E78DDA61C58}" presName="sibTrans" presStyleCnt="0"/>
      <dgm:spPr/>
    </dgm:pt>
    <dgm:pt modelId="{780F5C81-E187-46CA-9F2B-7655A74715CA}" type="pres">
      <dgm:prSet presAssocID="{BFF9359E-E9B1-4B73-BACC-2C7988765B16}" presName="compNode" presStyleCnt="0"/>
      <dgm:spPr/>
    </dgm:pt>
    <dgm:pt modelId="{2DD6782C-3741-43AC-8E3F-C7C2A5A092FE}" type="pres">
      <dgm:prSet presAssocID="{BFF9359E-E9B1-4B73-BACC-2C7988765B16}" presName="bgRect" presStyleLbl="bgShp" presStyleIdx="2" presStyleCnt="3"/>
      <dgm:spPr/>
    </dgm:pt>
    <dgm:pt modelId="{22E3D4D5-84E6-41EE-BF94-D56D24841B8B}" type="pres">
      <dgm:prSet presAssocID="{BFF9359E-E9B1-4B73-BACC-2C7988765B1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97079802-B104-4A91-9CE1-92B9B5C9364A}" type="pres">
      <dgm:prSet presAssocID="{BFF9359E-E9B1-4B73-BACC-2C7988765B16}" presName="spaceRect" presStyleCnt="0"/>
      <dgm:spPr/>
    </dgm:pt>
    <dgm:pt modelId="{61C9C6B6-F051-4AFC-B696-34674ED32FC0}" type="pres">
      <dgm:prSet presAssocID="{BFF9359E-E9B1-4B73-BACC-2C7988765B16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420EF6C4-7321-43BE-A2FC-253606B1E06A}" srcId="{C7720856-93F0-4CC7-B7FD-2466914A11D4}" destId="{81BEB84D-9A77-49C6-9301-B3359FCAC75F}" srcOrd="1" destOrd="0" parTransId="{AE4D0D43-0332-4F79-8D35-BCD8C10758AE}" sibTransId="{5D260F18-25D2-4074-87F1-7E78DDA61C58}"/>
    <dgm:cxn modelId="{6CE42D31-A5CD-4293-9252-02BB7390D545}" type="presOf" srcId="{4AF52931-E4CA-4429-AACB-B8747CDB2409}" destId="{573FC8C9-03E6-4269-9DB7-824A4479C21C}" srcOrd="0" destOrd="0" presId="urn:microsoft.com/office/officeart/2018/2/layout/IconVerticalSolidList"/>
    <dgm:cxn modelId="{F9899549-F706-4D9A-8D30-CC87785A4BD1}" type="presOf" srcId="{BFF9359E-E9B1-4B73-BACC-2C7988765B16}" destId="{61C9C6B6-F051-4AFC-B696-34674ED32FC0}" srcOrd="0" destOrd="0" presId="urn:microsoft.com/office/officeart/2018/2/layout/IconVerticalSolidList"/>
    <dgm:cxn modelId="{745B6C74-C9FD-47F7-996E-2D57D164A5C8}" type="presOf" srcId="{81BEB84D-9A77-49C6-9301-B3359FCAC75F}" destId="{8C6416B8-BF6E-4B19-A8CD-80E01FEB1ED8}" srcOrd="0" destOrd="0" presId="urn:microsoft.com/office/officeart/2018/2/layout/IconVerticalSolidList"/>
    <dgm:cxn modelId="{516EC545-1971-48B3-978C-4756FCDCCFD9}" srcId="{C7720856-93F0-4CC7-B7FD-2466914A11D4}" destId="{BFF9359E-E9B1-4B73-BACC-2C7988765B16}" srcOrd="2" destOrd="0" parTransId="{6E0A40FA-1B79-4089-8B9A-3BA22865FE4E}" sibTransId="{1CEF1965-C516-4C44-BAE3-2FA3F5116930}"/>
    <dgm:cxn modelId="{0314A3D2-5E17-48C8-86C5-FD62237EACB0}" type="presOf" srcId="{C7720856-93F0-4CC7-B7FD-2466914A11D4}" destId="{536D0097-A245-4152-8984-CC3ABB7DF273}" srcOrd="0" destOrd="0" presId="urn:microsoft.com/office/officeart/2018/2/layout/IconVerticalSolidList"/>
    <dgm:cxn modelId="{F82329C8-C3B2-4E9B-9033-528488D72705}" srcId="{C7720856-93F0-4CC7-B7FD-2466914A11D4}" destId="{4AF52931-E4CA-4429-AACB-B8747CDB2409}" srcOrd="0" destOrd="0" parTransId="{67B2FC97-2FAE-4EFE-9DEE-E4216C657F35}" sibTransId="{D86AF01C-9CBC-41F8-9354-48CD82BDFDC9}"/>
    <dgm:cxn modelId="{98B89911-E2C3-40B5-8E4D-32E9D5AF57FA}" type="presParOf" srcId="{536D0097-A245-4152-8984-CC3ABB7DF273}" destId="{DB8DBD9D-81A4-425A-BACC-11558B39BA4F}" srcOrd="0" destOrd="0" presId="urn:microsoft.com/office/officeart/2018/2/layout/IconVerticalSolidList"/>
    <dgm:cxn modelId="{AC1D2426-5DFE-4D6E-A87C-447D261455F2}" type="presParOf" srcId="{DB8DBD9D-81A4-425A-BACC-11558B39BA4F}" destId="{DE4D0CB4-0619-47EF-A746-365405D39958}" srcOrd="0" destOrd="0" presId="urn:microsoft.com/office/officeart/2018/2/layout/IconVerticalSolidList"/>
    <dgm:cxn modelId="{1D260F22-1154-411C-BE72-65712F06CB44}" type="presParOf" srcId="{DB8DBD9D-81A4-425A-BACC-11558B39BA4F}" destId="{ABC6D826-A6E6-42EC-BF0E-9025B33009B2}" srcOrd="1" destOrd="0" presId="urn:microsoft.com/office/officeart/2018/2/layout/IconVerticalSolidList"/>
    <dgm:cxn modelId="{851491A2-CC50-4F98-8620-1B16BCAA1E5F}" type="presParOf" srcId="{DB8DBD9D-81A4-425A-BACC-11558B39BA4F}" destId="{3E7294FB-7627-4D43-88C1-EE466B3369AD}" srcOrd="2" destOrd="0" presId="urn:microsoft.com/office/officeart/2018/2/layout/IconVerticalSolidList"/>
    <dgm:cxn modelId="{334AEA8F-9DBB-474B-B77E-C1F08C98FC4E}" type="presParOf" srcId="{DB8DBD9D-81A4-425A-BACC-11558B39BA4F}" destId="{573FC8C9-03E6-4269-9DB7-824A4479C21C}" srcOrd="3" destOrd="0" presId="urn:microsoft.com/office/officeart/2018/2/layout/IconVerticalSolidList"/>
    <dgm:cxn modelId="{254B904F-3F35-42D3-93F4-1CDEA88A8153}" type="presParOf" srcId="{536D0097-A245-4152-8984-CC3ABB7DF273}" destId="{5F2C253B-D9B7-4F6A-BC58-58675D37BE4B}" srcOrd="1" destOrd="0" presId="urn:microsoft.com/office/officeart/2018/2/layout/IconVerticalSolidList"/>
    <dgm:cxn modelId="{EA473A5F-67A7-465E-8AF0-BCC7AA4998D7}" type="presParOf" srcId="{536D0097-A245-4152-8984-CC3ABB7DF273}" destId="{6802359D-3E26-495D-95C0-D50D2FF0A0AB}" srcOrd="2" destOrd="0" presId="urn:microsoft.com/office/officeart/2018/2/layout/IconVerticalSolidList"/>
    <dgm:cxn modelId="{3EA1E20D-3681-4C75-B15D-5D1DD3930DEE}" type="presParOf" srcId="{6802359D-3E26-495D-95C0-D50D2FF0A0AB}" destId="{B58CA141-504B-412A-818E-73651C363A3D}" srcOrd="0" destOrd="0" presId="urn:microsoft.com/office/officeart/2018/2/layout/IconVerticalSolidList"/>
    <dgm:cxn modelId="{FDCE3AB2-924B-400D-A9DE-D08297DAF291}" type="presParOf" srcId="{6802359D-3E26-495D-95C0-D50D2FF0A0AB}" destId="{AFC95015-001F-49EB-8731-0714E310C46E}" srcOrd="1" destOrd="0" presId="urn:microsoft.com/office/officeart/2018/2/layout/IconVerticalSolidList"/>
    <dgm:cxn modelId="{BDA015F8-97AE-48DF-93CC-7552465E4756}" type="presParOf" srcId="{6802359D-3E26-495D-95C0-D50D2FF0A0AB}" destId="{D4F75FDB-FBCC-4B87-AABC-5ADBB261BB02}" srcOrd="2" destOrd="0" presId="urn:microsoft.com/office/officeart/2018/2/layout/IconVerticalSolidList"/>
    <dgm:cxn modelId="{9F0D6FCF-B728-4D45-BA20-DEE7162FFE27}" type="presParOf" srcId="{6802359D-3E26-495D-95C0-D50D2FF0A0AB}" destId="{8C6416B8-BF6E-4B19-A8CD-80E01FEB1ED8}" srcOrd="3" destOrd="0" presId="urn:microsoft.com/office/officeart/2018/2/layout/IconVerticalSolidList"/>
    <dgm:cxn modelId="{473851C0-4FDC-4DB1-8FC0-25AAC7B6CF71}" type="presParOf" srcId="{536D0097-A245-4152-8984-CC3ABB7DF273}" destId="{91C06081-CFBE-49AB-AE47-FB2FE4BD1620}" srcOrd="3" destOrd="0" presId="urn:microsoft.com/office/officeart/2018/2/layout/IconVerticalSolidList"/>
    <dgm:cxn modelId="{9CA6B505-46F0-4253-ADF2-226B921D100B}" type="presParOf" srcId="{536D0097-A245-4152-8984-CC3ABB7DF273}" destId="{780F5C81-E187-46CA-9F2B-7655A74715CA}" srcOrd="4" destOrd="0" presId="urn:microsoft.com/office/officeart/2018/2/layout/IconVerticalSolidList"/>
    <dgm:cxn modelId="{9D4847BD-25B9-4A68-8068-0711BBEAA0D7}" type="presParOf" srcId="{780F5C81-E187-46CA-9F2B-7655A74715CA}" destId="{2DD6782C-3741-43AC-8E3F-C7C2A5A092FE}" srcOrd="0" destOrd="0" presId="urn:microsoft.com/office/officeart/2018/2/layout/IconVerticalSolidList"/>
    <dgm:cxn modelId="{59281DA9-0529-406E-9193-EE63F35ED646}" type="presParOf" srcId="{780F5C81-E187-46CA-9F2B-7655A74715CA}" destId="{22E3D4D5-84E6-41EE-BF94-D56D24841B8B}" srcOrd="1" destOrd="0" presId="urn:microsoft.com/office/officeart/2018/2/layout/IconVerticalSolidList"/>
    <dgm:cxn modelId="{A8B9FF69-B1EC-4F7B-AF3A-3114F1BD1D77}" type="presParOf" srcId="{780F5C81-E187-46CA-9F2B-7655A74715CA}" destId="{97079802-B104-4A91-9CE1-92B9B5C9364A}" srcOrd="2" destOrd="0" presId="urn:microsoft.com/office/officeart/2018/2/layout/IconVerticalSolidList"/>
    <dgm:cxn modelId="{B7EF2B86-7E13-4C54-9A10-7AF5ADA58315}" type="presParOf" srcId="{780F5C81-E187-46CA-9F2B-7655A74715CA}" destId="{61C9C6B6-F051-4AFC-B696-34674ED32FC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6/7/layout/RepeatingBendingProcessNew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AC263CB-8256-4B03-92FE-1622698FB3E9}">
      <dgm:prSet custT="1"/>
      <dgm:spPr/>
      <dgm:t>
        <a:bodyPr anchor="ctr"/>
        <a:lstStyle/>
        <a:p>
          <a:pPr algn="ctr"/>
          <a:r>
            <a:rPr lang="en-US" sz="18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Carbon nanotubes hold outstanding properties such as </a:t>
          </a:r>
          <a:r>
            <a:rPr lang="en-US" sz="18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electrical </a:t>
          </a:r>
          <a:r>
            <a:rPr lang="en-US" sz="18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and </a:t>
          </a:r>
          <a:r>
            <a:rPr lang="en-US" sz="18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thermal conductivity</a:t>
          </a:r>
          <a:endParaRPr lang="en-US" sz="1800" dirty="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BEED663-FC38-4EAD-940F-4C475D2C87DB}" type="parTrans" cxnId="{C5E94186-9CB6-4C42-92B3-C546CC53A7B9}">
      <dgm:prSet/>
      <dgm:spPr/>
      <dgm:t>
        <a:bodyPr/>
        <a:lstStyle/>
        <a:p>
          <a:endParaRPr lang="en-US" sz="2000"/>
        </a:p>
      </dgm:t>
    </dgm:pt>
    <dgm:pt modelId="{808B76D0-8EC7-469A-93AC-7A6017188A9D}" type="sibTrans" cxnId="{C5E94186-9CB6-4C42-92B3-C546CC53A7B9}">
      <dgm:prSet custT="1"/>
      <dgm:spPr/>
      <dgm:t>
        <a:bodyPr/>
        <a:lstStyle/>
        <a:p>
          <a:endParaRPr lang="en-US" sz="2000" dirty="0"/>
        </a:p>
      </dgm:t>
    </dgm:pt>
    <dgm:pt modelId="{4E8D2E69-0173-4BD3-B96A-7A9C5DD12B47}">
      <dgm:prSet custT="1"/>
      <dgm:spPr>
        <a:solidFill>
          <a:schemeClr val="accent3">
            <a:lumMod val="75000"/>
          </a:schemeClr>
        </a:solidFill>
      </dgm:spPr>
      <dgm:t>
        <a:bodyPr anchor="ctr"/>
        <a:lstStyle/>
        <a:p>
          <a:r>
            <a:rPr lang="en-US" sz="18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Doctors are able to detect breast cancer in patients due to carbon nanotubes optical properties</a:t>
          </a:r>
        </a:p>
      </dgm:t>
    </dgm:pt>
    <dgm:pt modelId="{B954BF22-E3B3-4A1C-802E-590228BE2D9C}" type="parTrans" cxnId="{0F866C41-EB5F-47BD-A2CD-A58671F15B67}">
      <dgm:prSet/>
      <dgm:spPr/>
      <dgm:t>
        <a:bodyPr/>
        <a:lstStyle/>
        <a:p>
          <a:endParaRPr lang="en-US" sz="2000"/>
        </a:p>
      </dgm:t>
    </dgm:pt>
    <dgm:pt modelId="{FEF1E80E-8A9E-4B0A-817C-2A4CFDCF3FB2}" type="sibTrans" cxnId="{0F866C41-EB5F-47BD-A2CD-A58671F15B67}">
      <dgm:prSet custT="1"/>
      <dgm:spPr/>
      <dgm:t>
        <a:bodyPr/>
        <a:lstStyle/>
        <a:p>
          <a:endParaRPr lang="en-US" sz="2000" dirty="0"/>
        </a:p>
      </dgm:t>
    </dgm:pt>
    <dgm:pt modelId="{76D56F19-2708-49DB-8F92-D8AC45F23A9A}">
      <dgm:prSet custT="1"/>
      <dgm:spPr>
        <a:solidFill>
          <a:schemeClr val="accent4">
            <a:lumMod val="50000"/>
          </a:schemeClr>
        </a:solidFill>
      </dgm:spPr>
      <dgm:t>
        <a:bodyPr anchor="ctr"/>
        <a:lstStyle/>
        <a:p>
          <a:r>
            <a:rPr lang="en-US" sz="18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The connection of the two may lead to a promising future in  curing breast cancer!</a:t>
          </a:r>
        </a:p>
      </dgm:t>
    </dgm:pt>
    <dgm:pt modelId="{9D5610C2-0A12-494A-AC46-8DD17C08B09F}" type="parTrans" cxnId="{32E90211-17E0-4DDF-9274-DD3E46D811B8}">
      <dgm:prSet/>
      <dgm:spPr/>
      <dgm:t>
        <a:bodyPr/>
        <a:lstStyle/>
        <a:p>
          <a:endParaRPr lang="en-US" sz="2000"/>
        </a:p>
      </dgm:t>
    </dgm:pt>
    <dgm:pt modelId="{EC8965A1-F755-4945-8AAC-DCF1F68F011E}" type="sibTrans" cxnId="{32E90211-17E0-4DDF-9274-DD3E46D811B8}">
      <dgm:prSet/>
      <dgm:spPr/>
      <dgm:t>
        <a:bodyPr/>
        <a:lstStyle/>
        <a:p>
          <a:endParaRPr lang="en-US" sz="2000"/>
        </a:p>
      </dgm:t>
    </dgm:pt>
    <dgm:pt modelId="{C7117AA3-29D3-A641-A58D-533CC172901B}" type="pres">
      <dgm:prSet presAssocID="{D4503D04-C97E-4622-AE07-D0307CB3B4C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1CA60E-213E-7B4B-B9DE-D89D137D3DA9}" type="pres">
      <dgm:prSet presAssocID="{AAC263CB-8256-4B03-92FE-1622698FB3E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9714F2-E001-9048-99B0-C46EAB1CEAC1}" type="pres">
      <dgm:prSet presAssocID="{808B76D0-8EC7-469A-93AC-7A6017188A9D}" presName="sibTrans" presStyleLbl="sibTrans1D1" presStyleIdx="0" presStyleCnt="2"/>
      <dgm:spPr/>
      <dgm:t>
        <a:bodyPr/>
        <a:lstStyle/>
        <a:p>
          <a:endParaRPr lang="en-US"/>
        </a:p>
      </dgm:t>
    </dgm:pt>
    <dgm:pt modelId="{DBF0B936-C069-4B45-92D0-BC84490381D7}" type="pres">
      <dgm:prSet presAssocID="{808B76D0-8EC7-469A-93AC-7A6017188A9D}" presName="connectorText" presStyleLbl="sibTrans1D1" presStyleIdx="0" presStyleCnt="2"/>
      <dgm:spPr/>
      <dgm:t>
        <a:bodyPr/>
        <a:lstStyle/>
        <a:p>
          <a:endParaRPr lang="en-US"/>
        </a:p>
      </dgm:t>
    </dgm:pt>
    <dgm:pt modelId="{1FC37317-8B75-7A4E-B46A-6C6A45F69C67}" type="pres">
      <dgm:prSet presAssocID="{4E8D2E69-0173-4BD3-B96A-7A9C5DD12B4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741774-D280-DD46-9C9B-33FE253D22FC}" type="pres">
      <dgm:prSet presAssocID="{FEF1E80E-8A9E-4B0A-817C-2A4CFDCF3FB2}" presName="sibTrans" presStyleLbl="sibTrans1D1" presStyleIdx="1" presStyleCnt="2"/>
      <dgm:spPr/>
      <dgm:t>
        <a:bodyPr/>
        <a:lstStyle/>
        <a:p>
          <a:endParaRPr lang="en-US"/>
        </a:p>
      </dgm:t>
    </dgm:pt>
    <dgm:pt modelId="{B4080084-7793-E342-92FE-F348EAFF157C}" type="pres">
      <dgm:prSet presAssocID="{FEF1E80E-8A9E-4B0A-817C-2A4CFDCF3FB2}" presName="connectorText" presStyleLbl="sibTrans1D1" presStyleIdx="1" presStyleCnt="2"/>
      <dgm:spPr/>
      <dgm:t>
        <a:bodyPr/>
        <a:lstStyle/>
        <a:p>
          <a:endParaRPr lang="en-US"/>
        </a:p>
      </dgm:t>
    </dgm:pt>
    <dgm:pt modelId="{D42A6699-F599-8045-897A-5A654DF673C0}" type="pres">
      <dgm:prSet presAssocID="{76D56F19-2708-49DB-8F92-D8AC45F23A9A}" presName="node" presStyleLbl="node1" presStyleIdx="2" presStyleCnt="3" custLinFactNeighborX="54519" custLinFactNeighborY="1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75BCD7-BEFD-2B4A-857D-4205F1F546BF}" type="presOf" srcId="{AAC263CB-8256-4B03-92FE-1622698FB3E9}" destId="{591CA60E-213E-7B4B-B9DE-D89D137D3DA9}" srcOrd="0" destOrd="0" presId="urn:microsoft.com/office/officeart/2016/7/layout/RepeatingBendingProcessNew"/>
    <dgm:cxn modelId="{E8FDC109-B482-B84E-95EE-92A52C5C47F4}" type="presOf" srcId="{76D56F19-2708-49DB-8F92-D8AC45F23A9A}" destId="{D42A6699-F599-8045-897A-5A654DF673C0}" srcOrd="0" destOrd="0" presId="urn:microsoft.com/office/officeart/2016/7/layout/RepeatingBendingProcessNew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6CE97453-8862-AD4C-A88F-D046002A23EE}" type="presOf" srcId="{FEF1E80E-8A9E-4B0A-817C-2A4CFDCF3FB2}" destId="{B4080084-7793-E342-92FE-F348EAFF157C}" srcOrd="1" destOrd="0" presId="urn:microsoft.com/office/officeart/2016/7/layout/RepeatingBendingProcessNew"/>
    <dgm:cxn modelId="{A9B54F08-706D-074E-8E9A-EBFEEAA22FAA}" type="presOf" srcId="{808B76D0-8EC7-469A-93AC-7A6017188A9D}" destId="{DBF0B936-C069-4B45-92D0-BC84490381D7}" srcOrd="1" destOrd="0" presId="urn:microsoft.com/office/officeart/2016/7/layout/RepeatingBendingProcessNew"/>
    <dgm:cxn modelId="{00653E19-B8E7-A740-A472-1977092F60A0}" type="presOf" srcId="{4E8D2E69-0173-4BD3-B96A-7A9C5DD12B47}" destId="{1FC37317-8B75-7A4E-B46A-6C6A45F69C67}" srcOrd="0" destOrd="0" presId="urn:microsoft.com/office/officeart/2016/7/layout/RepeatingBendingProcessNew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32E90211-17E0-4DDF-9274-DD3E46D811B8}" srcId="{D4503D04-C97E-4622-AE07-D0307CB3B4CA}" destId="{76D56F19-2708-49DB-8F92-D8AC45F23A9A}" srcOrd="2" destOrd="0" parTransId="{9D5610C2-0A12-494A-AC46-8DD17C08B09F}" sibTransId="{EC8965A1-F755-4945-8AAC-DCF1F68F011E}"/>
    <dgm:cxn modelId="{66512605-B992-8044-B3E6-E4EF4B6992BD}" type="presOf" srcId="{FEF1E80E-8A9E-4B0A-817C-2A4CFDCF3FB2}" destId="{DD741774-D280-DD46-9C9B-33FE253D22FC}" srcOrd="0" destOrd="0" presId="urn:microsoft.com/office/officeart/2016/7/layout/RepeatingBendingProcessNew"/>
    <dgm:cxn modelId="{670470FF-28F5-8747-80CB-D5309335BE4E}" type="presOf" srcId="{808B76D0-8EC7-469A-93AC-7A6017188A9D}" destId="{0B9714F2-E001-9048-99B0-C46EAB1CEAC1}" srcOrd="0" destOrd="0" presId="urn:microsoft.com/office/officeart/2016/7/layout/RepeatingBendingProcessNew"/>
    <dgm:cxn modelId="{47016397-455F-EC49-8301-8A7FB8F85FB3}" type="presOf" srcId="{D4503D04-C97E-4622-AE07-D0307CB3B4CA}" destId="{C7117AA3-29D3-A641-A58D-533CC172901B}" srcOrd="0" destOrd="0" presId="urn:microsoft.com/office/officeart/2016/7/layout/RepeatingBendingProcessNew"/>
    <dgm:cxn modelId="{54EC6AF8-8601-FB4F-A2D0-DB03BBC973B1}" type="presParOf" srcId="{C7117AA3-29D3-A641-A58D-533CC172901B}" destId="{591CA60E-213E-7B4B-B9DE-D89D137D3DA9}" srcOrd="0" destOrd="0" presId="urn:microsoft.com/office/officeart/2016/7/layout/RepeatingBendingProcessNew"/>
    <dgm:cxn modelId="{6386B277-0B98-3845-B375-656F6843D11A}" type="presParOf" srcId="{C7117AA3-29D3-A641-A58D-533CC172901B}" destId="{0B9714F2-E001-9048-99B0-C46EAB1CEAC1}" srcOrd="1" destOrd="0" presId="urn:microsoft.com/office/officeart/2016/7/layout/RepeatingBendingProcessNew"/>
    <dgm:cxn modelId="{76384253-4A53-B443-80FD-2EF068156A86}" type="presParOf" srcId="{0B9714F2-E001-9048-99B0-C46EAB1CEAC1}" destId="{DBF0B936-C069-4B45-92D0-BC84490381D7}" srcOrd="0" destOrd="0" presId="urn:microsoft.com/office/officeart/2016/7/layout/RepeatingBendingProcessNew"/>
    <dgm:cxn modelId="{E8588933-DC2A-1949-97A0-149E024060BF}" type="presParOf" srcId="{C7117AA3-29D3-A641-A58D-533CC172901B}" destId="{1FC37317-8B75-7A4E-B46A-6C6A45F69C67}" srcOrd="2" destOrd="0" presId="urn:microsoft.com/office/officeart/2016/7/layout/RepeatingBendingProcessNew"/>
    <dgm:cxn modelId="{AC78AD39-C148-BB4D-98EA-D6CD0C26FBA7}" type="presParOf" srcId="{C7117AA3-29D3-A641-A58D-533CC172901B}" destId="{DD741774-D280-DD46-9C9B-33FE253D22FC}" srcOrd="3" destOrd="0" presId="urn:microsoft.com/office/officeart/2016/7/layout/RepeatingBendingProcessNew"/>
    <dgm:cxn modelId="{9CE3DEE8-B926-6B48-99A6-61F253EB87DF}" type="presParOf" srcId="{DD741774-D280-DD46-9C9B-33FE253D22FC}" destId="{B4080084-7793-E342-92FE-F348EAFF157C}" srcOrd="0" destOrd="0" presId="urn:microsoft.com/office/officeart/2016/7/layout/RepeatingBendingProcessNew"/>
    <dgm:cxn modelId="{AA62AE45-F47E-C040-8561-C054B92C617C}" type="presParOf" srcId="{C7117AA3-29D3-A641-A58D-533CC172901B}" destId="{D42A6699-F599-8045-897A-5A654DF673C0}" srcOrd="4" destOrd="0" presId="urn:microsoft.com/office/officeart/2016/7/layout/RepeatingBendingProcessNew"/>
  </dgm:cxnLst>
  <dgm:bg/>
  <dgm:whole>
    <a:effectLst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4D0CB4-0619-47EF-A746-365405D39958}">
      <dsp:nvSpPr>
        <dsp:cNvPr id="0" name=""/>
        <dsp:cNvSpPr/>
      </dsp:nvSpPr>
      <dsp:spPr>
        <a:xfrm>
          <a:off x="0" y="381"/>
          <a:ext cx="4716462" cy="89241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C6D826-A6E6-42EC-BF0E-9025B33009B2}">
      <dsp:nvSpPr>
        <dsp:cNvPr id="0" name=""/>
        <dsp:cNvSpPr/>
      </dsp:nvSpPr>
      <dsp:spPr>
        <a:xfrm>
          <a:off x="269954" y="201173"/>
          <a:ext cx="490826" cy="4908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3FC8C9-03E6-4269-9DB7-824A4479C21C}">
      <dsp:nvSpPr>
        <dsp:cNvPr id="0" name=""/>
        <dsp:cNvSpPr/>
      </dsp:nvSpPr>
      <dsp:spPr>
        <a:xfrm>
          <a:off x="1030734" y="381"/>
          <a:ext cx="3685727" cy="892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447" tIns="94447" rIns="94447" bIns="94447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*If you know someone with breast cancer</a:t>
          </a:r>
        </a:p>
      </dsp:txBody>
      <dsp:txXfrm>
        <a:off x="1030734" y="381"/>
        <a:ext cx="3685727" cy="892410"/>
      </dsp:txXfrm>
    </dsp:sp>
    <dsp:sp modelId="{B58CA141-504B-412A-818E-73651C363A3D}">
      <dsp:nvSpPr>
        <dsp:cNvPr id="0" name=""/>
        <dsp:cNvSpPr/>
      </dsp:nvSpPr>
      <dsp:spPr>
        <a:xfrm>
          <a:off x="0" y="1115895"/>
          <a:ext cx="4716462" cy="89241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C95015-001F-49EB-8731-0714E310C46E}">
      <dsp:nvSpPr>
        <dsp:cNvPr id="0" name=""/>
        <dsp:cNvSpPr/>
      </dsp:nvSpPr>
      <dsp:spPr>
        <a:xfrm>
          <a:off x="269954" y="1316687"/>
          <a:ext cx="490826" cy="4908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6416B8-BF6E-4B19-A8CD-80E01FEB1ED8}">
      <dsp:nvSpPr>
        <dsp:cNvPr id="0" name=""/>
        <dsp:cNvSpPr/>
      </dsp:nvSpPr>
      <dsp:spPr>
        <a:xfrm>
          <a:off x="1030734" y="1115895"/>
          <a:ext cx="3685727" cy="892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447" tIns="94447" rIns="94447" bIns="94447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*Know what breast cancer is </a:t>
          </a:r>
        </a:p>
      </dsp:txBody>
      <dsp:txXfrm>
        <a:off x="1030734" y="1115895"/>
        <a:ext cx="3685727" cy="892410"/>
      </dsp:txXfrm>
    </dsp:sp>
    <dsp:sp modelId="{2DD6782C-3741-43AC-8E3F-C7C2A5A092FE}">
      <dsp:nvSpPr>
        <dsp:cNvPr id="0" name=""/>
        <dsp:cNvSpPr/>
      </dsp:nvSpPr>
      <dsp:spPr>
        <a:xfrm>
          <a:off x="0" y="2231408"/>
          <a:ext cx="4716462" cy="89241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E3D4D5-84E6-41EE-BF94-D56D24841B8B}">
      <dsp:nvSpPr>
        <dsp:cNvPr id="0" name=""/>
        <dsp:cNvSpPr/>
      </dsp:nvSpPr>
      <dsp:spPr>
        <a:xfrm>
          <a:off x="269954" y="2432201"/>
          <a:ext cx="490826" cy="4908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C9C6B6-F051-4AFC-B696-34674ED32FC0}">
      <dsp:nvSpPr>
        <dsp:cNvPr id="0" name=""/>
        <dsp:cNvSpPr/>
      </dsp:nvSpPr>
      <dsp:spPr>
        <a:xfrm>
          <a:off x="1030734" y="2231408"/>
          <a:ext cx="3685727" cy="892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447" tIns="94447" rIns="94447" bIns="94447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*Why cancer develops in the body</a:t>
          </a:r>
        </a:p>
      </dsp:txBody>
      <dsp:txXfrm>
        <a:off x="1030734" y="2231408"/>
        <a:ext cx="3685727" cy="8924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9714F2-E001-9048-99B0-C46EAB1CEAC1}">
      <dsp:nvSpPr>
        <dsp:cNvPr id="0" name=""/>
        <dsp:cNvSpPr/>
      </dsp:nvSpPr>
      <dsp:spPr>
        <a:xfrm>
          <a:off x="3999702" y="917628"/>
          <a:ext cx="70762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7624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4335058" y="959657"/>
        <a:ext cx="36911" cy="7382"/>
      </dsp:txXfrm>
    </dsp:sp>
    <dsp:sp modelId="{591CA60E-213E-7B4B-B9DE-D89D137D3DA9}">
      <dsp:nvSpPr>
        <dsp:cNvPr id="0" name=""/>
        <dsp:cNvSpPr/>
      </dsp:nvSpPr>
      <dsp:spPr>
        <a:xfrm>
          <a:off x="791832" y="447"/>
          <a:ext cx="3209670" cy="192580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7277" tIns="165089" rIns="157277" bIns="165089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Carbon nanotubes hold outstanding properties such as </a:t>
          </a:r>
          <a:r>
            <a:rPr lang="en-US" sz="1800" kern="12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electrical </a:t>
          </a:r>
          <a:r>
            <a:rPr lang="en-US" sz="1800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and </a:t>
          </a:r>
          <a:r>
            <a:rPr lang="en-US" sz="1800" kern="12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thermal conductivity</a:t>
          </a:r>
          <a:endParaRPr lang="en-US" sz="1800" kern="1200" dirty="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791832" y="447"/>
        <a:ext cx="3209670" cy="1925802"/>
      </dsp:txXfrm>
    </dsp:sp>
    <dsp:sp modelId="{DD741774-D280-DD46-9C9B-33FE253D22FC}">
      <dsp:nvSpPr>
        <dsp:cNvPr id="0" name=""/>
        <dsp:cNvSpPr/>
      </dsp:nvSpPr>
      <dsp:spPr>
        <a:xfrm>
          <a:off x="4146547" y="1924449"/>
          <a:ext cx="2198014" cy="708071"/>
        </a:xfrm>
        <a:custGeom>
          <a:avLst/>
          <a:gdLst/>
          <a:ahLst/>
          <a:cxnLst/>
          <a:rect l="0" t="0" r="0" b="0"/>
          <a:pathLst>
            <a:path>
              <a:moveTo>
                <a:pt x="2198014" y="0"/>
              </a:moveTo>
              <a:lnTo>
                <a:pt x="2198014" y="371135"/>
              </a:lnTo>
              <a:lnTo>
                <a:pt x="0" y="371135"/>
              </a:lnTo>
              <a:lnTo>
                <a:pt x="0" y="708071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5187584" y="2274794"/>
        <a:ext cx="115940" cy="7382"/>
      </dsp:txXfrm>
    </dsp:sp>
    <dsp:sp modelId="{1FC37317-8B75-7A4E-B46A-6C6A45F69C67}">
      <dsp:nvSpPr>
        <dsp:cNvPr id="0" name=""/>
        <dsp:cNvSpPr/>
      </dsp:nvSpPr>
      <dsp:spPr>
        <a:xfrm>
          <a:off x="4739726" y="447"/>
          <a:ext cx="3209670" cy="1925802"/>
        </a:xfrm>
        <a:prstGeom prst="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7277" tIns="165089" rIns="157277" bIns="165089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Doctors are able to detect breast cancer in patients due to carbon nanotubes optical properties</a:t>
          </a:r>
        </a:p>
      </dsp:txBody>
      <dsp:txXfrm>
        <a:off x="4739726" y="447"/>
        <a:ext cx="3209670" cy="1925802"/>
      </dsp:txXfrm>
    </dsp:sp>
    <dsp:sp modelId="{D42A6699-F599-8045-897A-5A654DF673C0}">
      <dsp:nvSpPr>
        <dsp:cNvPr id="0" name=""/>
        <dsp:cNvSpPr/>
      </dsp:nvSpPr>
      <dsp:spPr>
        <a:xfrm>
          <a:off x="2541712" y="2664920"/>
          <a:ext cx="3209670" cy="1925802"/>
        </a:xfrm>
        <a:prstGeom prst="rect">
          <a:avLst/>
        </a:prstGeom>
        <a:solidFill>
          <a:schemeClr val="accent4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7277" tIns="165089" rIns="157277" bIns="165089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The connection of the two may lead to a promising future in  curing breast cancer!</a:t>
          </a:r>
        </a:p>
      </dsp:txBody>
      <dsp:txXfrm>
        <a:off x="2541712" y="2664920"/>
        <a:ext cx="3209670" cy="19258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C40FD4-49E5-45F4-9F5F-D127674F3B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7B86CE-7533-4591-A533-3B285CBFBD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42818B-C764-43FB-9100-6BE58FDE1954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97BB4A-C2FA-48DD-9F31-664DF2C9F7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40AB79-C081-43E8-B49C-BA9D38FCF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5F1E10-4074-4DC3-8E35-9146BD1FD8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812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BC4BE-0D73-E240-8B38-104FAC465A9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C15C5-0688-5345-99FC-721E08AD15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85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4680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C15C5-0688-5345-99FC-721E08AD15D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207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C15C5-0688-5345-99FC-721E08AD15D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512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C15C5-0688-5345-99FC-721E08AD15D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627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C15C5-0688-5345-99FC-721E08AD15D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307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5475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9011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262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2629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6323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1498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4448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526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9734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1180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69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36105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31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5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2.png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12" Type="http://schemas.openxmlformats.org/officeDocument/2006/relationships/image" Target="../media/image11.jpeg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IeUANxFVXKc" TargetMode="Externa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0.jpg"/><Relationship Id="rId5" Type="http://schemas.openxmlformats.org/officeDocument/2006/relationships/diagramLayout" Target="../diagrams/layout1.xml"/><Relationship Id="rId10" Type="http://schemas.openxmlformats.org/officeDocument/2006/relationships/image" Target="../media/image9.jpeg"/><Relationship Id="rId4" Type="http://schemas.openxmlformats.org/officeDocument/2006/relationships/diagramData" Target="../diagrams/data1.xml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2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TCknMmsfA98" TargetMode="Externa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61833" y="1"/>
            <a:ext cx="12253836" cy="725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6599" y="1438380"/>
            <a:ext cx="10198803" cy="156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048" y="6218234"/>
            <a:ext cx="11763904" cy="53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5951" y="3560267"/>
            <a:ext cx="10900100" cy="10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150167" y="3837000"/>
            <a:ext cx="9890400" cy="4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21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The New and Improved Nanotube- Fighting Breast Cancer</a:t>
            </a:r>
            <a:endParaRPr sz="2133" b="1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419262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0B972-0B7A-40CD-9E79-07E8A87AB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4716462" cy="19050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66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Raise your Hand!!</a:t>
            </a:r>
          </a:p>
        </p:txBody>
      </p:sp>
      <p:graphicFrame>
        <p:nvGraphicFramePr>
          <p:cNvPr id="24" name="Content Placeholder 8" descr="Icon SmartArt graphic">
            <a:extLst>
              <a:ext uri="{FF2B5EF4-FFF2-40B4-BE49-F238E27FC236}">
                <a16:creationId xmlns:a16="http://schemas.microsoft.com/office/drawing/2014/main" id="{1E8F1206-26E1-9E44-A1A9-B061CF0EEA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8626017"/>
              </p:ext>
            </p:extLst>
          </p:nvPr>
        </p:nvGraphicFramePr>
        <p:xfrm>
          <a:off x="1141413" y="2666999"/>
          <a:ext cx="4716462" cy="3124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Picture 9" descr="student looking into microscope">
            <a:extLst>
              <a:ext uri="{FF2B5EF4-FFF2-40B4-BE49-F238E27FC236}">
                <a16:creationId xmlns:a16="http://schemas.microsoft.com/office/drawing/2014/main" id="{7480DF21-DE52-7742-819E-D9D5B414826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44" r="-5" b="-5"/>
          <a:stretch/>
        </p:blipFill>
        <p:spPr>
          <a:xfrm>
            <a:off x="6256867" y="160867"/>
            <a:ext cx="3767328" cy="3747805"/>
          </a:xfrm>
          <a:custGeom>
            <a:avLst/>
            <a:gdLst>
              <a:gd name="connsiteX0" fmla="*/ 0 w 3767328"/>
              <a:gd name="connsiteY0" fmla="*/ 0 h 3747805"/>
              <a:gd name="connsiteX1" fmla="*/ 3767328 w 3767328"/>
              <a:gd name="connsiteY1" fmla="*/ 0 h 3747805"/>
              <a:gd name="connsiteX2" fmla="*/ 3767328 w 3767328"/>
              <a:gd name="connsiteY2" fmla="*/ 2778856 h 3747805"/>
              <a:gd name="connsiteX3" fmla="*/ 1896721 w 3767328"/>
              <a:gd name="connsiteY3" fmla="*/ 2778856 h 3747805"/>
              <a:gd name="connsiteX4" fmla="*/ 1896721 w 3767328"/>
              <a:gd name="connsiteY4" fmla="*/ 3747805 h 3747805"/>
              <a:gd name="connsiteX5" fmla="*/ 0 w 3767328"/>
              <a:gd name="connsiteY5" fmla="*/ 3747805 h 3747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67328" h="3747805">
                <a:moveTo>
                  <a:pt x="0" y="0"/>
                </a:moveTo>
                <a:lnTo>
                  <a:pt x="3767328" y="0"/>
                </a:lnTo>
                <a:lnTo>
                  <a:pt x="3767328" y="2778856"/>
                </a:lnTo>
                <a:lnTo>
                  <a:pt x="1896721" y="2778856"/>
                </a:lnTo>
                <a:lnTo>
                  <a:pt x="1896721" y="3747805"/>
                </a:lnTo>
                <a:lnTo>
                  <a:pt x="0" y="3747805"/>
                </a:lnTo>
                <a:close/>
              </a:path>
            </a:pathLst>
          </a:custGeom>
        </p:spPr>
      </p:pic>
      <p:pic>
        <p:nvPicPr>
          <p:cNvPr id="18" name="Picture 17" descr="students raising hands">
            <a:extLst>
              <a:ext uri="{FF2B5EF4-FFF2-40B4-BE49-F238E27FC236}">
                <a16:creationId xmlns:a16="http://schemas.microsoft.com/office/drawing/2014/main" id="{8D11AB9E-363B-C248-9288-085B4151B41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" r="5" b="5"/>
          <a:stretch/>
        </p:blipFill>
        <p:spPr>
          <a:xfrm>
            <a:off x="6256867" y="4071410"/>
            <a:ext cx="1898121" cy="2644511"/>
          </a:xfrm>
          <a:prstGeom prst="rect">
            <a:avLst/>
          </a:prstGeom>
        </p:spPr>
      </p:pic>
      <p:sp>
        <p:nvSpPr>
          <p:cNvPr id="3" name="AutoShape 2" descr="Image result for breast canc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5061" y="160868"/>
            <a:ext cx="2006939" cy="2778854"/>
          </a:xfrm>
          <a:prstGeom prst="rect">
            <a:avLst/>
          </a:prstGeom>
        </p:spPr>
      </p:pic>
      <p:pic>
        <p:nvPicPr>
          <p:cNvPr id="8" name="IeUANxFVXKc"/>
          <p:cNvPicPr>
            <a:picLocks noRot="1" noChangeAspect="1"/>
          </p:cNvPicPr>
          <p:nvPr>
            <a:videoFile r:link="rId1"/>
          </p:nvPr>
        </p:nvPicPr>
        <p:blipFill>
          <a:blip r:embed="rId12"/>
          <a:stretch>
            <a:fillRect/>
          </a:stretch>
        </p:blipFill>
        <p:spPr>
          <a:xfrm>
            <a:off x="8252883" y="3054356"/>
            <a:ext cx="3638020" cy="3402984"/>
          </a:xfrm>
          <a:prstGeom prst="rect">
            <a:avLst/>
          </a:prstGeom>
        </p:spPr>
      </p:pic>
      <p:pic>
        <p:nvPicPr>
          <p:cNvPr id="13" name="Google Shape;64;p1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03203" y="6341312"/>
            <a:ext cx="11785595" cy="537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140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9869" y="-156754"/>
            <a:ext cx="3571388" cy="6554165"/>
          </a:xfrm>
        </p:spPr>
        <p:txBody>
          <a:bodyPr anchor="ctr">
            <a:normAutofit/>
          </a:bodyPr>
          <a:lstStyle/>
          <a:p>
            <a:r>
              <a:rPr lang="en-US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Breast cancer</a:t>
            </a:r>
            <a:r>
              <a:rPr lang="en-US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known as the uncontrolled growth of breast cells. </a:t>
            </a:r>
            <a:endParaRPr lang="en-US" sz="3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50" name="Picture 2" descr="Pie chart of the percentage of cancer incident cases by cancer type for females in Massachusetts, 2009-20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11201"/>
            <a:ext cx="8092227" cy="595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04949" y="243523"/>
            <a:ext cx="10580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3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Breast Cancer? </a:t>
            </a:r>
          </a:p>
        </p:txBody>
      </p:sp>
      <p:pic>
        <p:nvPicPr>
          <p:cNvPr id="9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3203" y="6128737"/>
            <a:ext cx="11785595" cy="537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4933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558" y="375694"/>
            <a:ext cx="6138952" cy="94949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33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Thumbs up or Thumbs!!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962" y="1044483"/>
            <a:ext cx="9905998" cy="3124201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 ever heard of a </a:t>
            </a:r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carbon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nanotube? Do you know how they are used?</a:t>
            </a:r>
          </a:p>
        </p:txBody>
      </p:sp>
      <p:pic>
        <p:nvPicPr>
          <p:cNvPr id="3074" name="Picture 2" descr="Image result for thumbs up thumbs dow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935" y="566056"/>
            <a:ext cx="3600450" cy="126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Image result for 3D carbon nano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0" name="Picture 8" descr="Image result for 3D carbon nano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643" y="2864228"/>
            <a:ext cx="4322218" cy="284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3203" y="6215411"/>
            <a:ext cx="11785595" cy="537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2354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9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3" y="526870"/>
            <a:ext cx="9254894" cy="844731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33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Carbon Nanotubes?</a:t>
            </a:r>
            <a:br>
              <a:rPr lang="en-US" sz="3200" b="1" dirty="0">
                <a:solidFill>
                  <a:srgbClr val="33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3200" b="1" dirty="0">
              <a:solidFill>
                <a:srgbClr val="3399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6603" y="949235"/>
            <a:ext cx="9905998" cy="4923609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Carbon nanotubes are cylindrical molecules that consist of rolled-up sheets of graphene</a:t>
            </a:r>
          </a:p>
          <a:p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</a:t>
            </a:r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</a:t>
            </a:r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biomedical </a:t>
            </a:r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engineering in a variety of applications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01174" y="6026535"/>
            <a:ext cx="11785595" cy="537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412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4F96F-B0BE-4E84-A401-8F8438058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6395" y="362098"/>
            <a:ext cx="8655605" cy="1137776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33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What’s the Big Connection?</a:t>
            </a:r>
            <a:endParaRPr lang="en-US" sz="3200" dirty="0">
              <a:solidFill>
                <a:srgbClr val="3399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Content Placeholder 2" descr="Icon SmartArt graphic">
            <a:extLst>
              <a:ext uri="{FF2B5EF4-FFF2-40B4-BE49-F238E27FC236}">
                <a16:creationId xmlns:a16="http://schemas.microsoft.com/office/drawing/2014/main" id="{2B828A48-3EC3-4EF9-8697-5D2A44F3F0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2263752"/>
              </p:ext>
            </p:extLst>
          </p:nvPr>
        </p:nvGraphicFramePr>
        <p:xfrm>
          <a:off x="3450771" y="1431554"/>
          <a:ext cx="8741229" cy="4590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 descr="Students observing science experiment">
            <a:extLst>
              <a:ext uri="{FF2B5EF4-FFF2-40B4-BE49-F238E27FC236}">
                <a16:creationId xmlns:a16="http://schemas.microsoft.com/office/drawing/2014/main" id="{78F172A8-6231-D14E-A13D-8613F2AEAD8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185" y="201167"/>
            <a:ext cx="3046210" cy="2487604"/>
          </a:xfrm>
          <a:prstGeom prst="rect">
            <a:avLst/>
          </a:prstGeom>
          <a:ln w="38100">
            <a:noFill/>
          </a:ln>
          <a:effectLst/>
        </p:spPr>
      </p:pic>
      <p:pic>
        <p:nvPicPr>
          <p:cNvPr id="4" name="Picture 3" descr="student wearing goggles pouring something into a beaker">
            <a:extLst>
              <a:ext uri="{FF2B5EF4-FFF2-40B4-BE49-F238E27FC236}">
                <a16:creationId xmlns:a16="http://schemas.microsoft.com/office/drawing/2014/main" id="{5D8F1927-EC97-404E-90EF-533BB92836C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185" y="2852057"/>
            <a:ext cx="3046210" cy="2868604"/>
          </a:xfrm>
          <a:prstGeom prst="rect">
            <a:avLst/>
          </a:prstGeom>
          <a:ln w="38100">
            <a:noFill/>
          </a:ln>
          <a:effectLst/>
        </p:spPr>
      </p:pic>
      <p:pic>
        <p:nvPicPr>
          <p:cNvPr id="6" name="Google Shape;64;p1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03203" y="6081624"/>
            <a:ext cx="11785595" cy="537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6815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10" y="169817"/>
            <a:ext cx="9905998" cy="1240972"/>
          </a:xfrm>
        </p:spPr>
        <p:txBody>
          <a:bodyPr/>
          <a:lstStyle/>
          <a:p>
            <a:r>
              <a:rPr lang="en-US" sz="3200" b="1" dirty="0">
                <a:solidFill>
                  <a:srgbClr val="33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can you recall about </a:t>
            </a:r>
            <a:r>
              <a:rPr lang="en-US" sz="3200" b="1" dirty="0" smtClean="0">
                <a:solidFill>
                  <a:srgbClr val="33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conductivity</a:t>
            </a:r>
            <a:r>
              <a:rPr lang="en-US" sz="3200" b="1" dirty="0">
                <a:solidFill>
                  <a:srgbClr val="33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pic>
        <p:nvPicPr>
          <p:cNvPr id="4" name="TCknMmsfA98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06550" y="970776"/>
            <a:ext cx="8347075" cy="4695825"/>
          </a:xfrm>
          <a:prstGeom prst="rect">
            <a:avLst/>
          </a:prstGeom>
        </p:spPr>
      </p:pic>
      <p:pic>
        <p:nvPicPr>
          <p:cNvPr id="5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3203" y="6201367"/>
            <a:ext cx="11785595" cy="537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1063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tudents looking into microscope">
            <a:extLst>
              <a:ext uri="{FF2B5EF4-FFF2-40B4-BE49-F238E27FC236}">
                <a16:creationId xmlns:a16="http://schemas.microsoft.com/office/drawing/2014/main" id="{082DAC18-E623-0546-920C-6676DF6BBA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bg1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080833-6B30-404E-B0FA-39D7DC4B1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609601"/>
            <a:ext cx="9656526" cy="3577388"/>
          </a:xfrm>
        </p:spPr>
        <p:txBody>
          <a:bodyPr>
            <a:noAutofit/>
          </a:bodyPr>
          <a:lstStyle/>
          <a:p>
            <a:pPr algn="l"/>
            <a:r>
              <a:rPr lang="en-US" sz="8800" dirty="0">
                <a:solidFill>
                  <a:srgbClr val="33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Let's Get Started!!</a:t>
            </a:r>
          </a:p>
        </p:txBody>
      </p:sp>
      <p:pic>
        <p:nvPicPr>
          <p:cNvPr id="4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3203" y="6201367"/>
            <a:ext cx="11785595" cy="537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806194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Status xmlns="71af3243-3dd4-4a8d-8c0d-dd76da1f02a5">Not started</Statu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b385d60f68dd989dca1fdc827799d85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11b479caf7b199da365455750e4572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08A8D6-033A-472B-8BEB-63B8F7C284EB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16c05727-aa75-4e4a-9b5f-8a80a1165891"/>
    <ds:schemaRef ds:uri="http://schemas.microsoft.com/office/infopath/2007/PartnerControls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DEBAF10-1A7F-447E-92EE-8F0A8D5290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1CC7B47-8D79-4E1A-80B5-7F70A543A9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School design</Template>
  <TotalTime>0</TotalTime>
  <Words>162</Words>
  <Application>Microsoft Office PowerPoint</Application>
  <PresentationFormat>Widescreen</PresentationFormat>
  <Paragraphs>23</Paragraphs>
  <Slides>8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Open Sans</vt:lpstr>
      <vt:lpstr>Simple Light</vt:lpstr>
      <vt:lpstr>PowerPoint Presentation</vt:lpstr>
      <vt:lpstr>Raise your Hand!!</vt:lpstr>
      <vt:lpstr>Breast cancer is known as the uncontrolled growth of breast cells. </vt:lpstr>
      <vt:lpstr>Thumbs up or Thumbs!!</vt:lpstr>
      <vt:lpstr>What are Carbon Nanotubes? </vt:lpstr>
      <vt:lpstr>So What’s the Big Connection?</vt:lpstr>
      <vt:lpstr>What can you recall about conductivity?</vt:lpstr>
      <vt:lpstr>Let's Get Started!!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2019-10-25T05:20:15Z</dcterms:created>
  <dcterms:modified xsi:type="dcterms:W3CDTF">2020-09-14T16:13:41Z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