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4" r:id="rId2"/>
    <p:sldId id="265" r:id="rId3"/>
    <p:sldId id="262" r:id="rId4"/>
    <p:sldId id="266" r:id="rId5"/>
    <p:sldId id="263" r:id="rId6"/>
    <p:sldId id="267" r:id="rId7"/>
    <p:sldId id="268" r:id="rId8"/>
    <p:sldId id="270" r:id="rId9"/>
    <p:sldId id="272" r:id="rId10"/>
    <p:sldId id="273" r:id="rId11"/>
    <p:sldId id="274" r:id="rId12"/>
    <p:sldId id="275" r:id="rId13"/>
    <p:sldId id="256" r:id="rId14"/>
    <p:sldId id="276" r:id="rId15"/>
    <p:sldId id="277" r:id="rId16"/>
    <p:sldId id="259" r:id="rId17"/>
    <p:sldId id="258" r:id="rId18"/>
    <p:sldId id="260" r:id="rId19"/>
    <p:sldId id="271" r:id="rId20"/>
    <p:sldId id="261" r:id="rId21"/>
    <p:sldId id="278" r:id="rId22"/>
    <p:sldId id="279" r:id="rId23"/>
    <p:sldId id="280"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7C7C7E"/>
    <a:srgbClr val="FBFF92"/>
    <a:srgbClr val="FFF85E"/>
    <a:srgbClr val="63D8E2"/>
    <a:srgbClr val="E9E24F"/>
    <a:srgbClr val="9CA3AC"/>
    <a:srgbClr val="01275B"/>
    <a:srgbClr val="113952"/>
    <a:srgbClr val="C55A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897" autoAdjust="0"/>
    <p:restoredTop sz="94660"/>
  </p:normalViewPr>
  <p:slideViewPr>
    <p:cSldViewPr snapToGrid="0">
      <p:cViewPr varScale="1">
        <p:scale>
          <a:sx n="52" d="100"/>
          <a:sy n="52" d="100"/>
        </p:scale>
        <p:origin x="576" y="53"/>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E83A06E-E870-412F-8BA2-869C6E85FF91}" type="datetimeFigureOut">
              <a:rPr lang="en-US" smtClean="0"/>
              <a:t>6/22/2023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BA990D-E3FE-49F6-9062-678DD1A3D1B6}" type="slidenum">
              <a:rPr lang="en-US" smtClean="0"/>
              <a:t>‹#›</a:t>
            </a:fld>
            <a:endParaRPr lang="en-US"/>
          </a:p>
        </p:txBody>
      </p:sp>
    </p:spTree>
    <p:extLst>
      <p:ext uri="{BB962C8B-B14F-4D97-AF65-F5344CB8AC3E}">
        <p14:creationId xmlns:p14="http://schemas.microsoft.com/office/powerpoint/2010/main" val="42230318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E83A06E-E870-412F-8BA2-869C6E85FF91}" type="datetimeFigureOut">
              <a:rPr lang="en-US" smtClean="0"/>
              <a:t>6/22/2023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BA990D-E3FE-49F6-9062-678DD1A3D1B6}" type="slidenum">
              <a:rPr lang="en-US" smtClean="0"/>
              <a:t>‹#›</a:t>
            </a:fld>
            <a:endParaRPr lang="en-US"/>
          </a:p>
        </p:txBody>
      </p:sp>
    </p:spTree>
    <p:extLst>
      <p:ext uri="{BB962C8B-B14F-4D97-AF65-F5344CB8AC3E}">
        <p14:creationId xmlns:p14="http://schemas.microsoft.com/office/powerpoint/2010/main" val="27104873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E83A06E-E870-412F-8BA2-869C6E85FF91}" type="datetimeFigureOut">
              <a:rPr lang="en-US" smtClean="0"/>
              <a:t>6/22/2023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BA990D-E3FE-49F6-9062-678DD1A3D1B6}" type="slidenum">
              <a:rPr lang="en-US" smtClean="0"/>
              <a:t>‹#›</a:t>
            </a:fld>
            <a:endParaRPr lang="en-US"/>
          </a:p>
        </p:txBody>
      </p:sp>
    </p:spTree>
    <p:extLst>
      <p:ext uri="{BB962C8B-B14F-4D97-AF65-F5344CB8AC3E}">
        <p14:creationId xmlns:p14="http://schemas.microsoft.com/office/powerpoint/2010/main" val="4121158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E83A06E-E870-412F-8BA2-869C6E85FF91}" type="datetimeFigureOut">
              <a:rPr lang="en-US" smtClean="0"/>
              <a:t>6/22/2023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BA990D-E3FE-49F6-9062-678DD1A3D1B6}" type="slidenum">
              <a:rPr lang="en-US" smtClean="0"/>
              <a:t>‹#›</a:t>
            </a:fld>
            <a:endParaRPr lang="en-US"/>
          </a:p>
        </p:txBody>
      </p:sp>
    </p:spTree>
    <p:extLst>
      <p:ext uri="{BB962C8B-B14F-4D97-AF65-F5344CB8AC3E}">
        <p14:creationId xmlns:p14="http://schemas.microsoft.com/office/powerpoint/2010/main" val="3618165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E83A06E-E870-412F-8BA2-869C6E85FF91}" type="datetimeFigureOut">
              <a:rPr lang="en-US" smtClean="0"/>
              <a:t>6/22/2023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BA990D-E3FE-49F6-9062-678DD1A3D1B6}" type="slidenum">
              <a:rPr lang="en-US" smtClean="0"/>
              <a:t>‹#›</a:t>
            </a:fld>
            <a:endParaRPr lang="en-US"/>
          </a:p>
        </p:txBody>
      </p:sp>
    </p:spTree>
    <p:extLst>
      <p:ext uri="{BB962C8B-B14F-4D97-AF65-F5344CB8AC3E}">
        <p14:creationId xmlns:p14="http://schemas.microsoft.com/office/powerpoint/2010/main" val="2416633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E83A06E-E870-412F-8BA2-869C6E85FF91}" type="datetimeFigureOut">
              <a:rPr lang="en-US" smtClean="0"/>
              <a:t>6/22/2023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BA990D-E3FE-49F6-9062-678DD1A3D1B6}" type="slidenum">
              <a:rPr lang="en-US" smtClean="0"/>
              <a:t>‹#›</a:t>
            </a:fld>
            <a:endParaRPr lang="en-US"/>
          </a:p>
        </p:txBody>
      </p:sp>
    </p:spTree>
    <p:extLst>
      <p:ext uri="{BB962C8B-B14F-4D97-AF65-F5344CB8AC3E}">
        <p14:creationId xmlns:p14="http://schemas.microsoft.com/office/powerpoint/2010/main" val="4155201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E83A06E-E870-412F-8BA2-869C6E85FF91}" type="datetimeFigureOut">
              <a:rPr lang="en-US" smtClean="0"/>
              <a:t>6/22/2023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CBA990D-E3FE-49F6-9062-678DD1A3D1B6}" type="slidenum">
              <a:rPr lang="en-US" smtClean="0"/>
              <a:t>‹#›</a:t>
            </a:fld>
            <a:endParaRPr lang="en-US"/>
          </a:p>
        </p:txBody>
      </p:sp>
    </p:spTree>
    <p:extLst>
      <p:ext uri="{BB962C8B-B14F-4D97-AF65-F5344CB8AC3E}">
        <p14:creationId xmlns:p14="http://schemas.microsoft.com/office/powerpoint/2010/main" val="10742504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E83A06E-E870-412F-8BA2-869C6E85FF91}" type="datetimeFigureOut">
              <a:rPr lang="en-US" smtClean="0"/>
              <a:t>6/22/2023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CBA990D-E3FE-49F6-9062-678DD1A3D1B6}" type="slidenum">
              <a:rPr lang="en-US" smtClean="0"/>
              <a:t>‹#›</a:t>
            </a:fld>
            <a:endParaRPr lang="en-US"/>
          </a:p>
        </p:txBody>
      </p:sp>
    </p:spTree>
    <p:extLst>
      <p:ext uri="{BB962C8B-B14F-4D97-AF65-F5344CB8AC3E}">
        <p14:creationId xmlns:p14="http://schemas.microsoft.com/office/powerpoint/2010/main" val="35215895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83A06E-E870-412F-8BA2-869C6E85FF91}" type="datetimeFigureOut">
              <a:rPr lang="en-US" smtClean="0"/>
              <a:t>6/22/2023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CBA990D-E3FE-49F6-9062-678DD1A3D1B6}" type="slidenum">
              <a:rPr lang="en-US" smtClean="0"/>
              <a:t>‹#›</a:t>
            </a:fld>
            <a:endParaRPr lang="en-US"/>
          </a:p>
        </p:txBody>
      </p:sp>
    </p:spTree>
    <p:extLst>
      <p:ext uri="{BB962C8B-B14F-4D97-AF65-F5344CB8AC3E}">
        <p14:creationId xmlns:p14="http://schemas.microsoft.com/office/powerpoint/2010/main" val="2452320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E83A06E-E870-412F-8BA2-869C6E85FF91}" type="datetimeFigureOut">
              <a:rPr lang="en-US" smtClean="0"/>
              <a:t>6/22/2023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BA990D-E3FE-49F6-9062-678DD1A3D1B6}" type="slidenum">
              <a:rPr lang="en-US" smtClean="0"/>
              <a:t>‹#›</a:t>
            </a:fld>
            <a:endParaRPr lang="en-US"/>
          </a:p>
        </p:txBody>
      </p:sp>
    </p:spTree>
    <p:extLst>
      <p:ext uri="{BB962C8B-B14F-4D97-AF65-F5344CB8AC3E}">
        <p14:creationId xmlns:p14="http://schemas.microsoft.com/office/powerpoint/2010/main" val="4270714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E83A06E-E870-412F-8BA2-869C6E85FF91}" type="datetimeFigureOut">
              <a:rPr lang="en-US" smtClean="0"/>
              <a:t>6/22/2023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BA990D-E3FE-49F6-9062-678DD1A3D1B6}" type="slidenum">
              <a:rPr lang="en-US" smtClean="0"/>
              <a:t>‹#›</a:t>
            </a:fld>
            <a:endParaRPr lang="en-US"/>
          </a:p>
        </p:txBody>
      </p:sp>
    </p:spTree>
    <p:extLst>
      <p:ext uri="{BB962C8B-B14F-4D97-AF65-F5344CB8AC3E}">
        <p14:creationId xmlns:p14="http://schemas.microsoft.com/office/powerpoint/2010/main" val="40884302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83A06E-E870-412F-8BA2-869C6E85FF91}" type="datetimeFigureOut">
              <a:rPr lang="en-US" smtClean="0"/>
              <a:t>6/22/2023</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BA990D-E3FE-49F6-9062-678DD1A3D1B6}" type="slidenum">
              <a:rPr lang="en-US" smtClean="0"/>
              <a:t>‹#›</a:t>
            </a:fld>
            <a:endParaRPr lang="en-US"/>
          </a:p>
        </p:txBody>
      </p:sp>
    </p:spTree>
    <p:extLst>
      <p:ext uri="{BB962C8B-B14F-4D97-AF65-F5344CB8AC3E}">
        <p14:creationId xmlns:p14="http://schemas.microsoft.com/office/powerpoint/2010/main" val="4666332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6.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jpg"/><Relationship Id="rId1" Type="http://schemas.openxmlformats.org/officeDocument/2006/relationships/slideLayout" Target="../slideLayouts/slideLayout7.xml"/><Relationship Id="rId5" Type="http://schemas.openxmlformats.org/officeDocument/2006/relationships/image" Target="../media/image33.jpg"/><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7.xml"/><Relationship Id="rId5" Type="http://schemas.openxmlformats.org/officeDocument/2006/relationships/image" Target="../media/image12.jpg"/><Relationship Id="rId4" Type="http://schemas.openxmlformats.org/officeDocument/2006/relationships/image" Target="../media/image11.jpg"/></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circuit board&#10;&#10;Description generated with high confidence">
            <a:extLst>
              <a:ext uri="{FF2B5EF4-FFF2-40B4-BE49-F238E27FC236}">
                <a16:creationId xmlns:a16="http://schemas.microsoft.com/office/drawing/2014/main" id="{5C321B23-C55F-430C-BB42-B8D7FD497733}"/>
              </a:ext>
            </a:extLst>
          </p:cNvPr>
          <p:cNvPicPr>
            <a:picLocks noChangeAspect="1"/>
          </p:cNvPicPr>
          <p:nvPr/>
        </p:nvPicPr>
        <p:blipFill rotWithShape="1">
          <a:blip r:embed="rId2">
            <a:extLst>
              <a:ext uri="{28A0092B-C50C-407E-A947-70E740481C1C}">
                <a14:useLocalDpi xmlns:a14="http://schemas.microsoft.com/office/drawing/2010/main" val="0"/>
              </a:ext>
            </a:extLst>
          </a:blip>
          <a:srcRect l="27027"/>
          <a:stretch/>
        </p:blipFill>
        <p:spPr>
          <a:xfrm>
            <a:off x="0" y="10"/>
            <a:ext cx="8896807" cy="6857990"/>
          </a:xfrm>
          <a:custGeom>
            <a:avLst/>
            <a:gdLst>
              <a:gd name="connsiteX0" fmla="*/ 0 w 11862435"/>
              <a:gd name="connsiteY0" fmla="*/ 0 h 6858000"/>
              <a:gd name="connsiteX1" fmla="*/ 2537458 w 11862435"/>
              <a:gd name="connsiteY1" fmla="*/ 0 h 6858000"/>
              <a:gd name="connsiteX2" fmla="*/ 3074669 w 11862435"/>
              <a:gd name="connsiteY2" fmla="*/ 0 h 6858000"/>
              <a:gd name="connsiteX3" fmla="*/ 3784383 w 11862435"/>
              <a:gd name="connsiteY3" fmla="*/ 0 h 6858000"/>
              <a:gd name="connsiteX4" fmla="*/ 8686282 w 11862435"/>
              <a:gd name="connsiteY4" fmla="*/ 0 h 6858000"/>
              <a:gd name="connsiteX5" fmla="*/ 11862435 w 11862435"/>
              <a:gd name="connsiteY5" fmla="*/ 6857999 h 6858000"/>
              <a:gd name="connsiteX6" fmla="*/ 5896483 w 11862435"/>
              <a:gd name="connsiteY6" fmla="*/ 6857999 h 6858000"/>
              <a:gd name="connsiteX7" fmla="*/ 5896483 w 11862435"/>
              <a:gd name="connsiteY7" fmla="*/ 6858000 h 6858000"/>
              <a:gd name="connsiteX8" fmla="*/ 3074669 w 11862435"/>
              <a:gd name="connsiteY8" fmla="*/ 6858000 h 6858000"/>
              <a:gd name="connsiteX9" fmla="*/ 2537458 w 11862435"/>
              <a:gd name="connsiteY9" fmla="*/ 6858000 h 6858000"/>
              <a:gd name="connsiteX10" fmla="*/ 0 w 11862435"/>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2435" h="6858000">
                <a:moveTo>
                  <a:pt x="0" y="0"/>
                </a:moveTo>
                <a:lnTo>
                  <a:pt x="2537458" y="0"/>
                </a:lnTo>
                <a:lnTo>
                  <a:pt x="3074669" y="0"/>
                </a:lnTo>
                <a:lnTo>
                  <a:pt x="3784383" y="0"/>
                </a:lnTo>
                <a:lnTo>
                  <a:pt x="8686282" y="0"/>
                </a:lnTo>
                <a:lnTo>
                  <a:pt x="11862435" y="6857999"/>
                </a:lnTo>
                <a:lnTo>
                  <a:pt x="5896483" y="6857999"/>
                </a:lnTo>
                <a:lnTo>
                  <a:pt x="5896483" y="6858000"/>
                </a:lnTo>
                <a:lnTo>
                  <a:pt x="3074669" y="6858000"/>
                </a:lnTo>
                <a:lnTo>
                  <a:pt x="2537458" y="6858000"/>
                </a:lnTo>
                <a:lnTo>
                  <a:pt x="0" y="6858000"/>
                </a:lnTo>
                <a:close/>
              </a:path>
            </a:pathLst>
          </a:custGeom>
        </p:spPr>
      </p:pic>
      <p:sp>
        <p:nvSpPr>
          <p:cNvPr id="11" name="Freeform: Shape 7">
            <a:extLst>
              <a:ext uri="{FF2B5EF4-FFF2-40B4-BE49-F238E27FC236}">
                <a16:creationId xmlns:a16="http://schemas.microsoft.com/office/drawing/2014/main" id="{A4D1609B-102A-4C77-86A2-ACB29FB96D5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5879962" y="0"/>
            <a:ext cx="3264038" cy="6858478"/>
          </a:xfrm>
          <a:custGeom>
            <a:avLst/>
            <a:gdLst>
              <a:gd name="connsiteX0" fmla="*/ 4352050 w 4352050"/>
              <a:gd name="connsiteY0" fmla="*/ 6858478 h 6858478"/>
              <a:gd name="connsiteX1" fmla="*/ 0 w 4352050"/>
              <a:gd name="connsiteY1" fmla="*/ 6858478 h 6858478"/>
              <a:gd name="connsiteX2" fmla="*/ 0 w 4352050"/>
              <a:gd name="connsiteY2" fmla="*/ 0 h 6858478"/>
              <a:gd name="connsiteX3" fmla="*/ 103870 w 4352050"/>
              <a:gd name="connsiteY3" fmla="*/ 0 h 6858478"/>
              <a:gd name="connsiteX4" fmla="*/ 1170098 w 4352050"/>
              <a:gd name="connsiteY4" fmla="*/ 0 h 6858478"/>
              <a:gd name="connsiteX5" fmla="*/ 1175675 w 4352050"/>
              <a:gd name="connsiteY5"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52050" h="6858478">
                <a:moveTo>
                  <a:pt x="4352050" y="6858478"/>
                </a:moveTo>
                <a:lnTo>
                  <a:pt x="0" y="6858478"/>
                </a:lnTo>
                <a:lnTo>
                  <a:pt x="0" y="0"/>
                </a:lnTo>
                <a:lnTo>
                  <a:pt x="103870" y="0"/>
                </a:lnTo>
                <a:lnTo>
                  <a:pt x="1170098" y="0"/>
                </a:lnTo>
                <a:lnTo>
                  <a:pt x="1175675" y="0"/>
                </a:lnTo>
                <a:close/>
              </a:path>
            </a:pathLst>
          </a:cu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C651F706-C94E-46D4-BAAE-BAFD1AD976F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6500962" y="0"/>
            <a:ext cx="2643038" cy="6858478"/>
          </a:xfrm>
          <a:custGeom>
            <a:avLst/>
            <a:gdLst>
              <a:gd name="connsiteX0" fmla="*/ 3524051 w 3524051"/>
              <a:gd name="connsiteY0" fmla="*/ 6858478 h 6858478"/>
              <a:gd name="connsiteX1" fmla="*/ 0 w 3524051"/>
              <a:gd name="connsiteY1" fmla="*/ 6858478 h 6858478"/>
              <a:gd name="connsiteX2" fmla="*/ 0 w 3524051"/>
              <a:gd name="connsiteY2" fmla="*/ 0 h 6858478"/>
              <a:gd name="connsiteX3" fmla="*/ 342099 w 3524051"/>
              <a:gd name="connsiteY3" fmla="*/ 0 h 6858478"/>
              <a:gd name="connsiteX4" fmla="*/ 347676 w 3524051"/>
              <a:gd name="connsiteY4" fmla="*/ 0 h 6858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4051" h="6858478">
                <a:moveTo>
                  <a:pt x="3524051" y="6858478"/>
                </a:moveTo>
                <a:lnTo>
                  <a:pt x="0" y="6858478"/>
                </a:lnTo>
                <a:lnTo>
                  <a:pt x="0" y="0"/>
                </a:lnTo>
                <a:lnTo>
                  <a:pt x="342099" y="0"/>
                </a:lnTo>
                <a:lnTo>
                  <a:pt x="347676" y="0"/>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Rectangle 3">
            <a:extLst>
              <a:ext uri="{FF2B5EF4-FFF2-40B4-BE49-F238E27FC236}">
                <a16:creationId xmlns:a16="http://schemas.microsoft.com/office/drawing/2014/main" id="{049F1C86-9EA7-4922-8437-D3382299C407}"/>
              </a:ext>
            </a:extLst>
          </p:cNvPr>
          <p:cNvSpPr/>
          <p:nvPr/>
        </p:nvSpPr>
        <p:spPr>
          <a:xfrm rot="4213093">
            <a:off x="5456496" y="1972127"/>
            <a:ext cx="4911474" cy="923330"/>
          </a:xfrm>
          <a:prstGeom prst="rect">
            <a:avLst/>
          </a:prstGeom>
          <a:noFill/>
        </p:spPr>
        <p:txBody>
          <a:bodyPr wrap="none" lIns="91440" tIns="45720" rIns="91440" bIns="45720">
            <a:prstTxWarp prst="textPlain">
              <a:avLst/>
            </a:prstTxWarp>
            <a:spAutoFit/>
          </a:bodyPr>
          <a:lstStyle/>
          <a:p>
            <a:pPr algn="ctr"/>
            <a:r>
              <a:rPr lang="en-US" sz="5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Nanotechnology</a:t>
            </a:r>
            <a:endParaRPr lang="en-U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Tree>
    <p:extLst>
      <p:ext uri="{BB962C8B-B14F-4D97-AF65-F5344CB8AC3E}">
        <p14:creationId xmlns:p14="http://schemas.microsoft.com/office/powerpoint/2010/main" val="31744202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1C15EC2-E4A0-4824-8C0A-7D73671B529F}"/>
              </a:ext>
            </a:extLst>
          </p:cNvPr>
          <p:cNvSpPr/>
          <p:nvPr/>
        </p:nvSpPr>
        <p:spPr>
          <a:xfrm>
            <a:off x="1813907" y="779429"/>
            <a:ext cx="5516189" cy="738664"/>
          </a:xfrm>
          <a:prstGeom prst="rect">
            <a:avLst/>
          </a:prstGeom>
        </p:spPr>
        <p:txBody>
          <a:bodyPr wrap="none">
            <a:spAutoFit/>
          </a:bodyPr>
          <a:lstStyle/>
          <a:p>
            <a:pPr algn="ctr"/>
            <a:r>
              <a:rPr lang="en-US" sz="2400" b="1" dirty="0"/>
              <a:t>DENDRIMER</a:t>
            </a:r>
          </a:p>
          <a:p>
            <a:pPr algn="ctr"/>
            <a:r>
              <a:rPr lang="en-US" dirty="0"/>
              <a:t>(a synthetic polymer with a branching, treelike structure)</a:t>
            </a:r>
            <a:endParaRPr lang="en-US" sz="2400" b="1" dirty="0"/>
          </a:p>
        </p:txBody>
      </p:sp>
      <p:pic>
        <p:nvPicPr>
          <p:cNvPr id="4" name="Picture 3" descr="A picture containing text, map&#10;&#10;Description generated with very high confidence">
            <a:extLst>
              <a:ext uri="{FF2B5EF4-FFF2-40B4-BE49-F238E27FC236}">
                <a16:creationId xmlns:a16="http://schemas.microsoft.com/office/drawing/2014/main" id="{9810B459-8B30-476A-A89E-B9C1DA9BC2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965" y="1842052"/>
            <a:ext cx="7377675" cy="2981739"/>
          </a:xfrm>
          <a:prstGeom prst="rect">
            <a:avLst/>
          </a:prstGeom>
        </p:spPr>
      </p:pic>
    </p:spTree>
    <p:extLst>
      <p:ext uri="{BB962C8B-B14F-4D97-AF65-F5344CB8AC3E}">
        <p14:creationId xmlns:p14="http://schemas.microsoft.com/office/powerpoint/2010/main" val="2153283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3969A3E-2E02-418A-9E18-05DA489C1D6B}"/>
              </a:ext>
            </a:extLst>
          </p:cNvPr>
          <p:cNvSpPr/>
          <p:nvPr/>
        </p:nvSpPr>
        <p:spPr>
          <a:xfrm>
            <a:off x="3708944" y="567395"/>
            <a:ext cx="1726114" cy="461665"/>
          </a:xfrm>
          <a:prstGeom prst="rect">
            <a:avLst/>
          </a:prstGeom>
        </p:spPr>
        <p:txBody>
          <a:bodyPr wrap="none">
            <a:spAutoFit/>
          </a:bodyPr>
          <a:lstStyle/>
          <a:p>
            <a:pPr algn="ctr"/>
            <a:r>
              <a:rPr lang="en-US" sz="2400" b="1" dirty="0"/>
              <a:t>COMPOSITE</a:t>
            </a:r>
          </a:p>
        </p:txBody>
      </p:sp>
      <p:pic>
        <p:nvPicPr>
          <p:cNvPr id="4" name="Picture 3" descr="A close up of a logo&#10;&#10;Description generated with high confidence">
            <a:extLst>
              <a:ext uri="{FF2B5EF4-FFF2-40B4-BE49-F238E27FC236}">
                <a16:creationId xmlns:a16="http://schemas.microsoft.com/office/drawing/2014/main" id="{C4C66AB4-99A6-43F0-9AA9-FDD06484A0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9702" y="1378769"/>
            <a:ext cx="4739723" cy="4911836"/>
          </a:xfrm>
          <a:prstGeom prst="rect">
            <a:avLst/>
          </a:prstGeom>
        </p:spPr>
      </p:pic>
    </p:spTree>
    <p:extLst>
      <p:ext uri="{BB962C8B-B14F-4D97-AF65-F5344CB8AC3E}">
        <p14:creationId xmlns:p14="http://schemas.microsoft.com/office/powerpoint/2010/main" val="32755311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4276B25-2116-4BB0-8F69-19DE7E490CFA}"/>
              </a:ext>
            </a:extLst>
          </p:cNvPr>
          <p:cNvSpPr/>
          <p:nvPr/>
        </p:nvSpPr>
        <p:spPr>
          <a:xfrm>
            <a:off x="1120973" y="300175"/>
            <a:ext cx="7355988" cy="830997"/>
          </a:xfrm>
          <a:prstGeom prst="rect">
            <a:avLst/>
          </a:prstGeom>
        </p:spPr>
        <p:txBody>
          <a:bodyPr wrap="none">
            <a:spAutoFit/>
          </a:bodyPr>
          <a:lstStyle/>
          <a:p>
            <a:r>
              <a:rPr lang="en-US" sz="4800" dirty="0">
                <a:solidFill>
                  <a:prstClr val="black"/>
                </a:solidFill>
              </a:rPr>
              <a:t>Photocatalytic Nanoparticles</a:t>
            </a:r>
            <a:endParaRPr lang="en-US" dirty="0"/>
          </a:p>
        </p:txBody>
      </p:sp>
      <p:sp>
        <p:nvSpPr>
          <p:cNvPr id="6" name="TextBox 5">
            <a:extLst>
              <a:ext uri="{FF2B5EF4-FFF2-40B4-BE49-F238E27FC236}">
                <a16:creationId xmlns:a16="http://schemas.microsoft.com/office/drawing/2014/main" id="{F4B73859-8E34-4C09-A12D-4FD2E7675875}"/>
              </a:ext>
            </a:extLst>
          </p:cNvPr>
          <p:cNvSpPr txBox="1"/>
          <p:nvPr/>
        </p:nvSpPr>
        <p:spPr>
          <a:xfrm>
            <a:off x="1215558" y="1314334"/>
            <a:ext cx="7166817" cy="1200329"/>
          </a:xfrm>
          <a:prstGeom prst="rect">
            <a:avLst/>
          </a:prstGeom>
          <a:noFill/>
        </p:spPr>
        <p:txBody>
          <a:bodyPr wrap="square" rtlCol="0">
            <a:spAutoFit/>
          </a:bodyPr>
          <a:lstStyle/>
          <a:p>
            <a:r>
              <a:rPr lang="en-US" dirty="0"/>
              <a:t>Some nanoparticles have photocatalytic properties that scientists can engineer to speed up reactions using a light source. Photocatalytic nanoparticles are organic, may have antimicrobial properties, and are considered cost-effective.</a:t>
            </a:r>
          </a:p>
        </p:txBody>
      </p:sp>
      <p:pic>
        <p:nvPicPr>
          <p:cNvPr id="10" name="Picture 9">
            <a:extLst>
              <a:ext uri="{FF2B5EF4-FFF2-40B4-BE49-F238E27FC236}">
                <a16:creationId xmlns:a16="http://schemas.microsoft.com/office/drawing/2014/main" id="{EDC4A8E3-17FA-47AA-8F70-CFD66DD76C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662" y="2420826"/>
            <a:ext cx="4733891" cy="2285793"/>
          </a:xfrm>
          <a:prstGeom prst="rect">
            <a:avLst/>
          </a:prstGeom>
        </p:spPr>
      </p:pic>
      <p:pic>
        <p:nvPicPr>
          <p:cNvPr id="14" name="Picture 13" descr="A picture containing sky&#10;&#10;Description generated with very high confidence">
            <a:extLst>
              <a:ext uri="{FF2B5EF4-FFF2-40B4-BE49-F238E27FC236}">
                <a16:creationId xmlns:a16="http://schemas.microsoft.com/office/drawing/2014/main" id="{1A36A2DE-18F3-4BD0-AF25-C692BA98AA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10569" y="3093607"/>
            <a:ext cx="3873769" cy="3226024"/>
          </a:xfrm>
          <a:prstGeom prst="rect">
            <a:avLst/>
          </a:prstGeom>
        </p:spPr>
      </p:pic>
    </p:spTree>
    <p:extLst>
      <p:ext uri="{BB962C8B-B14F-4D97-AF65-F5344CB8AC3E}">
        <p14:creationId xmlns:p14="http://schemas.microsoft.com/office/powerpoint/2010/main" val="2901602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B037F-47EC-4135-9142-832111CF977C}"/>
              </a:ext>
            </a:extLst>
          </p:cNvPr>
          <p:cNvSpPr>
            <a:spLocks noGrp="1"/>
          </p:cNvSpPr>
          <p:nvPr>
            <p:ph type="ctrTitle"/>
          </p:nvPr>
        </p:nvSpPr>
        <p:spPr>
          <a:xfrm>
            <a:off x="685800" y="698292"/>
            <a:ext cx="7772400" cy="6497638"/>
          </a:xfrm>
        </p:spPr>
        <p:txBody>
          <a:bodyPr>
            <a:normAutofit fontScale="90000"/>
          </a:bodyPr>
          <a:lstStyle/>
          <a:p>
            <a:r>
              <a:rPr lang="en-US" u="sng" dirty="0">
                <a:solidFill>
                  <a:schemeClr val="bg1"/>
                </a:solidFill>
              </a:rPr>
              <a:t>Photocatalysis</a:t>
            </a:r>
            <a:br>
              <a:rPr lang="en-US" dirty="0">
                <a:solidFill>
                  <a:schemeClr val="bg1"/>
                </a:solidFill>
              </a:rPr>
            </a:br>
            <a:br>
              <a:rPr lang="en-US" dirty="0">
                <a:solidFill>
                  <a:schemeClr val="bg1"/>
                </a:solidFill>
              </a:rPr>
            </a:br>
            <a:r>
              <a:rPr lang="en-US" sz="5300" dirty="0">
                <a:solidFill>
                  <a:schemeClr val="bg1"/>
                </a:solidFill>
              </a:rPr>
              <a:t>photo = light</a:t>
            </a:r>
            <a:br>
              <a:rPr lang="en-US" sz="5300" dirty="0">
                <a:solidFill>
                  <a:schemeClr val="bg1"/>
                </a:solidFill>
              </a:rPr>
            </a:br>
            <a:r>
              <a:rPr lang="en-US" sz="5300" dirty="0">
                <a:solidFill>
                  <a:schemeClr val="bg1"/>
                </a:solidFill>
              </a:rPr>
              <a:t>catalysis = using a catalyst</a:t>
            </a:r>
            <a:br>
              <a:rPr lang="en-US" sz="5300" dirty="0">
                <a:solidFill>
                  <a:schemeClr val="bg1"/>
                </a:solidFill>
              </a:rPr>
            </a:br>
            <a:br>
              <a:rPr lang="en-US" sz="5300" dirty="0">
                <a:solidFill>
                  <a:schemeClr val="bg1"/>
                </a:solidFill>
              </a:rPr>
            </a:br>
            <a:r>
              <a:rPr lang="en-US" sz="5300" dirty="0" err="1">
                <a:solidFill>
                  <a:schemeClr val="bg1"/>
                </a:solidFill>
                <a:sym typeface="Wingdings" panose="05000000000000000000" pitchFamily="2" charset="2"/>
              </a:rPr>
              <a:t>catalyst</a:t>
            </a:r>
            <a:r>
              <a:rPr lang="en-US" sz="5300" dirty="0">
                <a:solidFill>
                  <a:schemeClr val="bg1"/>
                </a:solidFill>
                <a:sym typeface="Wingdings" panose="05000000000000000000" pitchFamily="2" charset="2"/>
              </a:rPr>
              <a:t> = decreases activation energy to speed up a reaction</a:t>
            </a:r>
            <a:br>
              <a:rPr lang="en-US" dirty="0">
                <a:solidFill>
                  <a:schemeClr val="bg1"/>
                </a:solidFill>
              </a:rPr>
            </a:br>
            <a:br>
              <a:rPr lang="en-US" dirty="0">
                <a:solidFill>
                  <a:schemeClr val="bg1"/>
                </a:solidFill>
              </a:rPr>
            </a:br>
            <a:endParaRPr lang="en-US" dirty="0">
              <a:solidFill>
                <a:schemeClr val="bg1"/>
              </a:solidFill>
            </a:endParaRPr>
          </a:p>
        </p:txBody>
      </p:sp>
    </p:spTree>
    <p:extLst>
      <p:ext uri="{BB962C8B-B14F-4D97-AF65-F5344CB8AC3E}">
        <p14:creationId xmlns:p14="http://schemas.microsoft.com/office/powerpoint/2010/main" val="42688751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BFF92"/>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DAE07F4-F91B-4B6E-8FA5-100F25AC013C}"/>
              </a:ext>
            </a:extLst>
          </p:cNvPr>
          <p:cNvSpPr txBox="1"/>
          <p:nvPr/>
        </p:nvSpPr>
        <p:spPr>
          <a:xfrm>
            <a:off x="848139" y="477080"/>
            <a:ext cx="7447722" cy="830997"/>
          </a:xfrm>
          <a:prstGeom prst="rect">
            <a:avLst/>
          </a:prstGeom>
          <a:noFill/>
        </p:spPr>
        <p:txBody>
          <a:bodyPr wrap="square" rtlCol="0">
            <a:spAutoFit/>
          </a:bodyPr>
          <a:lstStyle/>
          <a:p>
            <a:pPr lvl="0"/>
            <a:r>
              <a:rPr lang="en-US" sz="4800" dirty="0">
                <a:solidFill>
                  <a:prstClr val="black"/>
                </a:solidFill>
              </a:rPr>
              <a:t>Photocatalytic Nanoparticles</a:t>
            </a:r>
            <a:endParaRPr lang="en-US" dirty="0">
              <a:solidFill>
                <a:prstClr val="black"/>
              </a:solidFill>
            </a:endParaRPr>
          </a:p>
        </p:txBody>
      </p:sp>
      <p:sp>
        <p:nvSpPr>
          <p:cNvPr id="5" name="TextBox 4">
            <a:extLst>
              <a:ext uri="{FF2B5EF4-FFF2-40B4-BE49-F238E27FC236}">
                <a16:creationId xmlns:a16="http://schemas.microsoft.com/office/drawing/2014/main" id="{87C62EE3-4B03-444E-A1A5-5E7DA86CEFFE}"/>
              </a:ext>
            </a:extLst>
          </p:cNvPr>
          <p:cNvSpPr txBox="1"/>
          <p:nvPr/>
        </p:nvSpPr>
        <p:spPr>
          <a:xfrm>
            <a:off x="1464365" y="1470992"/>
            <a:ext cx="6215270" cy="923330"/>
          </a:xfrm>
          <a:prstGeom prst="rect">
            <a:avLst/>
          </a:prstGeom>
          <a:noFill/>
        </p:spPr>
        <p:txBody>
          <a:bodyPr wrap="square" rtlCol="0">
            <a:spAutoFit/>
          </a:bodyPr>
          <a:lstStyle/>
          <a:p>
            <a:pPr lvl="0"/>
            <a:r>
              <a:rPr lang="en-US" dirty="0">
                <a:solidFill>
                  <a:prstClr val="black"/>
                </a:solidFill>
              </a:rPr>
              <a:t>These specific nanoparticles have the unique property of acting as a catalyst and speeding up a reaction using a light source (usually UV light).</a:t>
            </a:r>
          </a:p>
        </p:txBody>
      </p:sp>
      <p:pic>
        <p:nvPicPr>
          <p:cNvPr id="7" name="Picture 6">
            <a:extLst>
              <a:ext uri="{FF2B5EF4-FFF2-40B4-BE49-F238E27FC236}">
                <a16:creationId xmlns:a16="http://schemas.microsoft.com/office/drawing/2014/main" id="{E1D4D759-F774-4C04-A65B-22B2F4AA10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1062" y="2557237"/>
            <a:ext cx="5523395" cy="3550754"/>
          </a:xfrm>
          <a:prstGeom prst="rect">
            <a:avLst/>
          </a:prstGeom>
        </p:spPr>
      </p:pic>
    </p:spTree>
    <p:extLst>
      <p:ext uri="{BB962C8B-B14F-4D97-AF65-F5344CB8AC3E}">
        <p14:creationId xmlns:p14="http://schemas.microsoft.com/office/powerpoint/2010/main" val="27429461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descr="A sunset in the background&#10;&#10;Description generated with very high confidence">
            <a:extLst>
              <a:ext uri="{FF2B5EF4-FFF2-40B4-BE49-F238E27FC236}">
                <a16:creationId xmlns:a16="http://schemas.microsoft.com/office/drawing/2014/main" id="{0ED2DF68-D6C1-4798-9503-E8589763A6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4796" y="9939"/>
            <a:ext cx="3615082" cy="3615082"/>
          </a:xfrm>
          <a:prstGeom prst="rect">
            <a:avLst/>
          </a:prstGeom>
        </p:spPr>
      </p:pic>
      <p:sp useBgFill="1">
        <p:nvSpPr>
          <p:cNvPr id="2" name="TextBox 1">
            <a:extLst>
              <a:ext uri="{FF2B5EF4-FFF2-40B4-BE49-F238E27FC236}">
                <a16:creationId xmlns:a16="http://schemas.microsoft.com/office/drawing/2014/main" id="{A7591E11-CAAA-483B-A627-A630C2E2262C}"/>
              </a:ext>
            </a:extLst>
          </p:cNvPr>
          <p:cNvSpPr txBox="1"/>
          <p:nvPr/>
        </p:nvSpPr>
        <p:spPr>
          <a:xfrm>
            <a:off x="662660" y="3365413"/>
            <a:ext cx="3615082" cy="2308324"/>
          </a:xfrm>
          <a:prstGeom prst="rect">
            <a:avLst/>
          </a:prstGeom>
        </p:spPr>
        <p:txBody>
          <a:bodyPr wrap="square" rtlCol="0">
            <a:spAutoFit/>
          </a:bodyPr>
          <a:lstStyle/>
          <a:p>
            <a:r>
              <a:rPr lang="en-US" dirty="0">
                <a:solidFill>
                  <a:schemeClr val="bg1"/>
                </a:solidFill>
              </a:rPr>
              <a:t>Through this process, nanoparticles such as titanium dioxide, act as organic destroyers and degrade organic toxins in the process of hydroxylation. (A chemical process that introduces a oxygen bonded to hydrogen—or a hydroxyl group—</a:t>
            </a:r>
          </a:p>
          <a:p>
            <a:r>
              <a:rPr lang="en-US" dirty="0">
                <a:solidFill>
                  <a:schemeClr val="bg1"/>
                </a:solidFill>
              </a:rPr>
              <a:t>into an organic compound.)</a:t>
            </a:r>
          </a:p>
        </p:txBody>
      </p:sp>
      <p:pic>
        <p:nvPicPr>
          <p:cNvPr id="6" name="Picture 5" descr="A picture containing nature&#10;&#10;Description generated with high confidence">
            <a:extLst>
              <a:ext uri="{FF2B5EF4-FFF2-40B4-BE49-F238E27FC236}">
                <a16:creationId xmlns:a16="http://schemas.microsoft.com/office/drawing/2014/main" id="{4D40E4B8-9B96-46F8-80C9-8A5E2528D5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5500" y="3788970"/>
            <a:ext cx="4320209" cy="2881546"/>
          </a:xfrm>
          <a:prstGeom prst="rect">
            <a:avLst/>
          </a:prstGeom>
        </p:spPr>
      </p:pic>
      <p:sp>
        <p:nvSpPr>
          <p:cNvPr id="8" name="Rectangle 7">
            <a:extLst>
              <a:ext uri="{FF2B5EF4-FFF2-40B4-BE49-F238E27FC236}">
                <a16:creationId xmlns:a16="http://schemas.microsoft.com/office/drawing/2014/main" id="{AC30EBC2-41D4-4313-8F3C-52C2E18845B2}"/>
              </a:ext>
            </a:extLst>
          </p:cNvPr>
          <p:cNvSpPr/>
          <p:nvPr/>
        </p:nvSpPr>
        <p:spPr>
          <a:xfrm>
            <a:off x="4134678" y="50705"/>
            <a:ext cx="3885487" cy="1569660"/>
          </a:xfrm>
          <a:prstGeom prst="rect">
            <a:avLst/>
          </a:prstGeom>
        </p:spPr>
        <p:txBody>
          <a:bodyPr wrap="none">
            <a:spAutoFit/>
          </a:bodyPr>
          <a:lstStyle/>
          <a:p>
            <a:r>
              <a:rPr lang="en-US" sz="4800" dirty="0">
                <a:solidFill>
                  <a:schemeClr val="bg1"/>
                </a:solidFill>
              </a:rPr>
              <a:t>Photocatalytic </a:t>
            </a:r>
          </a:p>
          <a:p>
            <a:r>
              <a:rPr lang="en-US" sz="4800" dirty="0">
                <a:solidFill>
                  <a:schemeClr val="bg1"/>
                </a:solidFill>
              </a:rPr>
              <a:t>Nanoparticles</a:t>
            </a:r>
            <a:endParaRPr lang="en-US" dirty="0">
              <a:solidFill>
                <a:schemeClr val="bg1"/>
              </a:solidFill>
            </a:endParaRPr>
          </a:p>
        </p:txBody>
      </p:sp>
    </p:spTree>
    <p:extLst>
      <p:ext uri="{BB962C8B-B14F-4D97-AF65-F5344CB8AC3E}">
        <p14:creationId xmlns:p14="http://schemas.microsoft.com/office/powerpoint/2010/main" val="8867789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DE822E-8555-4D70-A7A0-BE4D6C47F984}"/>
              </a:ext>
            </a:extLst>
          </p:cNvPr>
          <p:cNvSpPr>
            <a:spLocks noGrp="1"/>
          </p:cNvSpPr>
          <p:nvPr>
            <p:ph type="title"/>
          </p:nvPr>
        </p:nvSpPr>
        <p:spPr>
          <a:xfrm>
            <a:off x="628650" y="265768"/>
            <a:ext cx="7886700" cy="1325563"/>
          </a:xfrm>
        </p:spPr>
        <p:txBody>
          <a:bodyPr/>
          <a:lstStyle/>
          <a:p>
            <a:pPr algn="ctr"/>
            <a:r>
              <a:rPr lang="en-US">
                <a:latin typeface="Abadi Extra Light" panose="020B0604020202020204" pitchFamily="34" charset="0"/>
              </a:rPr>
              <a:t>Titanium Dioxide Nanoparticle</a:t>
            </a:r>
            <a:br>
              <a:rPr lang="en-US">
                <a:latin typeface="Abadi Extra Light" panose="020B0604020202020204" pitchFamily="34" charset="0"/>
              </a:rPr>
            </a:br>
            <a:r>
              <a:rPr lang="en-US">
                <a:latin typeface="Abadi Extra Light" panose="020B0604020202020204" pitchFamily="34" charset="0"/>
              </a:rPr>
              <a:t>Photocatalytic Activity</a:t>
            </a:r>
            <a:endParaRPr lang="en-US" dirty="0">
              <a:latin typeface="Abadi Extra Light" panose="020B0604020202020204" pitchFamily="34" charset="0"/>
            </a:endParaRPr>
          </a:p>
        </p:txBody>
      </p:sp>
      <p:pic>
        <p:nvPicPr>
          <p:cNvPr id="4" name="Content Placeholder 3">
            <a:extLst>
              <a:ext uri="{FF2B5EF4-FFF2-40B4-BE49-F238E27FC236}">
                <a16:creationId xmlns:a16="http://schemas.microsoft.com/office/drawing/2014/main" id="{8425DF9E-3383-4632-96F8-48DA9E12B44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45704" y="1774974"/>
            <a:ext cx="6652591" cy="3766283"/>
          </a:xfrm>
          <a:prstGeom prst="rect">
            <a:avLst/>
          </a:prstGeom>
        </p:spPr>
      </p:pic>
      <p:sp>
        <p:nvSpPr>
          <p:cNvPr id="5" name="TextBox 4">
            <a:extLst>
              <a:ext uri="{FF2B5EF4-FFF2-40B4-BE49-F238E27FC236}">
                <a16:creationId xmlns:a16="http://schemas.microsoft.com/office/drawing/2014/main" id="{45F6F505-29CD-4F76-84BE-AB1394DA3F96}"/>
              </a:ext>
            </a:extLst>
          </p:cNvPr>
          <p:cNvSpPr txBox="1"/>
          <p:nvPr/>
        </p:nvSpPr>
        <p:spPr>
          <a:xfrm>
            <a:off x="192156" y="5724900"/>
            <a:ext cx="8759686" cy="646331"/>
          </a:xfrm>
          <a:prstGeom prst="rect">
            <a:avLst/>
          </a:prstGeom>
          <a:noFill/>
        </p:spPr>
        <p:txBody>
          <a:bodyPr wrap="square" rtlCol="0">
            <a:spAutoFit/>
          </a:bodyPr>
          <a:lstStyle/>
          <a:p>
            <a:pPr algn="ctr"/>
            <a:r>
              <a:rPr lang="en-US" dirty="0"/>
              <a:t>Organic Compounds</a:t>
            </a:r>
            <a:r>
              <a:rPr lang="en-US" dirty="0">
                <a:sym typeface="Wingdings" panose="05000000000000000000" pitchFamily="2" charset="2"/>
              </a:rPr>
              <a:t> photocatalyzed by TiO</a:t>
            </a:r>
            <a:r>
              <a:rPr lang="en-US" baseline="-25000" dirty="0">
                <a:sym typeface="Wingdings" panose="05000000000000000000" pitchFamily="2" charset="2"/>
              </a:rPr>
              <a:t>2</a:t>
            </a:r>
            <a:r>
              <a:rPr lang="en-US" dirty="0">
                <a:sym typeface="Wingdings" panose="05000000000000000000" pitchFamily="2" charset="2"/>
              </a:rPr>
              <a:t> with UV light to produce H</a:t>
            </a:r>
            <a:r>
              <a:rPr lang="en-US" baseline="-25000" dirty="0">
                <a:sym typeface="Wingdings" panose="05000000000000000000" pitchFamily="2" charset="2"/>
              </a:rPr>
              <a:t>2</a:t>
            </a:r>
            <a:r>
              <a:rPr lang="en-US" dirty="0">
                <a:sym typeface="Wingdings" panose="05000000000000000000" pitchFamily="2" charset="2"/>
              </a:rPr>
              <a:t>0 and CO</a:t>
            </a:r>
            <a:r>
              <a:rPr lang="en-US" baseline="-25000" dirty="0">
                <a:sym typeface="Wingdings" panose="05000000000000000000" pitchFamily="2" charset="2"/>
              </a:rPr>
              <a:t>2</a:t>
            </a:r>
          </a:p>
          <a:p>
            <a:pPr algn="ctr"/>
            <a:r>
              <a:rPr lang="en-US" dirty="0">
                <a:sym typeface="Wingdings" panose="05000000000000000000" pitchFamily="2" charset="2"/>
              </a:rPr>
              <a:t>Organic Compoundsdegraded/destroyed in the process through hydroxylation</a:t>
            </a:r>
            <a:endParaRPr lang="en-US" dirty="0"/>
          </a:p>
        </p:txBody>
      </p:sp>
    </p:spTree>
    <p:extLst>
      <p:ext uri="{BB962C8B-B14F-4D97-AF65-F5344CB8AC3E}">
        <p14:creationId xmlns:p14="http://schemas.microsoft.com/office/powerpoint/2010/main" val="26350801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6CF29CD-38B8-4924-BA11-6D60517487EF}"/>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42816"/>
            <a:ext cx="9144000" cy="261518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62DA320-FC2B-4FDC-A2EA-414A3345E2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4127" y="643464"/>
            <a:ext cx="5983522" cy="3275978"/>
          </a:xfrm>
          <a:prstGeom prst="rect">
            <a:avLst/>
          </a:prstGeom>
        </p:spPr>
      </p:pic>
      <p:sp>
        <p:nvSpPr>
          <p:cNvPr id="2" name="Title 1">
            <a:extLst>
              <a:ext uri="{FF2B5EF4-FFF2-40B4-BE49-F238E27FC236}">
                <a16:creationId xmlns:a16="http://schemas.microsoft.com/office/drawing/2014/main" id="{F4017A5D-64A5-41DF-800B-55FFA2177C01}"/>
              </a:ext>
            </a:extLst>
          </p:cNvPr>
          <p:cNvSpPr>
            <a:spLocks noGrp="1"/>
          </p:cNvSpPr>
          <p:nvPr>
            <p:ph type="title"/>
          </p:nvPr>
        </p:nvSpPr>
        <p:spPr>
          <a:xfrm>
            <a:off x="538859" y="4242816"/>
            <a:ext cx="8074057" cy="1207269"/>
          </a:xfrm>
        </p:spPr>
        <p:txBody>
          <a:bodyPr vert="horz" lIns="91440" tIns="45720" rIns="91440" bIns="45720" rtlCol="0" anchor="b">
            <a:normAutofit/>
          </a:bodyPr>
          <a:lstStyle/>
          <a:p>
            <a:pPr algn="ctr"/>
            <a:r>
              <a:rPr lang="en-US" kern="1200" dirty="0">
                <a:solidFill>
                  <a:schemeClr val="bg1"/>
                </a:solidFill>
                <a:latin typeface="+mj-lt"/>
                <a:ea typeface="+mj-ea"/>
                <a:cs typeface="+mj-cs"/>
              </a:rPr>
              <a:t>Photocatalytic Process</a:t>
            </a:r>
          </a:p>
        </p:txBody>
      </p:sp>
      <p:sp>
        <p:nvSpPr>
          <p:cNvPr id="3" name="Text Placeholder 2">
            <a:extLst>
              <a:ext uri="{FF2B5EF4-FFF2-40B4-BE49-F238E27FC236}">
                <a16:creationId xmlns:a16="http://schemas.microsoft.com/office/drawing/2014/main" id="{2FE99E34-8DDD-460A-9CF0-BF01A3E99603}"/>
              </a:ext>
            </a:extLst>
          </p:cNvPr>
          <p:cNvSpPr>
            <a:spLocks noGrp="1"/>
          </p:cNvSpPr>
          <p:nvPr>
            <p:ph type="body" idx="1"/>
          </p:nvPr>
        </p:nvSpPr>
        <p:spPr>
          <a:xfrm>
            <a:off x="1032234" y="5450085"/>
            <a:ext cx="7070105" cy="1207269"/>
          </a:xfrm>
        </p:spPr>
        <p:txBody>
          <a:bodyPr vert="horz" lIns="91440" tIns="45720" rIns="91440" bIns="45720" rtlCol="0">
            <a:normAutofit fontScale="92500" lnSpcReduction="20000"/>
          </a:bodyPr>
          <a:lstStyle/>
          <a:p>
            <a:pPr algn="ctr"/>
            <a:r>
              <a:rPr lang="en-US" sz="2600" kern="1200" dirty="0">
                <a:solidFill>
                  <a:schemeClr val="bg2"/>
                </a:solidFill>
                <a:latin typeface="+mn-lt"/>
                <a:ea typeface="+mn-ea"/>
                <a:cs typeface="+mn-cs"/>
              </a:rPr>
              <a:t>Photocatalysts create a strong oxidation agent and electronic holes to break down </a:t>
            </a:r>
            <a:r>
              <a:rPr lang="en-US" sz="2600" strike="sngStrike" kern="1200" dirty="0">
                <a:solidFill>
                  <a:schemeClr val="bg2"/>
                </a:solidFill>
                <a:latin typeface="+mn-lt"/>
                <a:ea typeface="+mn-ea"/>
                <a:cs typeface="+mn-cs"/>
              </a:rPr>
              <a:t>the</a:t>
            </a:r>
            <a:r>
              <a:rPr lang="en-US" sz="2600" kern="1200" dirty="0">
                <a:solidFill>
                  <a:schemeClr val="bg2"/>
                </a:solidFill>
                <a:latin typeface="+mn-lt"/>
                <a:ea typeface="+mn-ea"/>
                <a:cs typeface="+mn-cs"/>
              </a:rPr>
              <a:t> organic matter into carbon dioxide and water when in the presence of </a:t>
            </a:r>
            <a:r>
              <a:rPr lang="en-US" sz="2600" kern="1200" dirty="0" err="1">
                <a:solidFill>
                  <a:schemeClr val="bg2"/>
                </a:solidFill>
                <a:latin typeface="+mn-lt"/>
                <a:ea typeface="+mn-ea"/>
                <a:cs typeface="+mn-cs"/>
              </a:rPr>
              <a:t>photocatalysts</a:t>
            </a:r>
            <a:r>
              <a:rPr lang="en-US" sz="2600" kern="1200" dirty="0">
                <a:solidFill>
                  <a:schemeClr val="bg2"/>
                </a:solidFill>
                <a:latin typeface="+mn-lt"/>
                <a:ea typeface="+mn-ea"/>
                <a:cs typeface="+mn-cs"/>
              </a:rPr>
              <a:t> such as light and water</a:t>
            </a:r>
          </a:p>
          <a:p>
            <a:pPr algn="ctr"/>
            <a:endParaRPr lang="en-US" sz="1500" kern="1200" dirty="0">
              <a:solidFill>
                <a:schemeClr val="bg2"/>
              </a:solidFill>
              <a:latin typeface="+mn-lt"/>
              <a:ea typeface="+mn-ea"/>
              <a:cs typeface="+mn-cs"/>
            </a:endParaRPr>
          </a:p>
        </p:txBody>
      </p:sp>
    </p:spTree>
    <p:extLst>
      <p:ext uri="{BB962C8B-B14F-4D97-AF65-F5344CB8AC3E}">
        <p14:creationId xmlns:p14="http://schemas.microsoft.com/office/powerpoint/2010/main" val="37390245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19">
            <a:extLst>
              <a:ext uri="{FF2B5EF4-FFF2-40B4-BE49-F238E27FC236}">
                <a16:creationId xmlns:a16="http://schemas.microsoft.com/office/drawing/2014/main" id="{74426AB7-D619-4515-962A-BC83909EC015}"/>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DE47DF98-723F-4AAC-ABCF-CACBC438F78F}"/>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2880" y="256540"/>
            <a:ext cx="8778240" cy="63652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cxnSp>
        <p:nvCxnSpPr>
          <p:cNvPr id="24" name="Straight Connector 23">
            <a:extLst>
              <a:ext uri="{FF2B5EF4-FFF2-40B4-BE49-F238E27FC236}">
                <a16:creationId xmlns:a16="http://schemas.microsoft.com/office/drawing/2014/main" id="{EA29FC7C-9308-4FDE-8DCA-405668055B0F}"/>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171700" y="5768204"/>
            <a:ext cx="48006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E0DD30DC-8E4B-405D-A31B-34629B911918}"/>
              </a:ext>
            </a:extLst>
          </p:cNvPr>
          <p:cNvPicPr>
            <a:picLocks noChangeAspect="1"/>
          </p:cNvPicPr>
          <p:nvPr/>
        </p:nvPicPr>
        <p:blipFill rotWithShape="1">
          <a:blip r:embed="rId2">
            <a:extLst>
              <a:ext uri="{28A0092B-C50C-407E-A947-70E740481C1C}">
                <a14:useLocalDpi xmlns:a14="http://schemas.microsoft.com/office/drawing/2010/main" val="0"/>
              </a:ext>
            </a:extLst>
          </a:blip>
          <a:srcRect r="3806" b="1"/>
          <a:stretch/>
        </p:blipFill>
        <p:spPr>
          <a:xfrm>
            <a:off x="182880" y="256540"/>
            <a:ext cx="8778240" cy="3764276"/>
          </a:xfrm>
          <a:prstGeom prst="rect">
            <a:avLst/>
          </a:prstGeom>
        </p:spPr>
      </p:pic>
      <p:sp>
        <p:nvSpPr>
          <p:cNvPr id="6" name="TextBox 5">
            <a:extLst>
              <a:ext uri="{FF2B5EF4-FFF2-40B4-BE49-F238E27FC236}">
                <a16:creationId xmlns:a16="http://schemas.microsoft.com/office/drawing/2014/main" id="{62F32237-EC1D-4407-BAFF-272DF71278BA}"/>
              </a:ext>
            </a:extLst>
          </p:cNvPr>
          <p:cNvSpPr txBox="1"/>
          <p:nvPr/>
        </p:nvSpPr>
        <p:spPr>
          <a:xfrm>
            <a:off x="832485" y="4277356"/>
            <a:ext cx="7475220" cy="1560320"/>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pPr>
            <a:r>
              <a:rPr lang="en-US" sz="4600" dirty="0">
                <a:solidFill>
                  <a:schemeClr val="accent1"/>
                </a:solidFill>
                <a:latin typeface="+mj-lt"/>
                <a:ea typeface="+mj-ea"/>
                <a:cs typeface="+mj-cs"/>
              </a:rPr>
              <a:t>HYDROXYLATION TO DESTROY ORGANIC COMPOUNDS</a:t>
            </a:r>
          </a:p>
        </p:txBody>
      </p:sp>
    </p:spTree>
    <p:extLst>
      <p:ext uri="{BB962C8B-B14F-4D97-AF65-F5344CB8AC3E}">
        <p14:creationId xmlns:p14="http://schemas.microsoft.com/office/powerpoint/2010/main" val="20744230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10;&#10;Description generated with high confidence">
            <a:extLst>
              <a:ext uri="{FF2B5EF4-FFF2-40B4-BE49-F238E27FC236}">
                <a16:creationId xmlns:a16="http://schemas.microsoft.com/office/drawing/2014/main" id="{12C59C59-85C8-41B9-B7ED-3960ADE696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1087" y="0"/>
            <a:ext cx="7941826" cy="6858000"/>
          </a:xfrm>
          <a:prstGeom prst="rect">
            <a:avLst/>
          </a:prstGeom>
        </p:spPr>
      </p:pic>
      <p:sp>
        <p:nvSpPr>
          <p:cNvPr id="4" name="TextBox 3">
            <a:extLst>
              <a:ext uri="{FF2B5EF4-FFF2-40B4-BE49-F238E27FC236}">
                <a16:creationId xmlns:a16="http://schemas.microsoft.com/office/drawing/2014/main" id="{DAF64D42-F405-4C6E-A998-43AC79EE94D1}"/>
              </a:ext>
            </a:extLst>
          </p:cNvPr>
          <p:cNvSpPr txBox="1"/>
          <p:nvPr/>
        </p:nvSpPr>
        <p:spPr>
          <a:xfrm>
            <a:off x="5247861" y="742122"/>
            <a:ext cx="2743200" cy="369332"/>
          </a:xfrm>
          <a:prstGeom prst="rect">
            <a:avLst/>
          </a:prstGeom>
          <a:noFill/>
        </p:spPr>
        <p:txBody>
          <a:bodyPr wrap="square" rtlCol="0">
            <a:spAutoFit/>
          </a:bodyPr>
          <a:lstStyle/>
          <a:p>
            <a:r>
              <a:rPr lang="en-US" dirty="0"/>
              <a:t>OF TITANIUM DIOXIDE</a:t>
            </a:r>
          </a:p>
        </p:txBody>
      </p:sp>
    </p:spTree>
    <p:extLst>
      <p:ext uri="{BB962C8B-B14F-4D97-AF65-F5344CB8AC3E}">
        <p14:creationId xmlns:p14="http://schemas.microsoft.com/office/powerpoint/2010/main" val="24285283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D119CC8-5537-4BC2-819C-6482B7808A15}"/>
              </a:ext>
            </a:extLst>
          </p:cNvPr>
          <p:cNvSpPr txBox="1"/>
          <p:nvPr/>
        </p:nvSpPr>
        <p:spPr>
          <a:xfrm>
            <a:off x="2173516" y="556590"/>
            <a:ext cx="4351023" cy="830997"/>
          </a:xfrm>
          <a:prstGeom prst="rect">
            <a:avLst/>
          </a:prstGeom>
          <a:noFill/>
        </p:spPr>
        <p:txBody>
          <a:bodyPr wrap="square" rtlCol="0">
            <a:spAutoFit/>
          </a:bodyPr>
          <a:lstStyle/>
          <a:p>
            <a:r>
              <a:rPr lang="en-US" sz="4800" dirty="0"/>
              <a:t>Nanotechnology </a:t>
            </a:r>
          </a:p>
        </p:txBody>
      </p:sp>
      <p:sp>
        <p:nvSpPr>
          <p:cNvPr id="4" name="TextBox 3">
            <a:extLst>
              <a:ext uri="{FF2B5EF4-FFF2-40B4-BE49-F238E27FC236}">
                <a16:creationId xmlns:a16="http://schemas.microsoft.com/office/drawing/2014/main" id="{704247C2-C0DA-4B42-8AF2-CE245772F6BC}"/>
              </a:ext>
            </a:extLst>
          </p:cNvPr>
          <p:cNvSpPr txBox="1"/>
          <p:nvPr/>
        </p:nvSpPr>
        <p:spPr>
          <a:xfrm>
            <a:off x="940887" y="1226811"/>
            <a:ext cx="6875563" cy="1477328"/>
          </a:xfrm>
          <a:prstGeom prst="rect">
            <a:avLst/>
          </a:prstGeom>
          <a:noFill/>
        </p:spPr>
        <p:txBody>
          <a:bodyPr wrap="square" rtlCol="0">
            <a:spAutoFit/>
          </a:bodyPr>
          <a:lstStyle/>
          <a:p>
            <a:pPr algn="just"/>
            <a:r>
              <a:rPr lang="en-US" dirty="0">
                <a:solidFill>
                  <a:prstClr val="black"/>
                </a:solidFill>
                <a:latin typeface="Times New Roman" panose="02020603050405020304" pitchFamily="18" charset="0"/>
                <a:cs typeface="Times New Roman" panose="02020603050405020304" pitchFamily="18" charset="0"/>
              </a:rPr>
              <a:t>Nanotechnology is the manipulation of matter at the near-atomic and molecular (or </a:t>
            </a:r>
            <a:r>
              <a:rPr lang="en-US" b="1" dirty="0">
                <a:solidFill>
                  <a:prstClr val="black"/>
                </a:solidFill>
                <a:latin typeface="Times New Roman" panose="02020603050405020304" pitchFamily="18" charset="0"/>
                <a:cs typeface="Times New Roman" panose="02020603050405020304" pitchFamily="18" charset="0"/>
              </a:rPr>
              <a:t>nanoscale</a:t>
            </a:r>
            <a:r>
              <a:rPr lang="en-US" dirty="0">
                <a:solidFill>
                  <a:prstClr val="black"/>
                </a:solidFill>
                <a:latin typeface="Times New Roman" panose="02020603050405020304" pitchFamily="18" charset="0"/>
                <a:cs typeface="Times New Roman" panose="02020603050405020304" pitchFamily="18" charset="0"/>
              </a:rPr>
              <a:t>) level through engineering and scientific design. Nanotechnology is essential in the production of new materials, structures, systems and devices and seeks to improve functions and reactions of products.</a:t>
            </a:r>
            <a:endParaRPr lang="en-US" strike="sngStrike" dirty="0">
              <a:latin typeface="Times New Roman" panose="02020603050405020304" pitchFamily="18" charset="0"/>
              <a:cs typeface="Times New Roman" panose="02020603050405020304" pitchFamily="18" charset="0"/>
            </a:endParaRPr>
          </a:p>
        </p:txBody>
      </p:sp>
      <p:pic>
        <p:nvPicPr>
          <p:cNvPr id="6" name="Picture 5" descr="A picture containing invertebrate, animal&#10;&#10;Description generated with very high confidence">
            <a:extLst>
              <a:ext uri="{FF2B5EF4-FFF2-40B4-BE49-F238E27FC236}">
                <a16:creationId xmlns:a16="http://schemas.microsoft.com/office/drawing/2014/main" id="{67AFBFE5-6524-40A0-8DCB-CBCB663C1D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1230" y="2909711"/>
            <a:ext cx="5835594" cy="3677781"/>
          </a:xfrm>
          <a:prstGeom prst="rect">
            <a:avLst/>
          </a:prstGeom>
        </p:spPr>
      </p:pic>
    </p:spTree>
    <p:extLst>
      <p:ext uri="{BB962C8B-B14F-4D97-AF65-F5344CB8AC3E}">
        <p14:creationId xmlns:p14="http://schemas.microsoft.com/office/powerpoint/2010/main" val="10068126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764DECD-5DFF-4060-B254-41EC681EE894}"/>
              </a:ext>
            </a:extLst>
          </p:cNvPr>
          <p:cNvSpPr txBox="1"/>
          <p:nvPr/>
        </p:nvSpPr>
        <p:spPr>
          <a:xfrm>
            <a:off x="185530" y="61514"/>
            <a:ext cx="8481392" cy="1569660"/>
          </a:xfrm>
          <a:prstGeom prst="rect">
            <a:avLst/>
          </a:prstGeom>
          <a:noFill/>
        </p:spPr>
        <p:txBody>
          <a:bodyPr wrap="square" rtlCol="0">
            <a:spAutoFit/>
          </a:bodyPr>
          <a:lstStyle/>
          <a:p>
            <a:pPr algn="ctr"/>
            <a:r>
              <a:rPr lang="en-US" sz="4800" dirty="0"/>
              <a:t>Uses of Photocatalytic Nanoparticles</a:t>
            </a:r>
          </a:p>
        </p:txBody>
      </p:sp>
      <p:sp>
        <p:nvSpPr>
          <p:cNvPr id="4" name="Rectangle 3">
            <a:extLst>
              <a:ext uri="{FF2B5EF4-FFF2-40B4-BE49-F238E27FC236}">
                <a16:creationId xmlns:a16="http://schemas.microsoft.com/office/drawing/2014/main" id="{4839F99B-1062-4C52-9675-D6D04852CA80}"/>
              </a:ext>
            </a:extLst>
          </p:cNvPr>
          <p:cNvSpPr/>
          <p:nvPr/>
        </p:nvSpPr>
        <p:spPr>
          <a:xfrm>
            <a:off x="330516" y="1514424"/>
            <a:ext cx="8481392" cy="923330"/>
          </a:xfrm>
          <a:prstGeom prst="rect">
            <a:avLst/>
          </a:prstGeom>
        </p:spPr>
        <p:txBody>
          <a:bodyPr wrap="square">
            <a:spAutoFit/>
          </a:bodyPr>
          <a:lstStyle/>
          <a:p>
            <a:r>
              <a:rPr lang="en-US" dirty="0">
                <a:solidFill>
                  <a:prstClr val="black"/>
                </a:solidFill>
              </a:rPr>
              <a:t>Nanoparticles are essential in industries such as such as water sanitation and purification. They are also used in products from antimicrobial agents, cosmetics, and sunscreens to semiconductor systems.</a:t>
            </a:r>
            <a:endParaRPr lang="en-US" dirty="0"/>
          </a:p>
        </p:txBody>
      </p:sp>
      <p:pic>
        <p:nvPicPr>
          <p:cNvPr id="8" name="Picture 7" descr="A picture containing animal, invertebrate, turtle&#10;&#10;Description generated with high confidence">
            <a:extLst>
              <a:ext uri="{FF2B5EF4-FFF2-40B4-BE49-F238E27FC236}">
                <a16:creationId xmlns:a16="http://schemas.microsoft.com/office/drawing/2014/main" id="{96FB277C-275B-4B26-9B1C-7B538B68CB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86704" y="5053411"/>
            <a:ext cx="2619375" cy="1743075"/>
          </a:xfrm>
          <a:prstGeom prst="rect">
            <a:avLst/>
          </a:prstGeom>
        </p:spPr>
      </p:pic>
      <p:pic>
        <p:nvPicPr>
          <p:cNvPr id="12" name="Picture 11" descr="A picture containing person, man, outdoor&#10;&#10;Description generated with high confidence">
            <a:extLst>
              <a:ext uri="{FF2B5EF4-FFF2-40B4-BE49-F238E27FC236}">
                <a16:creationId xmlns:a16="http://schemas.microsoft.com/office/drawing/2014/main" id="{CD5AC8FF-A258-4109-A283-4E069AC5DD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877" y="3268750"/>
            <a:ext cx="4181733" cy="2362201"/>
          </a:xfrm>
          <a:prstGeom prst="rect">
            <a:avLst/>
          </a:prstGeom>
        </p:spPr>
      </p:pic>
      <p:pic>
        <p:nvPicPr>
          <p:cNvPr id="14" name="Picture 13" descr="A circuit board&#10;&#10;Description generated with very high confidence">
            <a:extLst>
              <a:ext uri="{FF2B5EF4-FFF2-40B4-BE49-F238E27FC236}">
                <a16:creationId xmlns:a16="http://schemas.microsoft.com/office/drawing/2014/main" id="{8DFE8375-D3DC-4FF9-8757-C448E093D7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24588" y="4955010"/>
            <a:ext cx="2858743" cy="1841476"/>
          </a:xfrm>
          <a:prstGeom prst="rect">
            <a:avLst/>
          </a:prstGeom>
        </p:spPr>
      </p:pic>
      <p:pic>
        <p:nvPicPr>
          <p:cNvPr id="16" name="Picture 15" descr="A close up of a person&#10;&#10;Description generated with high confidence">
            <a:extLst>
              <a:ext uri="{FF2B5EF4-FFF2-40B4-BE49-F238E27FC236}">
                <a16:creationId xmlns:a16="http://schemas.microsoft.com/office/drawing/2014/main" id="{C1B15760-CE93-427B-9515-DF78C3B6FEB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49917" y="3345033"/>
            <a:ext cx="2460843" cy="1533694"/>
          </a:xfrm>
          <a:prstGeom prst="rect">
            <a:avLst/>
          </a:prstGeom>
        </p:spPr>
      </p:pic>
    </p:spTree>
    <p:extLst>
      <p:ext uri="{BB962C8B-B14F-4D97-AF65-F5344CB8AC3E}">
        <p14:creationId xmlns:p14="http://schemas.microsoft.com/office/powerpoint/2010/main" val="2697202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7C7C7E"/>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CB6496E-99BA-44B9-9A35-A7AFAFE14B0D}"/>
              </a:ext>
            </a:extLst>
          </p:cNvPr>
          <p:cNvPicPr>
            <a:picLocks noChangeAspect="1"/>
          </p:cNvPicPr>
          <p:nvPr/>
        </p:nvPicPr>
        <p:blipFill>
          <a:blip r:embed="rId2"/>
          <a:stretch>
            <a:fillRect/>
          </a:stretch>
        </p:blipFill>
        <p:spPr>
          <a:xfrm>
            <a:off x="1658169" y="2541562"/>
            <a:ext cx="4767485" cy="2328874"/>
          </a:xfrm>
          <a:prstGeom prst="rect">
            <a:avLst/>
          </a:prstGeom>
        </p:spPr>
      </p:pic>
      <p:sp>
        <p:nvSpPr>
          <p:cNvPr id="3" name="Rectangle 2">
            <a:extLst>
              <a:ext uri="{FF2B5EF4-FFF2-40B4-BE49-F238E27FC236}">
                <a16:creationId xmlns:a16="http://schemas.microsoft.com/office/drawing/2014/main" id="{AD6E718A-6A8E-45AE-AD84-9EA9BD62A83B}"/>
              </a:ext>
            </a:extLst>
          </p:cNvPr>
          <p:cNvSpPr/>
          <p:nvPr/>
        </p:nvSpPr>
        <p:spPr>
          <a:xfrm>
            <a:off x="331304" y="1341233"/>
            <a:ext cx="8004313" cy="1200329"/>
          </a:xfrm>
          <a:prstGeom prst="rect">
            <a:avLst/>
          </a:prstGeom>
        </p:spPr>
        <p:txBody>
          <a:bodyPr wrap="square">
            <a:spAutoFit/>
          </a:bodyPr>
          <a:lstStyle/>
          <a:p>
            <a:pPr lvl="0" algn="just"/>
            <a:r>
              <a:rPr lang="en-US" dirty="0">
                <a:solidFill>
                  <a:schemeClr val="bg1"/>
                </a:solidFill>
              </a:rPr>
              <a:t>Photocatalytic nanoparticles are currently being doped (an approach to modulate the electronic and optical properties of nanoparticles) and manipulated to trigger specific properties for nanoparticles in order to build an effective material. </a:t>
            </a:r>
          </a:p>
          <a:p>
            <a:pPr lvl="0"/>
            <a:endParaRPr lang="en-US" dirty="0">
              <a:solidFill>
                <a:prstClr val="black"/>
              </a:solidFill>
            </a:endParaRPr>
          </a:p>
        </p:txBody>
      </p:sp>
      <p:sp>
        <p:nvSpPr>
          <p:cNvPr id="4" name="TextBox 3">
            <a:extLst>
              <a:ext uri="{FF2B5EF4-FFF2-40B4-BE49-F238E27FC236}">
                <a16:creationId xmlns:a16="http://schemas.microsoft.com/office/drawing/2014/main" id="{141BF00C-33E6-4E4D-8E9E-3576CC0D214F}"/>
              </a:ext>
            </a:extLst>
          </p:cNvPr>
          <p:cNvSpPr txBox="1"/>
          <p:nvPr/>
        </p:nvSpPr>
        <p:spPr>
          <a:xfrm>
            <a:off x="331304" y="5253452"/>
            <a:ext cx="7421217" cy="646331"/>
          </a:xfrm>
          <a:prstGeom prst="rect">
            <a:avLst/>
          </a:prstGeom>
          <a:noFill/>
        </p:spPr>
        <p:txBody>
          <a:bodyPr wrap="square" rtlCol="0">
            <a:spAutoFit/>
          </a:bodyPr>
          <a:lstStyle/>
          <a:p>
            <a:pPr lvl="0" algn="just"/>
            <a:r>
              <a:rPr lang="en-US" dirty="0">
                <a:solidFill>
                  <a:schemeClr val="bg1"/>
                </a:solidFill>
              </a:rPr>
              <a:t>Researching, developing, and utilizing these properties is at the heart of engineering nanoscale technologies.</a:t>
            </a:r>
          </a:p>
        </p:txBody>
      </p:sp>
      <p:sp>
        <p:nvSpPr>
          <p:cNvPr id="5" name="Rectangle 4">
            <a:extLst>
              <a:ext uri="{FF2B5EF4-FFF2-40B4-BE49-F238E27FC236}">
                <a16:creationId xmlns:a16="http://schemas.microsoft.com/office/drawing/2014/main" id="{8595367D-EE05-4661-B2BB-1C3E4838B98D}"/>
              </a:ext>
            </a:extLst>
          </p:cNvPr>
          <p:cNvSpPr/>
          <p:nvPr/>
        </p:nvSpPr>
        <p:spPr>
          <a:xfrm>
            <a:off x="2333596" y="318728"/>
            <a:ext cx="4234685" cy="830997"/>
          </a:xfrm>
          <a:prstGeom prst="rect">
            <a:avLst/>
          </a:prstGeom>
        </p:spPr>
        <p:txBody>
          <a:bodyPr wrap="none">
            <a:spAutoFit/>
          </a:bodyPr>
          <a:lstStyle/>
          <a:p>
            <a:r>
              <a:rPr lang="en-US" sz="4800" dirty="0">
                <a:solidFill>
                  <a:schemeClr val="bg1"/>
                </a:solidFill>
              </a:rPr>
              <a:t>Future Research</a:t>
            </a:r>
            <a:endParaRPr lang="en-US" dirty="0">
              <a:solidFill>
                <a:schemeClr val="bg1"/>
              </a:solidFill>
            </a:endParaRPr>
          </a:p>
        </p:txBody>
      </p:sp>
    </p:spTree>
    <p:extLst>
      <p:ext uri="{BB962C8B-B14F-4D97-AF65-F5344CB8AC3E}">
        <p14:creationId xmlns:p14="http://schemas.microsoft.com/office/powerpoint/2010/main" val="38283709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9DC9F41-8671-4FA9-96B5-4B845309DCAD}"/>
              </a:ext>
            </a:extLst>
          </p:cNvPr>
          <p:cNvGraphicFramePr>
            <a:graphicFrameLocks noGrp="1"/>
          </p:cNvGraphicFramePr>
          <p:nvPr>
            <p:extLst>
              <p:ext uri="{D42A27DB-BD31-4B8C-83A1-F6EECF244321}">
                <p14:modId xmlns:p14="http://schemas.microsoft.com/office/powerpoint/2010/main" val="229358673"/>
              </p:ext>
            </p:extLst>
          </p:nvPr>
        </p:nvGraphicFramePr>
        <p:xfrm>
          <a:off x="178903" y="742122"/>
          <a:ext cx="8786191" cy="5865593"/>
        </p:xfrm>
        <a:graphic>
          <a:graphicData uri="http://schemas.openxmlformats.org/drawingml/2006/table">
            <a:tbl>
              <a:tblPr firstRow="1" bandRow="1">
                <a:tableStyleId>{5C22544A-7EE6-4342-B048-85BDC9FD1C3A}</a:tableStyleId>
              </a:tblPr>
              <a:tblGrid>
                <a:gridCol w="834887">
                  <a:extLst>
                    <a:ext uri="{9D8B030D-6E8A-4147-A177-3AD203B41FA5}">
                      <a16:colId xmlns:a16="http://schemas.microsoft.com/office/drawing/2014/main" val="1356427108"/>
                    </a:ext>
                  </a:extLst>
                </a:gridCol>
                <a:gridCol w="1934817">
                  <a:extLst>
                    <a:ext uri="{9D8B030D-6E8A-4147-A177-3AD203B41FA5}">
                      <a16:colId xmlns:a16="http://schemas.microsoft.com/office/drawing/2014/main" val="1646470845"/>
                    </a:ext>
                  </a:extLst>
                </a:gridCol>
                <a:gridCol w="1855304">
                  <a:extLst>
                    <a:ext uri="{9D8B030D-6E8A-4147-A177-3AD203B41FA5}">
                      <a16:colId xmlns:a16="http://schemas.microsoft.com/office/drawing/2014/main" val="1253659062"/>
                    </a:ext>
                  </a:extLst>
                </a:gridCol>
                <a:gridCol w="2819533">
                  <a:extLst>
                    <a:ext uri="{9D8B030D-6E8A-4147-A177-3AD203B41FA5}">
                      <a16:colId xmlns:a16="http://schemas.microsoft.com/office/drawing/2014/main" val="3280408489"/>
                    </a:ext>
                  </a:extLst>
                </a:gridCol>
                <a:gridCol w="1341650">
                  <a:extLst>
                    <a:ext uri="{9D8B030D-6E8A-4147-A177-3AD203B41FA5}">
                      <a16:colId xmlns:a16="http://schemas.microsoft.com/office/drawing/2014/main" val="2774459931"/>
                    </a:ext>
                  </a:extLst>
                </a:gridCol>
              </a:tblGrid>
              <a:tr h="372332">
                <a:tc>
                  <a:txBody>
                    <a:bodyPr/>
                    <a:lstStyle/>
                    <a:p>
                      <a:pPr algn="ctr"/>
                      <a:r>
                        <a:rPr lang="en-US" dirty="0"/>
                        <a:t>Slide #</a:t>
                      </a:r>
                    </a:p>
                  </a:txBody>
                  <a:tcPr/>
                </a:tc>
                <a:tc>
                  <a:txBody>
                    <a:bodyPr/>
                    <a:lstStyle/>
                    <a:p>
                      <a:pPr algn="ctr"/>
                      <a:r>
                        <a:rPr lang="en-US" dirty="0"/>
                        <a:t>Image 1</a:t>
                      </a:r>
                    </a:p>
                  </a:txBody>
                  <a:tcPr/>
                </a:tc>
                <a:tc>
                  <a:txBody>
                    <a:bodyPr/>
                    <a:lstStyle/>
                    <a:p>
                      <a:pPr algn="ctr"/>
                      <a:r>
                        <a:rPr lang="en-US" dirty="0"/>
                        <a:t>Image 2</a:t>
                      </a:r>
                    </a:p>
                  </a:txBody>
                  <a:tcPr/>
                </a:tc>
                <a:tc>
                  <a:txBody>
                    <a:bodyPr/>
                    <a:lstStyle/>
                    <a:p>
                      <a:pPr algn="ctr"/>
                      <a:r>
                        <a:rPr lang="en-US" dirty="0"/>
                        <a:t>Image 3</a:t>
                      </a:r>
                    </a:p>
                  </a:txBody>
                  <a:tcPr/>
                </a:tc>
                <a:tc>
                  <a:txBody>
                    <a:bodyPr/>
                    <a:lstStyle/>
                    <a:p>
                      <a:pPr algn="ctr"/>
                      <a:r>
                        <a:rPr lang="en-US" dirty="0"/>
                        <a:t>Image 4</a:t>
                      </a:r>
                    </a:p>
                  </a:txBody>
                  <a:tcPr/>
                </a:tc>
                <a:extLst>
                  <a:ext uri="{0D108BD9-81ED-4DB2-BD59-A6C34878D82A}">
                    <a16:rowId xmlns:a16="http://schemas.microsoft.com/office/drawing/2014/main" val="3861059116"/>
                  </a:ext>
                </a:extLst>
              </a:tr>
              <a:tr h="587029">
                <a:tc>
                  <a:txBody>
                    <a:bodyPr/>
                    <a:lstStyle/>
                    <a:p>
                      <a:pPr algn="ctr"/>
                      <a:r>
                        <a:rPr lang="en-US" dirty="0"/>
                        <a:t>1</a:t>
                      </a:r>
                    </a:p>
                  </a:txBody>
                  <a:tcPr/>
                </a:tc>
                <a:tc>
                  <a:txBody>
                    <a:bodyPr/>
                    <a:lstStyle/>
                    <a:p>
                      <a:r>
                        <a:rPr lang="en-US" sz="1100" dirty="0"/>
                        <a:t>http://nanodome.info</a:t>
                      </a:r>
                    </a:p>
                    <a:p>
                      <a:endParaRPr lang="en-US" sz="1100" dirty="0"/>
                    </a:p>
                  </a:txBody>
                  <a:tcPr/>
                </a:tc>
                <a:tc>
                  <a:txBody>
                    <a:bodyPr/>
                    <a:lstStyle/>
                    <a:p>
                      <a:endParaRPr lang="en-US" sz="1050"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207951831"/>
                  </a:ext>
                </a:extLst>
              </a:tr>
              <a:tr h="570314">
                <a:tc>
                  <a:txBody>
                    <a:bodyPr/>
                    <a:lstStyle/>
                    <a:p>
                      <a:pPr algn="ctr"/>
                      <a:r>
                        <a:rPr lang="en-US" dirty="0"/>
                        <a:t>2</a:t>
                      </a:r>
                    </a:p>
                  </a:txBody>
                  <a:tcPr/>
                </a:tc>
                <a:tc>
                  <a:txBody>
                    <a:bodyPr/>
                    <a:lstStyle/>
                    <a:p>
                      <a:r>
                        <a:rPr lang="en-US" sz="1050" dirty="0"/>
                        <a:t>https://dornsife.usc.edu/news/stories/1111/analyzing-life-on-a-molecular-level/ </a:t>
                      </a:r>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77173524"/>
                  </a:ext>
                </a:extLst>
              </a:tr>
              <a:tr h="372332">
                <a:tc>
                  <a:txBody>
                    <a:bodyPr/>
                    <a:lstStyle/>
                    <a:p>
                      <a:pPr algn="ctr"/>
                      <a:r>
                        <a:rPr lang="en-US" dirty="0"/>
                        <a:t>3</a:t>
                      </a:r>
                    </a:p>
                  </a:txBody>
                  <a:tcPr/>
                </a:tc>
                <a:tc>
                  <a:txBody>
                    <a:bodyPr/>
                    <a:lstStyle/>
                    <a:p>
                      <a:r>
                        <a:rPr lang="en-US" sz="1050" dirty="0"/>
                        <a:t>http://www.drrnlahotipolytechnic.com/course/computer-technology </a:t>
                      </a:r>
                    </a:p>
                  </a:txBody>
                  <a:tcPr/>
                </a:tc>
                <a:tc>
                  <a:txBody>
                    <a:bodyPr/>
                    <a:lstStyle/>
                    <a:p>
                      <a:r>
                        <a:rPr lang="en-US" sz="1000" dirty="0"/>
                        <a:t>http://www.european-coatings.com/Raw-materials-technologies/Technologies/Nanotechnology/Layer-by-layer-deposition-of-nano-patterned-thin-films-optimised </a:t>
                      </a:r>
                    </a:p>
                  </a:txBody>
                  <a:tcPr/>
                </a:tc>
                <a:tc>
                  <a:txBody>
                    <a:bodyPr/>
                    <a:lstStyle/>
                    <a:p>
                      <a:r>
                        <a:rPr lang="en-US" sz="800" dirty="0"/>
                        <a:t>https://www.quora.com/What-invention-if-it-were-invented-today-would-quantum-leap-human-technology-by-several-decades-if-not-centuries-overnight</a:t>
                      </a:r>
                    </a:p>
                    <a:p>
                      <a:endParaRPr lang="en-US" sz="800" dirty="0"/>
                    </a:p>
                  </a:txBody>
                  <a:tcPr/>
                </a:tc>
                <a:tc>
                  <a:txBody>
                    <a:bodyPr/>
                    <a:lstStyle/>
                    <a:p>
                      <a:r>
                        <a:rPr lang="en-US" sz="1000" dirty="0"/>
                        <a:t>https://www.hopkinsmedicine.org/wilmer/research/retina/lutty/nano.html</a:t>
                      </a:r>
                    </a:p>
                    <a:p>
                      <a:endParaRPr lang="en-US" sz="1000" dirty="0"/>
                    </a:p>
                  </a:txBody>
                  <a:tcPr/>
                </a:tc>
                <a:extLst>
                  <a:ext uri="{0D108BD9-81ED-4DB2-BD59-A6C34878D82A}">
                    <a16:rowId xmlns:a16="http://schemas.microsoft.com/office/drawing/2014/main" val="2626781853"/>
                  </a:ext>
                </a:extLst>
              </a:tr>
              <a:tr h="372332">
                <a:tc>
                  <a:txBody>
                    <a:bodyPr/>
                    <a:lstStyle/>
                    <a:p>
                      <a:pPr algn="ctr"/>
                      <a:r>
                        <a:rPr lang="en-US" dirty="0"/>
                        <a:t>4</a:t>
                      </a:r>
                    </a:p>
                  </a:txBody>
                  <a:tcPr/>
                </a:tc>
                <a:tc>
                  <a:txBody>
                    <a:bodyPr/>
                    <a:lstStyle/>
                    <a:p>
                      <a:r>
                        <a:rPr lang="en-US" sz="1000" dirty="0"/>
                        <a:t>https://futurism.com/in-the-future-cells-reprogrammed-inside-our-bodies-will-fight-cancer-for-us/ </a:t>
                      </a:r>
                    </a:p>
                  </a:txBody>
                  <a:tcPr/>
                </a:tc>
                <a:tc>
                  <a:txBody>
                    <a:bodyPr/>
                    <a:lstStyle/>
                    <a:p>
                      <a:r>
                        <a:rPr lang="en-US" sz="1000" dirty="0"/>
                        <a:t>http://www.energydigital.com/sustainability/no-limits-total-abundance-transparent-solar-windows </a:t>
                      </a:r>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886411095"/>
                  </a:ext>
                </a:extLst>
              </a:tr>
              <a:tr h="372332">
                <a:tc>
                  <a:txBody>
                    <a:bodyPr/>
                    <a:lstStyle/>
                    <a:p>
                      <a:pPr algn="ctr"/>
                      <a:r>
                        <a:rPr lang="en-US" dirty="0"/>
                        <a:t>5</a:t>
                      </a:r>
                    </a:p>
                  </a:txBody>
                  <a:tcPr/>
                </a:tc>
                <a:tc>
                  <a:txBody>
                    <a:bodyPr/>
                    <a:lstStyle/>
                    <a:p>
                      <a:r>
                        <a:rPr lang="en-US" sz="1000" dirty="0"/>
                        <a:t>https://news.wisc.edu/new-nanoparticle-catalyst-brings-fuel-cell-cars-closer-to-showroom/ </a:t>
                      </a:r>
                    </a:p>
                  </a:txBody>
                  <a:tcPr/>
                </a:tc>
                <a:tc>
                  <a:txBody>
                    <a:bodyPr/>
                    <a:lstStyle/>
                    <a:p>
                      <a:r>
                        <a:rPr lang="en-US" sz="1000" dirty="0"/>
                        <a:t>https://nanofixit.wordpress.com/2015/04/28/nanotech-foods-will-nanotechnology-change-what-you-eat/ </a:t>
                      </a:r>
                    </a:p>
                  </a:txBody>
                  <a:tcPr/>
                </a:tc>
                <a:tc>
                  <a:txBody>
                    <a:bodyPr/>
                    <a:lstStyle/>
                    <a:p>
                      <a:r>
                        <a:rPr lang="en-US" sz="1000" dirty="0"/>
                        <a:t>http://www.european-coatings.com/Raw-materials-technologies/Technologies/Nanotechnology/What-do-people-know-about-nanotechnology </a:t>
                      </a:r>
                    </a:p>
                  </a:txBody>
                  <a:tcPr/>
                </a:tc>
                <a:tc>
                  <a:txBody>
                    <a:bodyPr/>
                    <a:lstStyle/>
                    <a:p>
                      <a:r>
                        <a:rPr lang="en-US" sz="900" dirty="0"/>
                        <a:t>https://www.101newsmedia.com/news/16693</a:t>
                      </a:r>
                    </a:p>
                    <a:p>
                      <a:endParaRPr lang="en-US" sz="900" dirty="0"/>
                    </a:p>
                  </a:txBody>
                  <a:tcPr/>
                </a:tc>
                <a:extLst>
                  <a:ext uri="{0D108BD9-81ED-4DB2-BD59-A6C34878D82A}">
                    <a16:rowId xmlns:a16="http://schemas.microsoft.com/office/drawing/2014/main" val="1907583055"/>
                  </a:ext>
                </a:extLst>
              </a:tr>
              <a:tr h="372332">
                <a:tc>
                  <a:txBody>
                    <a:bodyPr/>
                    <a:lstStyle/>
                    <a:p>
                      <a:pPr algn="ctr"/>
                      <a:r>
                        <a:rPr lang="en-US" dirty="0"/>
                        <a:t>6</a:t>
                      </a:r>
                    </a:p>
                  </a:txBody>
                  <a:tcPr/>
                </a:tc>
                <a:tc>
                  <a:txBody>
                    <a:bodyPr/>
                    <a:lstStyle/>
                    <a:p>
                      <a:r>
                        <a:rPr lang="en-US" sz="900" dirty="0"/>
                        <a:t>http://blogs.iu.edu/sciu/2017/03/28/nanomaterials-bacteria/ </a:t>
                      </a:r>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046825227"/>
                  </a:ext>
                </a:extLst>
              </a:tr>
              <a:tr h="372332">
                <a:tc>
                  <a:txBody>
                    <a:bodyPr/>
                    <a:lstStyle/>
                    <a:p>
                      <a:pPr algn="ctr"/>
                      <a:r>
                        <a:rPr lang="en-US" dirty="0"/>
                        <a:t>7</a:t>
                      </a:r>
                    </a:p>
                  </a:txBody>
                  <a:tcPr/>
                </a:tc>
                <a:tc>
                  <a:txBody>
                    <a:bodyPr/>
                    <a:lstStyle/>
                    <a:p>
                      <a:r>
                        <a:rPr lang="en-US" sz="1000" dirty="0"/>
                        <a:t>https://www.nano.gov/nanotech-101/special </a:t>
                      </a:r>
                    </a:p>
                  </a:txBody>
                  <a:tcPr/>
                </a:tc>
                <a:tc>
                  <a:txBody>
                    <a:bodyPr/>
                    <a:lstStyle/>
                    <a:p>
                      <a:r>
                        <a:rPr lang="en-US" sz="1000" dirty="0"/>
                        <a:t>https://www.asme.org/engineering-topics/articles/nanotechnology/nano-advancement-repels-liquids </a:t>
                      </a:r>
                    </a:p>
                  </a:txBody>
                  <a:tcPr/>
                </a:tc>
                <a:tc>
                  <a:txBody>
                    <a:bodyPr/>
                    <a:lstStyle/>
                    <a:p>
                      <a:r>
                        <a:rPr lang="en-US" sz="1000" dirty="0"/>
                        <a:t>https://www.acast.com/pulseoftheplanet/nanoparticles-awholelotofsurface15may17</a:t>
                      </a:r>
                    </a:p>
                    <a:p>
                      <a:endParaRPr lang="en-US" sz="1000" dirty="0"/>
                    </a:p>
                  </a:txBody>
                  <a:tcPr/>
                </a:tc>
                <a:tc>
                  <a:txBody>
                    <a:bodyPr/>
                    <a:lstStyle/>
                    <a:p>
                      <a:endParaRPr lang="en-US" dirty="0"/>
                    </a:p>
                  </a:txBody>
                  <a:tcPr/>
                </a:tc>
                <a:extLst>
                  <a:ext uri="{0D108BD9-81ED-4DB2-BD59-A6C34878D82A}">
                    <a16:rowId xmlns:a16="http://schemas.microsoft.com/office/drawing/2014/main" val="1899281487"/>
                  </a:ext>
                </a:extLst>
              </a:tr>
              <a:tr h="372332">
                <a:tc>
                  <a:txBody>
                    <a:bodyPr/>
                    <a:lstStyle/>
                    <a:p>
                      <a:pPr algn="ctr"/>
                      <a:r>
                        <a:rPr lang="en-US" dirty="0"/>
                        <a:t>8</a:t>
                      </a:r>
                    </a:p>
                  </a:txBody>
                  <a:tcPr/>
                </a:tc>
                <a:tc>
                  <a:txBody>
                    <a:bodyPr/>
                    <a:lstStyle/>
                    <a:p>
                      <a:r>
                        <a:rPr lang="en-US" sz="1000" dirty="0"/>
                        <a:t>https://www.cd-bioparticles.com/t/Properties-and-Applications-of-Carbon-Nanoparticles_61.html </a:t>
                      </a:r>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761603186"/>
                  </a:ext>
                </a:extLst>
              </a:tr>
            </a:tbl>
          </a:graphicData>
        </a:graphic>
      </p:graphicFrame>
      <p:sp>
        <p:nvSpPr>
          <p:cNvPr id="3" name="TextBox 2">
            <a:extLst>
              <a:ext uri="{FF2B5EF4-FFF2-40B4-BE49-F238E27FC236}">
                <a16:creationId xmlns:a16="http://schemas.microsoft.com/office/drawing/2014/main" id="{244D48B8-6B66-4D87-9795-3CF55FEBCDEF}"/>
              </a:ext>
            </a:extLst>
          </p:cNvPr>
          <p:cNvSpPr txBox="1"/>
          <p:nvPr/>
        </p:nvSpPr>
        <p:spPr>
          <a:xfrm>
            <a:off x="1537252" y="163664"/>
            <a:ext cx="6069495" cy="646331"/>
          </a:xfrm>
          <a:prstGeom prst="rect">
            <a:avLst/>
          </a:prstGeom>
          <a:noFill/>
        </p:spPr>
        <p:txBody>
          <a:bodyPr wrap="square" rtlCol="0">
            <a:spAutoFit/>
          </a:bodyPr>
          <a:lstStyle/>
          <a:p>
            <a:pPr algn="ctr"/>
            <a:r>
              <a:rPr lang="en-US" b="1" i="1" dirty="0"/>
              <a:t>Image links for each slide (from left to right on the page)</a:t>
            </a:r>
          </a:p>
          <a:p>
            <a:pPr algn="ctr"/>
            <a:r>
              <a:rPr lang="en-US" b="1" i="1" dirty="0"/>
              <a:t>®PowerPoint slides and images are for classroom use only</a:t>
            </a:r>
          </a:p>
        </p:txBody>
      </p:sp>
    </p:spTree>
    <p:extLst>
      <p:ext uri="{BB962C8B-B14F-4D97-AF65-F5344CB8AC3E}">
        <p14:creationId xmlns:p14="http://schemas.microsoft.com/office/powerpoint/2010/main" val="3303830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B7B83C43-460C-49E2-A766-F9E4102C3D1C}"/>
              </a:ext>
            </a:extLst>
          </p:cNvPr>
          <p:cNvGraphicFramePr>
            <a:graphicFrameLocks noGrp="1"/>
          </p:cNvGraphicFramePr>
          <p:nvPr>
            <p:extLst>
              <p:ext uri="{D42A27DB-BD31-4B8C-83A1-F6EECF244321}">
                <p14:modId xmlns:p14="http://schemas.microsoft.com/office/powerpoint/2010/main" val="3735020998"/>
              </p:ext>
            </p:extLst>
          </p:nvPr>
        </p:nvGraphicFramePr>
        <p:xfrm>
          <a:off x="1" y="92392"/>
          <a:ext cx="9143999" cy="6673215"/>
        </p:xfrm>
        <a:graphic>
          <a:graphicData uri="http://schemas.openxmlformats.org/drawingml/2006/table">
            <a:tbl>
              <a:tblPr firstRow="1" bandRow="1">
                <a:tableStyleId>{5C22544A-7EE6-4342-B048-85BDC9FD1C3A}</a:tableStyleId>
              </a:tblPr>
              <a:tblGrid>
                <a:gridCol w="895407">
                  <a:extLst>
                    <a:ext uri="{9D8B030D-6E8A-4147-A177-3AD203B41FA5}">
                      <a16:colId xmlns:a16="http://schemas.microsoft.com/office/drawing/2014/main" val="1356427108"/>
                    </a:ext>
                  </a:extLst>
                </a:gridCol>
                <a:gridCol w="2849020">
                  <a:extLst>
                    <a:ext uri="{9D8B030D-6E8A-4147-A177-3AD203B41FA5}">
                      <a16:colId xmlns:a16="http://schemas.microsoft.com/office/drawing/2014/main" val="1646470845"/>
                    </a:ext>
                  </a:extLst>
                </a:gridCol>
                <a:gridCol w="2157116">
                  <a:extLst>
                    <a:ext uri="{9D8B030D-6E8A-4147-A177-3AD203B41FA5}">
                      <a16:colId xmlns:a16="http://schemas.microsoft.com/office/drawing/2014/main" val="1253659062"/>
                    </a:ext>
                  </a:extLst>
                </a:gridCol>
                <a:gridCol w="1684480">
                  <a:extLst>
                    <a:ext uri="{9D8B030D-6E8A-4147-A177-3AD203B41FA5}">
                      <a16:colId xmlns:a16="http://schemas.microsoft.com/office/drawing/2014/main" val="3280408489"/>
                    </a:ext>
                  </a:extLst>
                </a:gridCol>
                <a:gridCol w="1557976">
                  <a:extLst>
                    <a:ext uri="{9D8B030D-6E8A-4147-A177-3AD203B41FA5}">
                      <a16:colId xmlns:a16="http://schemas.microsoft.com/office/drawing/2014/main" val="2774459931"/>
                    </a:ext>
                  </a:extLst>
                </a:gridCol>
              </a:tblGrid>
              <a:tr h="398268">
                <a:tc>
                  <a:txBody>
                    <a:bodyPr/>
                    <a:lstStyle/>
                    <a:p>
                      <a:r>
                        <a:rPr lang="en-US" dirty="0"/>
                        <a:t>Slide #</a:t>
                      </a:r>
                    </a:p>
                  </a:txBody>
                  <a:tcPr/>
                </a:tc>
                <a:tc>
                  <a:txBody>
                    <a:bodyPr/>
                    <a:lstStyle/>
                    <a:p>
                      <a:r>
                        <a:rPr lang="en-US" dirty="0"/>
                        <a:t>Image 1</a:t>
                      </a:r>
                    </a:p>
                  </a:txBody>
                  <a:tcPr/>
                </a:tc>
                <a:tc>
                  <a:txBody>
                    <a:bodyPr/>
                    <a:lstStyle/>
                    <a:p>
                      <a:r>
                        <a:rPr lang="en-US" dirty="0"/>
                        <a:t>Image 2</a:t>
                      </a:r>
                    </a:p>
                  </a:txBody>
                  <a:tcPr/>
                </a:tc>
                <a:tc>
                  <a:txBody>
                    <a:bodyPr/>
                    <a:lstStyle/>
                    <a:p>
                      <a:r>
                        <a:rPr lang="en-US" dirty="0"/>
                        <a:t>Image 3</a:t>
                      </a:r>
                    </a:p>
                  </a:txBody>
                  <a:tcPr/>
                </a:tc>
                <a:tc>
                  <a:txBody>
                    <a:bodyPr/>
                    <a:lstStyle/>
                    <a:p>
                      <a:r>
                        <a:rPr lang="en-US" dirty="0"/>
                        <a:t>Image 4</a:t>
                      </a:r>
                    </a:p>
                  </a:txBody>
                  <a:tcPr/>
                </a:tc>
                <a:extLst>
                  <a:ext uri="{0D108BD9-81ED-4DB2-BD59-A6C34878D82A}">
                    <a16:rowId xmlns:a16="http://schemas.microsoft.com/office/drawing/2014/main" val="3861059116"/>
                  </a:ext>
                </a:extLst>
              </a:tr>
              <a:tr h="372586">
                <a:tc>
                  <a:txBody>
                    <a:bodyPr/>
                    <a:lstStyle/>
                    <a:p>
                      <a:pPr algn="ctr"/>
                      <a:r>
                        <a:rPr lang="en-US" dirty="0"/>
                        <a:t>9</a:t>
                      </a:r>
                    </a:p>
                  </a:txBody>
                  <a:tcPr/>
                </a:tc>
                <a:tc>
                  <a:txBody>
                    <a:bodyPr/>
                    <a:lstStyle/>
                    <a:p>
                      <a:r>
                        <a:rPr lang="en-US" sz="800" dirty="0"/>
                        <a:t>http://composite.kaist.ac.kr/cgi-bin/reseng2.pl?metalnano </a:t>
                      </a:r>
                    </a:p>
                  </a:txBody>
                  <a:tcPr/>
                </a:tc>
                <a:tc>
                  <a:txBody>
                    <a:bodyPr/>
                    <a:lstStyle/>
                    <a:p>
                      <a:endParaRPr lang="en-US" sz="800" dirty="0"/>
                    </a:p>
                  </a:txBody>
                  <a:tcPr/>
                </a:tc>
                <a:tc>
                  <a:txBody>
                    <a:bodyPr/>
                    <a:lstStyle/>
                    <a:p>
                      <a:endParaRPr lang="en-US" sz="800"/>
                    </a:p>
                  </a:txBody>
                  <a:tcPr/>
                </a:tc>
                <a:tc>
                  <a:txBody>
                    <a:bodyPr/>
                    <a:lstStyle/>
                    <a:p>
                      <a:endParaRPr lang="en-US" sz="800"/>
                    </a:p>
                  </a:txBody>
                  <a:tcPr/>
                </a:tc>
                <a:extLst>
                  <a:ext uri="{0D108BD9-81ED-4DB2-BD59-A6C34878D82A}">
                    <a16:rowId xmlns:a16="http://schemas.microsoft.com/office/drawing/2014/main" val="2207951831"/>
                  </a:ext>
                </a:extLst>
              </a:tr>
              <a:tr h="398268">
                <a:tc>
                  <a:txBody>
                    <a:bodyPr/>
                    <a:lstStyle/>
                    <a:p>
                      <a:pPr algn="ctr"/>
                      <a:r>
                        <a:rPr lang="en-US" dirty="0"/>
                        <a:t>10</a:t>
                      </a:r>
                    </a:p>
                  </a:txBody>
                  <a:tcPr/>
                </a:tc>
                <a:tc>
                  <a:txBody>
                    <a:bodyPr/>
                    <a:lstStyle/>
                    <a:p>
                      <a:r>
                        <a:rPr lang="en-US" sz="800" dirty="0"/>
                        <a:t>https://chemeng.adelaide.edu.au/qiao/publications/previous/ </a:t>
                      </a:r>
                    </a:p>
                  </a:txBody>
                  <a:tcPr/>
                </a:tc>
                <a:tc>
                  <a:txBody>
                    <a:bodyPr/>
                    <a:lstStyle/>
                    <a:p>
                      <a:endParaRPr lang="en-US" sz="800"/>
                    </a:p>
                  </a:txBody>
                  <a:tcPr/>
                </a:tc>
                <a:tc>
                  <a:txBody>
                    <a:bodyPr/>
                    <a:lstStyle/>
                    <a:p>
                      <a:endParaRPr lang="en-US" sz="800"/>
                    </a:p>
                  </a:txBody>
                  <a:tcPr/>
                </a:tc>
                <a:tc>
                  <a:txBody>
                    <a:bodyPr/>
                    <a:lstStyle/>
                    <a:p>
                      <a:endParaRPr lang="en-US" sz="800"/>
                    </a:p>
                  </a:txBody>
                  <a:tcPr/>
                </a:tc>
                <a:extLst>
                  <a:ext uri="{0D108BD9-81ED-4DB2-BD59-A6C34878D82A}">
                    <a16:rowId xmlns:a16="http://schemas.microsoft.com/office/drawing/2014/main" val="377173524"/>
                  </a:ext>
                </a:extLst>
              </a:tr>
              <a:tr h="401525">
                <a:tc>
                  <a:txBody>
                    <a:bodyPr/>
                    <a:lstStyle/>
                    <a:p>
                      <a:pPr algn="ctr"/>
                      <a:r>
                        <a:rPr lang="en-US" dirty="0"/>
                        <a:t>11</a:t>
                      </a:r>
                    </a:p>
                  </a:txBody>
                  <a:tcPr/>
                </a:tc>
                <a:tc>
                  <a:txBody>
                    <a:bodyPr/>
                    <a:lstStyle/>
                    <a:p>
                      <a:r>
                        <a:rPr lang="en-US" sz="800" dirty="0"/>
                        <a:t>https://www.laas.fr/public/en/dna-nano-engineered-reactive-materials </a:t>
                      </a:r>
                    </a:p>
                  </a:txBody>
                  <a:tcPr/>
                </a:tc>
                <a:tc>
                  <a:txBody>
                    <a:bodyPr/>
                    <a:lstStyle/>
                    <a:p>
                      <a:endParaRPr lang="en-US" sz="800"/>
                    </a:p>
                  </a:txBody>
                  <a:tcPr/>
                </a:tc>
                <a:tc>
                  <a:txBody>
                    <a:bodyPr/>
                    <a:lstStyle/>
                    <a:p>
                      <a:endParaRPr lang="en-US" sz="800"/>
                    </a:p>
                  </a:txBody>
                  <a:tcPr/>
                </a:tc>
                <a:tc>
                  <a:txBody>
                    <a:bodyPr/>
                    <a:lstStyle/>
                    <a:p>
                      <a:endParaRPr lang="en-US" sz="800"/>
                    </a:p>
                  </a:txBody>
                  <a:tcPr/>
                </a:tc>
                <a:extLst>
                  <a:ext uri="{0D108BD9-81ED-4DB2-BD59-A6C34878D82A}">
                    <a16:rowId xmlns:a16="http://schemas.microsoft.com/office/drawing/2014/main" val="2626781853"/>
                  </a:ext>
                </a:extLst>
              </a:tr>
              <a:tr h="515889">
                <a:tc>
                  <a:txBody>
                    <a:bodyPr/>
                    <a:lstStyle/>
                    <a:p>
                      <a:pPr algn="ctr"/>
                      <a:r>
                        <a:rPr lang="en-US" dirty="0"/>
                        <a:t>12</a:t>
                      </a:r>
                    </a:p>
                  </a:txBody>
                  <a:tcPr/>
                </a:tc>
                <a:tc>
                  <a:txBody>
                    <a:bodyPr/>
                    <a:lstStyle/>
                    <a:p>
                      <a:r>
                        <a:rPr lang="en-US" sz="800" dirty="0"/>
                        <a:t>http://iopscience.iop.org/article/10.1088/2043-6262/6/3/033002 </a:t>
                      </a:r>
                    </a:p>
                  </a:txBody>
                  <a:tcPr/>
                </a:tc>
                <a:tc>
                  <a:txBody>
                    <a:bodyPr/>
                    <a:lstStyle/>
                    <a:p>
                      <a:r>
                        <a:rPr lang="en-US" sz="800" dirty="0"/>
                        <a:t>http://pubs.rsc.org/en/content/articlelanding/2013/cp/c3cp43938k/unauth#!divAbstract </a:t>
                      </a:r>
                    </a:p>
                  </a:txBody>
                  <a:tcPr/>
                </a:tc>
                <a:tc>
                  <a:txBody>
                    <a:bodyPr/>
                    <a:lstStyle/>
                    <a:p>
                      <a:endParaRPr lang="en-US" sz="800"/>
                    </a:p>
                  </a:txBody>
                  <a:tcPr/>
                </a:tc>
                <a:tc>
                  <a:txBody>
                    <a:bodyPr/>
                    <a:lstStyle/>
                    <a:p>
                      <a:endParaRPr lang="en-US" sz="800"/>
                    </a:p>
                  </a:txBody>
                  <a:tcPr/>
                </a:tc>
                <a:extLst>
                  <a:ext uri="{0D108BD9-81ED-4DB2-BD59-A6C34878D82A}">
                    <a16:rowId xmlns:a16="http://schemas.microsoft.com/office/drawing/2014/main" val="886411095"/>
                  </a:ext>
                </a:extLst>
              </a:tr>
              <a:tr h="354995">
                <a:tc>
                  <a:txBody>
                    <a:bodyPr/>
                    <a:lstStyle/>
                    <a:p>
                      <a:pPr algn="ctr"/>
                      <a:r>
                        <a:rPr lang="en-US" dirty="0"/>
                        <a:t>13</a:t>
                      </a:r>
                    </a:p>
                  </a:txBody>
                  <a:tcPr/>
                </a:tc>
                <a:tc>
                  <a:txBody>
                    <a:bodyPr/>
                    <a:lstStyle/>
                    <a:p>
                      <a:endParaRPr lang="en-US" sz="800" dirty="0"/>
                    </a:p>
                  </a:txBody>
                  <a:tcPr/>
                </a:tc>
                <a:tc>
                  <a:txBody>
                    <a:bodyPr/>
                    <a:lstStyle/>
                    <a:p>
                      <a:endParaRPr lang="en-US" sz="800" dirty="0"/>
                    </a:p>
                  </a:txBody>
                  <a:tcPr/>
                </a:tc>
                <a:tc>
                  <a:txBody>
                    <a:bodyPr/>
                    <a:lstStyle/>
                    <a:p>
                      <a:endParaRPr lang="en-US" sz="800" dirty="0"/>
                    </a:p>
                  </a:txBody>
                  <a:tcPr/>
                </a:tc>
                <a:tc>
                  <a:txBody>
                    <a:bodyPr/>
                    <a:lstStyle/>
                    <a:p>
                      <a:endParaRPr lang="en-US" sz="800"/>
                    </a:p>
                  </a:txBody>
                  <a:tcPr/>
                </a:tc>
                <a:extLst>
                  <a:ext uri="{0D108BD9-81ED-4DB2-BD59-A6C34878D82A}">
                    <a16:rowId xmlns:a16="http://schemas.microsoft.com/office/drawing/2014/main" val="1907583055"/>
                  </a:ext>
                </a:extLst>
              </a:tr>
              <a:tr h="354995">
                <a:tc>
                  <a:txBody>
                    <a:bodyPr/>
                    <a:lstStyle/>
                    <a:p>
                      <a:pPr algn="ctr"/>
                      <a:r>
                        <a:rPr lang="en-US" dirty="0"/>
                        <a:t>14</a:t>
                      </a:r>
                    </a:p>
                  </a:txBody>
                  <a:tcPr/>
                </a:tc>
                <a:tc>
                  <a:txBody>
                    <a:bodyPr/>
                    <a:lstStyle/>
                    <a:p>
                      <a:r>
                        <a:rPr lang="en-US" sz="800" dirty="0"/>
                        <a:t>http://www.mdpi.com/2073-4344/3/1/189  </a:t>
                      </a:r>
                    </a:p>
                  </a:txBody>
                  <a:tcPr/>
                </a:tc>
                <a:tc>
                  <a:txBody>
                    <a:bodyPr/>
                    <a:lstStyle/>
                    <a:p>
                      <a:endParaRPr lang="en-US" sz="800" dirty="0"/>
                    </a:p>
                  </a:txBody>
                  <a:tcPr/>
                </a:tc>
                <a:tc>
                  <a:txBody>
                    <a:bodyPr/>
                    <a:lstStyle/>
                    <a:p>
                      <a:endParaRPr lang="en-US" sz="800" dirty="0"/>
                    </a:p>
                  </a:txBody>
                  <a:tcPr/>
                </a:tc>
                <a:tc>
                  <a:txBody>
                    <a:bodyPr/>
                    <a:lstStyle/>
                    <a:p>
                      <a:endParaRPr lang="en-US" sz="800" dirty="0"/>
                    </a:p>
                  </a:txBody>
                  <a:tcPr/>
                </a:tc>
                <a:extLst>
                  <a:ext uri="{0D108BD9-81ED-4DB2-BD59-A6C34878D82A}">
                    <a16:rowId xmlns:a16="http://schemas.microsoft.com/office/drawing/2014/main" val="2046825227"/>
                  </a:ext>
                </a:extLst>
              </a:tr>
              <a:tr h="659191">
                <a:tc>
                  <a:txBody>
                    <a:bodyPr/>
                    <a:lstStyle/>
                    <a:p>
                      <a:pPr algn="ctr"/>
                      <a:r>
                        <a:rPr lang="en-US" dirty="0"/>
                        <a:t>15</a:t>
                      </a:r>
                    </a:p>
                  </a:txBody>
                  <a:tcPr/>
                </a:tc>
                <a:tc>
                  <a:txBody>
                    <a:bodyPr/>
                    <a:lstStyle/>
                    <a:p>
                      <a:r>
                        <a:rPr lang="en-US" sz="800" dirty="0"/>
                        <a:t>https://www.birminghammail.co.uk/news/midlands-news/live-why-sun-red-today-13767276 </a:t>
                      </a:r>
                    </a:p>
                  </a:txBody>
                  <a:tcPr/>
                </a:tc>
                <a:tc>
                  <a:txBody>
                    <a:bodyPr/>
                    <a:lstStyle/>
                    <a:p>
                      <a:r>
                        <a:rPr lang="en-US" sz="800" dirty="0"/>
                        <a:t>https://www.popularwoodworking.com/woodworking-blogs/flexner-on-finishing-woodworking-blogs/titanium-dioxide-a-carcinogen </a:t>
                      </a:r>
                    </a:p>
                  </a:txBody>
                  <a:tcPr/>
                </a:tc>
                <a:tc>
                  <a:txBody>
                    <a:bodyPr/>
                    <a:lstStyle/>
                    <a:p>
                      <a:endParaRPr lang="en-US" sz="800" dirty="0"/>
                    </a:p>
                  </a:txBody>
                  <a:tcPr/>
                </a:tc>
                <a:tc>
                  <a:txBody>
                    <a:bodyPr/>
                    <a:lstStyle/>
                    <a:p>
                      <a:endParaRPr lang="en-US" sz="800" dirty="0"/>
                    </a:p>
                  </a:txBody>
                  <a:tcPr/>
                </a:tc>
                <a:extLst>
                  <a:ext uri="{0D108BD9-81ED-4DB2-BD59-A6C34878D82A}">
                    <a16:rowId xmlns:a16="http://schemas.microsoft.com/office/drawing/2014/main" val="1899281487"/>
                  </a:ext>
                </a:extLst>
              </a:tr>
              <a:tr h="504861">
                <a:tc>
                  <a:txBody>
                    <a:bodyPr/>
                    <a:lstStyle/>
                    <a:p>
                      <a:pPr algn="ctr"/>
                      <a:r>
                        <a:rPr lang="en-US" dirty="0"/>
                        <a:t>16</a:t>
                      </a:r>
                    </a:p>
                  </a:txBody>
                  <a:tcPr/>
                </a:tc>
                <a:tc>
                  <a:txBody>
                    <a:bodyPr/>
                    <a:lstStyle/>
                    <a:p>
                      <a:r>
                        <a:rPr lang="en-US" sz="800" dirty="0"/>
                        <a:t>http://pubs.rsc.org/en/content/articlelanding/2011/cs/c1cs15065k/unauth#!divAbstract </a:t>
                      </a:r>
                    </a:p>
                  </a:txBody>
                  <a:tcPr/>
                </a:tc>
                <a:tc>
                  <a:txBody>
                    <a:bodyPr/>
                    <a:lstStyle/>
                    <a:p>
                      <a:endParaRPr lang="en-US" sz="800" dirty="0"/>
                    </a:p>
                  </a:txBody>
                  <a:tcPr/>
                </a:tc>
                <a:tc>
                  <a:txBody>
                    <a:bodyPr/>
                    <a:lstStyle/>
                    <a:p>
                      <a:endParaRPr lang="en-US" sz="800" dirty="0"/>
                    </a:p>
                  </a:txBody>
                  <a:tcPr/>
                </a:tc>
                <a:tc>
                  <a:txBody>
                    <a:bodyPr/>
                    <a:lstStyle/>
                    <a:p>
                      <a:endParaRPr lang="en-US" sz="800" dirty="0"/>
                    </a:p>
                  </a:txBody>
                  <a:tcPr/>
                </a:tc>
                <a:extLst>
                  <a:ext uri="{0D108BD9-81ED-4DB2-BD59-A6C34878D82A}">
                    <a16:rowId xmlns:a16="http://schemas.microsoft.com/office/drawing/2014/main" val="1761603186"/>
                  </a:ext>
                </a:extLst>
              </a:tr>
              <a:tr h="372586">
                <a:tc>
                  <a:txBody>
                    <a:bodyPr/>
                    <a:lstStyle/>
                    <a:p>
                      <a:pPr algn="ctr"/>
                      <a:r>
                        <a:rPr lang="en-US" dirty="0"/>
                        <a:t>17</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dirty="0"/>
                        <a:t>https://www.researchgate.net/profile/Chin_Wei_Lai2 </a:t>
                      </a:r>
                    </a:p>
                  </a:txBody>
                  <a:tcPr/>
                </a:tc>
                <a:tc>
                  <a:txBody>
                    <a:bodyPr/>
                    <a:lstStyle/>
                    <a:p>
                      <a:endParaRPr lang="en-US" sz="800" dirty="0"/>
                    </a:p>
                  </a:txBody>
                  <a:tcPr/>
                </a:tc>
                <a:tc>
                  <a:txBody>
                    <a:bodyPr/>
                    <a:lstStyle/>
                    <a:p>
                      <a:endParaRPr lang="en-US" sz="800" dirty="0"/>
                    </a:p>
                  </a:txBody>
                  <a:tcPr/>
                </a:tc>
                <a:tc>
                  <a:txBody>
                    <a:bodyPr/>
                    <a:lstStyle/>
                    <a:p>
                      <a:endParaRPr lang="en-US" sz="800" dirty="0"/>
                    </a:p>
                  </a:txBody>
                  <a:tcPr/>
                </a:tc>
                <a:extLst>
                  <a:ext uri="{0D108BD9-81ED-4DB2-BD59-A6C34878D82A}">
                    <a16:rowId xmlns:a16="http://schemas.microsoft.com/office/drawing/2014/main" val="2588938771"/>
                  </a:ext>
                </a:extLst>
              </a:tr>
              <a:tr h="398268">
                <a:tc>
                  <a:txBody>
                    <a:bodyPr/>
                    <a:lstStyle/>
                    <a:p>
                      <a:pPr algn="ctr"/>
                      <a:r>
                        <a:rPr lang="en-US" dirty="0"/>
                        <a:t>18</a:t>
                      </a:r>
                    </a:p>
                  </a:txBody>
                  <a:tcPr/>
                </a:tc>
                <a:tc>
                  <a:txBody>
                    <a:bodyPr/>
                    <a:lstStyle/>
                    <a:p>
                      <a:r>
                        <a:rPr lang="en-US" sz="800" dirty="0"/>
                        <a:t>https://sciencedatacloud.wordpress.com/2013/11/22/photocatalyst-technology/ </a:t>
                      </a:r>
                    </a:p>
                  </a:txBody>
                  <a:tcPr/>
                </a:tc>
                <a:tc>
                  <a:txBody>
                    <a:bodyPr/>
                    <a:lstStyle/>
                    <a:p>
                      <a:endParaRPr lang="en-US" sz="800" dirty="0"/>
                    </a:p>
                  </a:txBody>
                  <a:tcPr/>
                </a:tc>
                <a:tc>
                  <a:txBody>
                    <a:bodyPr/>
                    <a:lstStyle/>
                    <a:p>
                      <a:endParaRPr lang="en-US" sz="800" dirty="0"/>
                    </a:p>
                  </a:txBody>
                  <a:tcPr/>
                </a:tc>
                <a:tc>
                  <a:txBody>
                    <a:bodyPr/>
                    <a:lstStyle/>
                    <a:p>
                      <a:endParaRPr lang="en-US" sz="800" dirty="0"/>
                    </a:p>
                  </a:txBody>
                  <a:tcPr/>
                </a:tc>
                <a:extLst>
                  <a:ext uri="{0D108BD9-81ED-4DB2-BD59-A6C34878D82A}">
                    <a16:rowId xmlns:a16="http://schemas.microsoft.com/office/drawing/2014/main" val="511482893"/>
                  </a:ext>
                </a:extLst>
              </a:tr>
              <a:tr h="515889">
                <a:tc>
                  <a:txBody>
                    <a:bodyPr/>
                    <a:lstStyle/>
                    <a:p>
                      <a:pPr algn="ctr"/>
                      <a:r>
                        <a:rPr lang="en-US" dirty="0"/>
                        <a:t>19</a:t>
                      </a:r>
                    </a:p>
                  </a:txBody>
                  <a:tcPr/>
                </a:tc>
                <a:tc>
                  <a:txBody>
                    <a:bodyPr/>
                    <a:lstStyle/>
                    <a:p>
                      <a:r>
                        <a:rPr lang="en-US" sz="800" dirty="0"/>
                        <a:t>https://www.researchgate.net/figure/Mechanism-of-titanium-dioxide-photocatalytic-degradation-process_fig3_215721240 </a:t>
                      </a:r>
                    </a:p>
                  </a:txBody>
                  <a:tcPr/>
                </a:tc>
                <a:tc>
                  <a:txBody>
                    <a:bodyPr/>
                    <a:lstStyle/>
                    <a:p>
                      <a:endParaRPr lang="en-US" sz="800" dirty="0"/>
                    </a:p>
                  </a:txBody>
                  <a:tcPr/>
                </a:tc>
                <a:tc>
                  <a:txBody>
                    <a:bodyPr/>
                    <a:lstStyle/>
                    <a:p>
                      <a:endParaRPr lang="en-US" sz="800" dirty="0"/>
                    </a:p>
                  </a:txBody>
                  <a:tcPr/>
                </a:tc>
                <a:tc>
                  <a:txBody>
                    <a:bodyPr/>
                    <a:lstStyle/>
                    <a:p>
                      <a:endParaRPr lang="en-US" sz="800" dirty="0"/>
                    </a:p>
                  </a:txBody>
                  <a:tcPr/>
                </a:tc>
                <a:extLst>
                  <a:ext uri="{0D108BD9-81ED-4DB2-BD59-A6C34878D82A}">
                    <a16:rowId xmlns:a16="http://schemas.microsoft.com/office/drawing/2014/main" val="3222453962"/>
                  </a:ext>
                </a:extLst>
              </a:tr>
              <a:tr h="802494">
                <a:tc>
                  <a:txBody>
                    <a:bodyPr/>
                    <a:lstStyle/>
                    <a:p>
                      <a:pPr algn="ctr"/>
                      <a:r>
                        <a:rPr lang="en-US" dirty="0"/>
                        <a:t>20</a:t>
                      </a:r>
                    </a:p>
                  </a:txBody>
                  <a:tcPr/>
                </a:tc>
                <a:tc>
                  <a:txBody>
                    <a:bodyPr/>
                    <a:lstStyle/>
                    <a:p>
                      <a:r>
                        <a:rPr lang="en-US" sz="800" dirty="0"/>
                        <a:t>https://www.cdc.gov/healthywater/global/index.html</a:t>
                      </a:r>
                    </a:p>
                    <a:p>
                      <a:endParaRPr lang="en-US" sz="800" dirty="0"/>
                    </a:p>
                  </a:txBody>
                  <a:tcPr/>
                </a:tc>
                <a:tc>
                  <a:txBody>
                    <a:bodyPr/>
                    <a:lstStyle/>
                    <a:p>
                      <a:r>
                        <a:rPr lang="en-US" sz="800" dirty="0"/>
                        <a:t>https://www.medexpressrx.com/blog/kids-shouldnt-avoid-using-sunscreen.aspx </a:t>
                      </a:r>
                    </a:p>
                  </a:txBody>
                  <a:tcPr/>
                </a:tc>
                <a:tc>
                  <a:txBody>
                    <a:bodyPr/>
                    <a:lstStyle/>
                    <a:p>
                      <a:r>
                        <a:rPr lang="en-US" sz="800" dirty="0"/>
                        <a:t>https://csl.illinois.edu/news/metagenomic-research-studies-effects-microbial-populations </a:t>
                      </a:r>
                    </a:p>
                  </a:txBody>
                  <a:tcPr/>
                </a:tc>
                <a:tc>
                  <a:txBody>
                    <a:bodyPr/>
                    <a:lstStyle/>
                    <a:p>
                      <a:r>
                        <a:rPr lang="en-US" sz="800" dirty="0"/>
                        <a:t>http://www.voicendata.com/worldwide-semiconductor-revenue-grew-2-6-percent-in-2016-gartner-results/ </a:t>
                      </a:r>
                    </a:p>
                  </a:txBody>
                  <a:tcPr/>
                </a:tc>
                <a:extLst>
                  <a:ext uri="{0D108BD9-81ED-4DB2-BD59-A6C34878D82A}">
                    <a16:rowId xmlns:a16="http://schemas.microsoft.com/office/drawing/2014/main" val="3517965687"/>
                  </a:ext>
                </a:extLst>
              </a:tr>
              <a:tr h="601870">
                <a:tc>
                  <a:txBody>
                    <a:bodyPr/>
                    <a:lstStyle/>
                    <a:p>
                      <a:pPr algn="ctr"/>
                      <a:r>
                        <a:rPr lang="en-US" dirty="0"/>
                        <a:t>21</a:t>
                      </a:r>
                    </a:p>
                  </a:txBody>
                  <a:tcPr/>
                </a:tc>
                <a:tc>
                  <a:txBody>
                    <a:bodyPr/>
                    <a:lstStyle/>
                    <a:p>
                      <a:r>
                        <a:rPr lang="en-US" sz="800" dirty="0"/>
                        <a:t>http://www.lnls.cnpem.br/successful-oxidation-induced-doping-of-nanoparticles-revealed-by-in-situ-xas/</a:t>
                      </a:r>
                    </a:p>
                    <a:p>
                      <a:endParaRPr lang="en-US" sz="800" dirty="0"/>
                    </a:p>
                  </a:txBody>
                  <a:tcPr/>
                </a:tc>
                <a:tc>
                  <a:txBody>
                    <a:bodyPr/>
                    <a:lstStyle/>
                    <a:p>
                      <a:endParaRPr lang="en-US" sz="800" dirty="0"/>
                    </a:p>
                  </a:txBody>
                  <a:tcPr/>
                </a:tc>
                <a:tc>
                  <a:txBody>
                    <a:bodyPr/>
                    <a:lstStyle/>
                    <a:p>
                      <a:endParaRPr lang="en-US" sz="800" dirty="0"/>
                    </a:p>
                  </a:txBody>
                  <a:tcPr/>
                </a:tc>
                <a:tc>
                  <a:txBody>
                    <a:bodyPr/>
                    <a:lstStyle/>
                    <a:p>
                      <a:endParaRPr lang="en-US" sz="800" dirty="0"/>
                    </a:p>
                  </a:txBody>
                  <a:tcPr/>
                </a:tc>
                <a:extLst>
                  <a:ext uri="{0D108BD9-81ED-4DB2-BD59-A6C34878D82A}">
                    <a16:rowId xmlns:a16="http://schemas.microsoft.com/office/drawing/2014/main" val="1259419141"/>
                  </a:ext>
                </a:extLst>
              </a:tr>
            </a:tbl>
          </a:graphicData>
        </a:graphic>
      </p:graphicFrame>
    </p:spTree>
    <p:extLst>
      <p:ext uri="{BB962C8B-B14F-4D97-AF65-F5344CB8AC3E}">
        <p14:creationId xmlns:p14="http://schemas.microsoft.com/office/powerpoint/2010/main" val="12853142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sp useBgFill="1">
        <p:nvSpPr>
          <p:cNvPr id="2" name="TextBox 1">
            <a:extLst>
              <a:ext uri="{FF2B5EF4-FFF2-40B4-BE49-F238E27FC236}">
                <a16:creationId xmlns:a16="http://schemas.microsoft.com/office/drawing/2014/main" id="{9214FABA-43E3-4384-8069-487617769284}"/>
              </a:ext>
            </a:extLst>
          </p:cNvPr>
          <p:cNvSpPr txBox="1"/>
          <p:nvPr/>
        </p:nvSpPr>
        <p:spPr>
          <a:xfrm>
            <a:off x="1453110" y="911747"/>
            <a:ext cx="6479239" cy="369332"/>
          </a:xfrm>
          <a:prstGeom prst="rect">
            <a:avLst/>
          </a:prstGeom>
        </p:spPr>
        <p:txBody>
          <a:bodyPr wrap="square" rtlCol="0">
            <a:spAutoFit/>
          </a:bodyPr>
          <a:lstStyle/>
          <a:p>
            <a:r>
              <a:rPr lang="en-US" dirty="0"/>
              <a:t>… has potential in a variety of industrial applications such as: </a:t>
            </a:r>
          </a:p>
        </p:txBody>
      </p:sp>
      <p:pic>
        <p:nvPicPr>
          <p:cNvPr id="4" name="Picture 3" descr="A picture containing electronics, circuit&#10;&#10;Description generated with very high confidence">
            <a:extLst>
              <a:ext uri="{FF2B5EF4-FFF2-40B4-BE49-F238E27FC236}">
                <a16:creationId xmlns:a16="http://schemas.microsoft.com/office/drawing/2014/main" id="{BB1F07A0-7EB7-47EA-9087-BC9A40DEE0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389" y="1574044"/>
            <a:ext cx="4253959" cy="1834520"/>
          </a:xfrm>
          <a:prstGeom prst="rect">
            <a:avLst/>
          </a:prstGeom>
        </p:spPr>
      </p:pic>
      <p:pic>
        <p:nvPicPr>
          <p:cNvPr id="6" name="Picture 5" descr="A picture containing indoor, table, red, sitting&#10;&#10;Description generated with very high confidence">
            <a:extLst>
              <a:ext uri="{FF2B5EF4-FFF2-40B4-BE49-F238E27FC236}">
                <a16:creationId xmlns:a16="http://schemas.microsoft.com/office/drawing/2014/main" id="{460B7AE0-468C-4CAE-886C-EE528CC47D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452" y="3786176"/>
            <a:ext cx="4655571" cy="2482971"/>
          </a:xfrm>
          <a:prstGeom prst="rect">
            <a:avLst/>
          </a:prstGeom>
        </p:spPr>
      </p:pic>
      <p:pic>
        <p:nvPicPr>
          <p:cNvPr id="8" name="Picture 7">
            <a:extLst>
              <a:ext uri="{FF2B5EF4-FFF2-40B4-BE49-F238E27FC236}">
                <a16:creationId xmlns:a16="http://schemas.microsoft.com/office/drawing/2014/main" id="{456DE9C3-2B50-44DB-BE92-2DA9541ACD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36389" y="4063566"/>
            <a:ext cx="3975652" cy="1928193"/>
          </a:xfrm>
          <a:prstGeom prst="rect">
            <a:avLst/>
          </a:prstGeom>
        </p:spPr>
      </p:pic>
      <p:sp>
        <p:nvSpPr>
          <p:cNvPr id="11" name="TextBox 10">
            <a:extLst>
              <a:ext uri="{FF2B5EF4-FFF2-40B4-BE49-F238E27FC236}">
                <a16:creationId xmlns:a16="http://schemas.microsoft.com/office/drawing/2014/main" id="{A3D6EE91-B907-4CB9-BDF0-E883A1F61024}"/>
              </a:ext>
            </a:extLst>
          </p:cNvPr>
          <p:cNvSpPr txBox="1"/>
          <p:nvPr/>
        </p:nvSpPr>
        <p:spPr>
          <a:xfrm>
            <a:off x="2380225" y="280699"/>
            <a:ext cx="4625008" cy="830997"/>
          </a:xfrm>
          <a:prstGeom prst="rect">
            <a:avLst/>
          </a:prstGeom>
          <a:noFill/>
        </p:spPr>
        <p:txBody>
          <a:bodyPr wrap="square" rtlCol="0">
            <a:spAutoFit/>
          </a:bodyPr>
          <a:lstStyle/>
          <a:p>
            <a:r>
              <a:rPr lang="en-US" sz="4800" dirty="0"/>
              <a:t>Nanotechnology</a:t>
            </a:r>
          </a:p>
        </p:txBody>
      </p:sp>
      <p:sp>
        <p:nvSpPr>
          <p:cNvPr id="12" name="TextBox 11">
            <a:extLst>
              <a:ext uri="{FF2B5EF4-FFF2-40B4-BE49-F238E27FC236}">
                <a16:creationId xmlns:a16="http://schemas.microsoft.com/office/drawing/2014/main" id="{6CBC8DA1-4B66-4FF5-87B4-8361452A149E}"/>
              </a:ext>
            </a:extLst>
          </p:cNvPr>
          <p:cNvSpPr txBox="1"/>
          <p:nvPr/>
        </p:nvSpPr>
        <p:spPr>
          <a:xfrm>
            <a:off x="3162103" y="3441972"/>
            <a:ext cx="3339559" cy="369332"/>
          </a:xfrm>
          <a:prstGeom prst="rect">
            <a:avLst/>
          </a:prstGeom>
          <a:noFill/>
        </p:spPr>
        <p:txBody>
          <a:bodyPr wrap="square" rtlCol="0">
            <a:spAutoFit/>
          </a:bodyPr>
          <a:lstStyle/>
          <a:p>
            <a:r>
              <a:rPr lang="en-US" dirty="0"/>
              <a:t>advanced engineering materials</a:t>
            </a:r>
          </a:p>
        </p:txBody>
      </p:sp>
      <p:sp>
        <p:nvSpPr>
          <p:cNvPr id="13" name="TextBox 12">
            <a:extLst>
              <a:ext uri="{FF2B5EF4-FFF2-40B4-BE49-F238E27FC236}">
                <a16:creationId xmlns:a16="http://schemas.microsoft.com/office/drawing/2014/main" id="{2FA52FFC-659A-4615-8C78-85580E0394E4}"/>
              </a:ext>
            </a:extLst>
          </p:cNvPr>
          <p:cNvSpPr txBox="1"/>
          <p:nvPr/>
        </p:nvSpPr>
        <p:spPr>
          <a:xfrm>
            <a:off x="1598347" y="6361091"/>
            <a:ext cx="1563756" cy="369332"/>
          </a:xfrm>
          <a:prstGeom prst="rect">
            <a:avLst/>
          </a:prstGeom>
          <a:noFill/>
        </p:spPr>
        <p:txBody>
          <a:bodyPr wrap="square" rtlCol="0">
            <a:spAutoFit/>
          </a:bodyPr>
          <a:lstStyle/>
          <a:p>
            <a:r>
              <a:rPr lang="en-US" dirty="0"/>
              <a:t>nanomedicine</a:t>
            </a:r>
          </a:p>
        </p:txBody>
      </p:sp>
      <p:sp>
        <p:nvSpPr>
          <p:cNvPr id="14" name="TextBox 13">
            <a:extLst>
              <a:ext uri="{FF2B5EF4-FFF2-40B4-BE49-F238E27FC236}">
                <a16:creationId xmlns:a16="http://schemas.microsoft.com/office/drawing/2014/main" id="{9C31B2B3-DAF8-4D2A-9EAE-B9EEF0B93D6E}"/>
              </a:ext>
            </a:extLst>
          </p:cNvPr>
          <p:cNvSpPr txBox="1"/>
          <p:nvPr/>
        </p:nvSpPr>
        <p:spPr>
          <a:xfrm>
            <a:off x="6016486" y="5991759"/>
            <a:ext cx="2491409" cy="369332"/>
          </a:xfrm>
          <a:prstGeom prst="rect">
            <a:avLst/>
          </a:prstGeom>
          <a:noFill/>
        </p:spPr>
        <p:txBody>
          <a:bodyPr wrap="square" rtlCol="0">
            <a:spAutoFit/>
          </a:bodyPr>
          <a:lstStyle/>
          <a:p>
            <a:r>
              <a:rPr lang="en-US" dirty="0"/>
              <a:t>drug and gene delivery</a:t>
            </a:r>
          </a:p>
        </p:txBody>
      </p:sp>
      <p:pic>
        <p:nvPicPr>
          <p:cNvPr id="15" name="Picture 14" descr="A close up of a necklace&#10;&#10;Description generated with high confidence">
            <a:extLst>
              <a:ext uri="{FF2B5EF4-FFF2-40B4-BE49-F238E27FC236}">
                <a16:creationId xmlns:a16="http://schemas.microsoft.com/office/drawing/2014/main" id="{68E51709-8C29-47AD-AAC3-CFBC9B947C4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33706" y="1512559"/>
            <a:ext cx="2398643" cy="1913447"/>
          </a:xfrm>
          <a:prstGeom prst="rect">
            <a:avLst/>
          </a:prstGeom>
        </p:spPr>
      </p:pic>
    </p:spTree>
    <p:extLst>
      <p:ext uri="{BB962C8B-B14F-4D97-AF65-F5344CB8AC3E}">
        <p14:creationId xmlns:p14="http://schemas.microsoft.com/office/powerpoint/2010/main" val="23486897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C55A81"/>
        </a:solidFill>
        <a:effectLst/>
      </p:bgPr>
    </p:bg>
    <p:spTree>
      <p:nvGrpSpPr>
        <p:cNvPr id="1" name=""/>
        <p:cNvGrpSpPr/>
        <p:nvPr/>
      </p:nvGrpSpPr>
      <p:grpSpPr>
        <a:xfrm>
          <a:off x="0" y="0"/>
          <a:ext cx="0" cy="0"/>
          <a:chOff x="0" y="0"/>
          <a:chExt cx="0" cy="0"/>
        </a:xfrm>
      </p:grpSpPr>
      <p:pic>
        <p:nvPicPr>
          <p:cNvPr id="3" name="Picture 2" descr="A screenshot of a cell phone&#10;&#10;Description generated with high confidence">
            <a:extLst>
              <a:ext uri="{FF2B5EF4-FFF2-40B4-BE49-F238E27FC236}">
                <a16:creationId xmlns:a16="http://schemas.microsoft.com/office/drawing/2014/main" id="{7007B980-4EF5-42FB-A51D-57921529DE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804" y="1437069"/>
            <a:ext cx="3972342" cy="3972342"/>
          </a:xfrm>
          <a:prstGeom prst="rect">
            <a:avLst/>
          </a:prstGeom>
        </p:spPr>
      </p:pic>
      <p:sp>
        <p:nvSpPr>
          <p:cNvPr id="4" name="TextBox 3">
            <a:extLst>
              <a:ext uri="{FF2B5EF4-FFF2-40B4-BE49-F238E27FC236}">
                <a16:creationId xmlns:a16="http://schemas.microsoft.com/office/drawing/2014/main" id="{439AFE85-F119-4988-8F45-105FF4C34FF2}"/>
              </a:ext>
            </a:extLst>
          </p:cNvPr>
          <p:cNvSpPr txBox="1"/>
          <p:nvPr/>
        </p:nvSpPr>
        <p:spPr>
          <a:xfrm>
            <a:off x="1007166" y="5420931"/>
            <a:ext cx="2239618" cy="369332"/>
          </a:xfrm>
          <a:prstGeom prst="rect">
            <a:avLst/>
          </a:prstGeom>
          <a:noFill/>
        </p:spPr>
        <p:txBody>
          <a:bodyPr wrap="square" rtlCol="0">
            <a:spAutoFit/>
          </a:bodyPr>
          <a:lstStyle/>
          <a:p>
            <a:r>
              <a:rPr lang="en-US" dirty="0"/>
              <a:t>imaging and sensors</a:t>
            </a:r>
          </a:p>
        </p:txBody>
      </p:sp>
      <p:pic>
        <p:nvPicPr>
          <p:cNvPr id="5" name="Picture 4" descr="A picture containing sky, person, outdoor, holding&#10;&#10;Description generated with very high confidence">
            <a:extLst>
              <a:ext uri="{FF2B5EF4-FFF2-40B4-BE49-F238E27FC236}">
                <a16:creationId xmlns:a16="http://schemas.microsoft.com/office/drawing/2014/main" id="{51672372-8BFA-41F6-9A27-80C5B23D77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3146" y="2744908"/>
            <a:ext cx="5004908" cy="3332317"/>
          </a:xfrm>
          <a:prstGeom prst="rect">
            <a:avLst/>
          </a:prstGeom>
        </p:spPr>
      </p:pic>
      <p:sp>
        <p:nvSpPr>
          <p:cNvPr id="6" name="TextBox 5">
            <a:extLst>
              <a:ext uri="{FF2B5EF4-FFF2-40B4-BE49-F238E27FC236}">
                <a16:creationId xmlns:a16="http://schemas.microsoft.com/office/drawing/2014/main" id="{365EE08E-EC1C-4863-AA66-0EDAE21D28D8}"/>
              </a:ext>
            </a:extLst>
          </p:cNvPr>
          <p:cNvSpPr txBox="1"/>
          <p:nvPr/>
        </p:nvSpPr>
        <p:spPr>
          <a:xfrm>
            <a:off x="4933121" y="6077225"/>
            <a:ext cx="3972341" cy="369332"/>
          </a:xfrm>
          <a:prstGeom prst="rect">
            <a:avLst/>
          </a:prstGeom>
          <a:noFill/>
        </p:spPr>
        <p:txBody>
          <a:bodyPr wrap="square" rtlCol="0">
            <a:spAutoFit/>
          </a:bodyPr>
          <a:lstStyle/>
          <a:p>
            <a:r>
              <a:rPr lang="en-US" dirty="0"/>
              <a:t>energy generation and storage materials</a:t>
            </a:r>
          </a:p>
        </p:txBody>
      </p:sp>
    </p:spTree>
    <p:extLst>
      <p:ext uri="{BB962C8B-B14F-4D97-AF65-F5344CB8AC3E}">
        <p14:creationId xmlns:p14="http://schemas.microsoft.com/office/powerpoint/2010/main" val="2891911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63D8E2"/>
        </a:solidFill>
        <a:effectLst/>
      </p:bgPr>
    </p:bg>
    <p:spTree>
      <p:nvGrpSpPr>
        <p:cNvPr id="1" name=""/>
        <p:cNvGrpSpPr/>
        <p:nvPr/>
      </p:nvGrpSpPr>
      <p:grpSpPr>
        <a:xfrm>
          <a:off x="0" y="0"/>
          <a:ext cx="0" cy="0"/>
          <a:chOff x="0" y="0"/>
          <a:chExt cx="0" cy="0"/>
        </a:xfrm>
      </p:grpSpPr>
      <p:pic>
        <p:nvPicPr>
          <p:cNvPr id="16" name="Picture 15" descr="A close up of a logo&#10;&#10;Description generated with high confidence">
            <a:extLst>
              <a:ext uri="{FF2B5EF4-FFF2-40B4-BE49-F238E27FC236}">
                <a16:creationId xmlns:a16="http://schemas.microsoft.com/office/drawing/2014/main" id="{5B1E1215-C791-405B-A6B7-A8752F47A7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67645" y="4627123"/>
            <a:ext cx="2976355" cy="1978131"/>
          </a:xfrm>
          <a:prstGeom prst="rect">
            <a:avLst/>
          </a:prstGeom>
        </p:spPr>
      </p:pic>
      <p:sp>
        <p:nvSpPr>
          <p:cNvPr id="6" name="TextBox 5">
            <a:extLst>
              <a:ext uri="{FF2B5EF4-FFF2-40B4-BE49-F238E27FC236}">
                <a16:creationId xmlns:a16="http://schemas.microsoft.com/office/drawing/2014/main" id="{01B44E81-C4D5-45D4-9851-3E6515E7EF87}"/>
              </a:ext>
            </a:extLst>
          </p:cNvPr>
          <p:cNvSpPr txBox="1"/>
          <p:nvPr/>
        </p:nvSpPr>
        <p:spPr>
          <a:xfrm>
            <a:off x="808383" y="5486172"/>
            <a:ext cx="4598504" cy="369332"/>
          </a:xfrm>
          <a:prstGeom prst="rect">
            <a:avLst/>
          </a:prstGeom>
          <a:noFill/>
        </p:spPr>
        <p:txBody>
          <a:bodyPr wrap="square" rtlCol="0">
            <a:spAutoFit/>
          </a:bodyPr>
          <a:lstStyle/>
          <a:p>
            <a:r>
              <a:rPr lang="en-US" dirty="0"/>
              <a:t>catalysts, foods and personal care products</a:t>
            </a:r>
          </a:p>
        </p:txBody>
      </p:sp>
      <p:pic>
        <p:nvPicPr>
          <p:cNvPr id="8" name="Picture 7" descr="A picture containing indoor, sky&#10;&#10;Description generated with very high confidence">
            <a:extLst>
              <a:ext uri="{FF2B5EF4-FFF2-40B4-BE49-F238E27FC236}">
                <a16:creationId xmlns:a16="http://schemas.microsoft.com/office/drawing/2014/main" id="{C926BD58-67BB-4123-A4BF-CC174FC3C6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793" y="1057145"/>
            <a:ext cx="3560563" cy="3300034"/>
          </a:xfrm>
          <a:prstGeom prst="rect">
            <a:avLst/>
          </a:prstGeom>
        </p:spPr>
      </p:pic>
      <p:pic>
        <p:nvPicPr>
          <p:cNvPr id="12" name="Picture 11" descr="A picture containing appliance, wall, indoor, table&#10;&#10;Description generated with high confidence">
            <a:extLst>
              <a:ext uri="{FF2B5EF4-FFF2-40B4-BE49-F238E27FC236}">
                <a16:creationId xmlns:a16="http://schemas.microsoft.com/office/drawing/2014/main" id="{6F5CAA78-EAEB-4A41-8F0D-DF452A7523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38834" y="43578"/>
            <a:ext cx="3367439" cy="4488947"/>
          </a:xfrm>
          <a:prstGeom prst="rect">
            <a:avLst/>
          </a:prstGeom>
        </p:spPr>
      </p:pic>
      <p:pic>
        <p:nvPicPr>
          <p:cNvPr id="14" name="Picture 13" descr="A picture containing object&#10;&#10;Description generated with high confidence">
            <a:extLst>
              <a:ext uri="{FF2B5EF4-FFF2-40B4-BE49-F238E27FC236}">
                <a16:creationId xmlns:a16="http://schemas.microsoft.com/office/drawing/2014/main" id="{FD1A8E54-16C5-43A3-BEB4-15D56198D2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06887" y="3504691"/>
            <a:ext cx="2857500" cy="1704975"/>
          </a:xfrm>
          <a:prstGeom prst="rect">
            <a:avLst/>
          </a:prstGeom>
        </p:spPr>
      </p:pic>
    </p:spTree>
    <p:extLst>
      <p:ext uri="{BB962C8B-B14F-4D97-AF65-F5344CB8AC3E}">
        <p14:creationId xmlns:p14="http://schemas.microsoft.com/office/powerpoint/2010/main" val="5481601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lumMod val="50000"/>
            <a:lumOff val="50000"/>
          </a:schemeClr>
        </a:solidFill>
        <a:effectLst/>
      </p:bgPr>
    </p:bg>
    <p:spTree>
      <p:nvGrpSpPr>
        <p:cNvPr id="1" name=""/>
        <p:cNvGrpSpPr/>
        <p:nvPr/>
      </p:nvGrpSpPr>
      <p:grpSpPr>
        <a:xfrm>
          <a:off x="0" y="0"/>
          <a:ext cx="0" cy="0"/>
          <a:chOff x="0" y="0"/>
          <a:chExt cx="0" cy="0"/>
        </a:xfrm>
      </p:grpSpPr>
      <p:pic>
        <p:nvPicPr>
          <p:cNvPr id="3" name="Picture 2" descr="A close up of a map&#10;&#10;Description generated with high confidence">
            <a:extLst>
              <a:ext uri="{FF2B5EF4-FFF2-40B4-BE49-F238E27FC236}">
                <a16:creationId xmlns:a16="http://schemas.microsoft.com/office/drawing/2014/main" id="{76CCE151-358F-41B4-B173-A0105CC4E6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1015" y="1899550"/>
            <a:ext cx="6141968" cy="4443894"/>
          </a:xfrm>
          <a:prstGeom prst="rect">
            <a:avLst/>
          </a:prstGeom>
        </p:spPr>
      </p:pic>
      <p:sp>
        <p:nvSpPr>
          <p:cNvPr id="6" name="TextBox 5">
            <a:extLst>
              <a:ext uri="{FF2B5EF4-FFF2-40B4-BE49-F238E27FC236}">
                <a16:creationId xmlns:a16="http://schemas.microsoft.com/office/drawing/2014/main" id="{B0D9E209-27B6-40C1-8BF6-0B1C7F132CEF}"/>
              </a:ext>
            </a:extLst>
          </p:cNvPr>
          <p:cNvSpPr txBox="1"/>
          <p:nvPr/>
        </p:nvSpPr>
        <p:spPr>
          <a:xfrm>
            <a:off x="2955234" y="301281"/>
            <a:ext cx="3233531" cy="830997"/>
          </a:xfrm>
          <a:prstGeom prst="rect">
            <a:avLst/>
          </a:prstGeom>
          <a:noFill/>
        </p:spPr>
        <p:txBody>
          <a:bodyPr wrap="square" rtlCol="0">
            <a:spAutoFit/>
          </a:bodyPr>
          <a:lstStyle/>
          <a:p>
            <a:r>
              <a:rPr lang="en-US" sz="4800" dirty="0">
                <a:solidFill>
                  <a:schemeClr val="bg1"/>
                </a:solidFill>
              </a:rPr>
              <a:t>Nanoscale</a:t>
            </a:r>
          </a:p>
        </p:txBody>
      </p:sp>
      <p:sp>
        <p:nvSpPr>
          <p:cNvPr id="7" name="TextBox 6">
            <a:extLst>
              <a:ext uri="{FF2B5EF4-FFF2-40B4-BE49-F238E27FC236}">
                <a16:creationId xmlns:a16="http://schemas.microsoft.com/office/drawing/2014/main" id="{B282EECF-3207-4F11-BB35-E93B4A834D95}"/>
              </a:ext>
            </a:extLst>
          </p:cNvPr>
          <p:cNvSpPr txBox="1"/>
          <p:nvPr/>
        </p:nvSpPr>
        <p:spPr>
          <a:xfrm>
            <a:off x="2020956" y="989272"/>
            <a:ext cx="4870175" cy="646331"/>
          </a:xfrm>
          <a:prstGeom prst="rect">
            <a:avLst/>
          </a:prstGeom>
          <a:noFill/>
        </p:spPr>
        <p:txBody>
          <a:bodyPr wrap="square" rtlCol="0">
            <a:spAutoFit/>
          </a:bodyPr>
          <a:lstStyle/>
          <a:p>
            <a:r>
              <a:rPr lang="en-US" dirty="0">
                <a:solidFill>
                  <a:schemeClr val="bg1"/>
                </a:solidFill>
              </a:rPr>
              <a:t>Nanomaterials typically measure between 1nm and 1000 nm</a:t>
            </a:r>
          </a:p>
        </p:txBody>
      </p:sp>
    </p:spTree>
    <p:extLst>
      <p:ext uri="{BB962C8B-B14F-4D97-AF65-F5344CB8AC3E}">
        <p14:creationId xmlns:p14="http://schemas.microsoft.com/office/powerpoint/2010/main" val="30116629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1275B"/>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CA23503-F9F4-4563-9CF9-49DF22AE2504}"/>
              </a:ext>
            </a:extLst>
          </p:cNvPr>
          <p:cNvSpPr txBox="1"/>
          <p:nvPr/>
        </p:nvSpPr>
        <p:spPr>
          <a:xfrm>
            <a:off x="1480102" y="572662"/>
            <a:ext cx="6679096" cy="646331"/>
          </a:xfrm>
          <a:prstGeom prst="rect">
            <a:avLst/>
          </a:prstGeom>
          <a:noFill/>
        </p:spPr>
        <p:txBody>
          <a:bodyPr wrap="square" rtlCol="0">
            <a:spAutoFit/>
          </a:bodyPr>
          <a:lstStyle/>
          <a:p>
            <a:r>
              <a:rPr lang="en-US" dirty="0">
                <a:solidFill>
                  <a:schemeClr val="bg1"/>
                </a:solidFill>
              </a:rPr>
              <a:t>At this size, materials begin to exhibit unique properties that affect physical, chemical, and biological behavior</a:t>
            </a:r>
          </a:p>
        </p:txBody>
      </p:sp>
      <p:pic>
        <p:nvPicPr>
          <p:cNvPr id="4" name="Picture 3">
            <a:extLst>
              <a:ext uri="{FF2B5EF4-FFF2-40B4-BE49-F238E27FC236}">
                <a16:creationId xmlns:a16="http://schemas.microsoft.com/office/drawing/2014/main" id="{F04AC834-2926-4E7E-8080-564A6AA725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8711" y="1351515"/>
            <a:ext cx="6886575" cy="2962275"/>
          </a:xfrm>
          <a:prstGeom prst="rect">
            <a:avLst/>
          </a:prstGeom>
        </p:spPr>
      </p:pic>
      <p:pic>
        <p:nvPicPr>
          <p:cNvPr id="6" name="Picture 5" descr="A picture containing blue, building&#10;&#10;Description generated with high confidence">
            <a:extLst>
              <a:ext uri="{FF2B5EF4-FFF2-40B4-BE49-F238E27FC236}">
                <a16:creationId xmlns:a16="http://schemas.microsoft.com/office/drawing/2014/main" id="{D120FA13-A5F9-477C-BA45-8E4769EB90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0102" y="4075042"/>
            <a:ext cx="3251465" cy="2544625"/>
          </a:xfrm>
          <a:prstGeom prst="rect">
            <a:avLst/>
          </a:prstGeom>
        </p:spPr>
      </p:pic>
      <p:pic>
        <p:nvPicPr>
          <p:cNvPr id="8" name="Picture 7" descr="A picture containing electronics&#10;&#10;Description generated with very high confidence">
            <a:extLst>
              <a:ext uri="{FF2B5EF4-FFF2-40B4-BE49-F238E27FC236}">
                <a16:creationId xmlns:a16="http://schemas.microsoft.com/office/drawing/2014/main" id="{9904FDA3-2D78-4DA0-86F7-4C78F9D7375D}"/>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5692143" y="4270766"/>
            <a:ext cx="3032344" cy="2471437"/>
          </a:xfrm>
          <a:prstGeom prst="rect">
            <a:avLst/>
          </a:prstGeom>
        </p:spPr>
      </p:pic>
      <p:sp>
        <p:nvSpPr>
          <p:cNvPr id="9" name="TextBox 8">
            <a:extLst>
              <a:ext uri="{FF2B5EF4-FFF2-40B4-BE49-F238E27FC236}">
                <a16:creationId xmlns:a16="http://schemas.microsoft.com/office/drawing/2014/main" id="{DEEFD59C-3DF8-4CA0-8116-05CE9D9C22DE}"/>
              </a:ext>
            </a:extLst>
          </p:cNvPr>
          <p:cNvSpPr txBox="1"/>
          <p:nvPr/>
        </p:nvSpPr>
        <p:spPr>
          <a:xfrm rot="16200000">
            <a:off x="-1025495" y="3315090"/>
            <a:ext cx="3233531" cy="830997"/>
          </a:xfrm>
          <a:prstGeom prst="rect">
            <a:avLst/>
          </a:prstGeom>
          <a:noFill/>
        </p:spPr>
        <p:txBody>
          <a:bodyPr wrap="square" rtlCol="0">
            <a:spAutoFit/>
          </a:bodyPr>
          <a:lstStyle/>
          <a:p>
            <a:r>
              <a:rPr lang="en-US" sz="4800" dirty="0">
                <a:solidFill>
                  <a:schemeClr val="bg1"/>
                </a:solidFill>
              </a:rPr>
              <a:t>Nanoscale</a:t>
            </a:r>
          </a:p>
        </p:txBody>
      </p:sp>
    </p:spTree>
    <p:extLst>
      <p:ext uri="{BB962C8B-B14F-4D97-AF65-F5344CB8AC3E}">
        <p14:creationId xmlns:p14="http://schemas.microsoft.com/office/powerpoint/2010/main" val="26185581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3CA2BF8-E641-4F41-BE32-4A0206F2263A}"/>
              </a:ext>
            </a:extLst>
          </p:cNvPr>
          <p:cNvSpPr txBox="1"/>
          <p:nvPr/>
        </p:nvSpPr>
        <p:spPr>
          <a:xfrm>
            <a:off x="1749287" y="503582"/>
            <a:ext cx="5976729" cy="830997"/>
          </a:xfrm>
          <a:prstGeom prst="rect">
            <a:avLst/>
          </a:prstGeom>
          <a:noFill/>
        </p:spPr>
        <p:txBody>
          <a:bodyPr wrap="square" rtlCol="0">
            <a:spAutoFit/>
          </a:bodyPr>
          <a:lstStyle/>
          <a:p>
            <a:pPr lvl="0"/>
            <a:r>
              <a:rPr lang="en-US" sz="4800" dirty="0">
                <a:solidFill>
                  <a:prstClr val="black"/>
                </a:solidFill>
              </a:rPr>
              <a:t>Types of Nanoparticles</a:t>
            </a:r>
          </a:p>
        </p:txBody>
      </p:sp>
      <p:sp>
        <p:nvSpPr>
          <p:cNvPr id="6" name="TextBox 5">
            <a:extLst>
              <a:ext uri="{FF2B5EF4-FFF2-40B4-BE49-F238E27FC236}">
                <a16:creationId xmlns:a16="http://schemas.microsoft.com/office/drawing/2014/main" id="{7559802F-8119-4B1A-94D1-3F0F9CC70A45}"/>
              </a:ext>
            </a:extLst>
          </p:cNvPr>
          <p:cNvSpPr txBox="1"/>
          <p:nvPr/>
        </p:nvSpPr>
        <p:spPr>
          <a:xfrm>
            <a:off x="1861930" y="1368980"/>
            <a:ext cx="5420139" cy="1015663"/>
          </a:xfrm>
          <a:prstGeom prst="rect">
            <a:avLst/>
          </a:prstGeom>
          <a:noFill/>
        </p:spPr>
        <p:txBody>
          <a:bodyPr wrap="square" rtlCol="0">
            <a:spAutoFit/>
          </a:bodyPr>
          <a:lstStyle/>
          <a:p>
            <a:r>
              <a:rPr lang="en-US" dirty="0"/>
              <a:t>Nanomaterials  can be categorized in 4 major types:</a:t>
            </a:r>
          </a:p>
          <a:p>
            <a:endParaRPr lang="en-US" dirty="0"/>
          </a:p>
          <a:p>
            <a:pPr algn="ctr"/>
            <a:r>
              <a:rPr lang="en-US" sz="2400" b="1" dirty="0"/>
              <a:t>CARBON-BASED</a:t>
            </a:r>
          </a:p>
        </p:txBody>
      </p:sp>
      <p:pic>
        <p:nvPicPr>
          <p:cNvPr id="8" name="Picture 7" descr="A close up of a logo&#10;&#10;Description generated with high confidence">
            <a:extLst>
              <a:ext uri="{FF2B5EF4-FFF2-40B4-BE49-F238E27FC236}">
                <a16:creationId xmlns:a16="http://schemas.microsoft.com/office/drawing/2014/main" id="{4FE402D7-97BE-4154-8E09-FC506D1150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4424" y="2493686"/>
            <a:ext cx="6915150" cy="3381375"/>
          </a:xfrm>
          <a:prstGeom prst="rect">
            <a:avLst/>
          </a:prstGeom>
        </p:spPr>
      </p:pic>
    </p:spTree>
    <p:extLst>
      <p:ext uri="{BB962C8B-B14F-4D97-AF65-F5344CB8AC3E}">
        <p14:creationId xmlns:p14="http://schemas.microsoft.com/office/powerpoint/2010/main" val="8257615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FE50A12-4149-43FE-92AE-B4B2DC273618}"/>
              </a:ext>
            </a:extLst>
          </p:cNvPr>
          <p:cNvSpPr/>
          <p:nvPr/>
        </p:nvSpPr>
        <p:spPr>
          <a:xfrm>
            <a:off x="3379305" y="686664"/>
            <a:ext cx="2120348" cy="461665"/>
          </a:xfrm>
          <a:prstGeom prst="rect">
            <a:avLst/>
          </a:prstGeom>
        </p:spPr>
        <p:txBody>
          <a:bodyPr wrap="square">
            <a:spAutoFit/>
          </a:bodyPr>
          <a:lstStyle/>
          <a:p>
            <a:pPr algn="ctr"/>
            <a:r>
              <a:rPr lang="en-US" sz="2400" b="1" dirty="0"/>
              <a:t>METAL-BASED</a:t>
            </a:r>
          </a:p>
        </p:txBody>
      </p:sp>
      <p:pic>
        <p:nvPicPr>
          <p:cNvPr id="4" name="Picture 3" descr="A picture containing screenshot&#10;&#10;Description generated with high confidence">
            <a:extLst>
              <a:ext uri="{FF2B5EF4-FFF2-40B4-BE49-F238E27FC236}">
                <a16:creationId xmlns:a16="http://schemas.microsoft.com/office/drawing/2014/main" id="{E0E06722-639E-4464-86AB-2862C14F73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6200" y="1656521"/>
            <a:ext cx="6451600" cy="4419600"/>
          </a:xfrm>
          <a:prstGeom prst="rect">
            <a:avLst/>
          </a:prstGeom>
        </p:spPr>
      </p:pic>
    </p:spTree>
    <p:extLst>
      <p:ext uri="{BB962C8B-B14F-4D97-AF65-F5344CB8AC3E}">
        <p14:creationId xmlns:p14="http://schemas.microsoft.com/office/powerpoint/2010/main" val="374068353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27491</TotalTime>
  <Words>955</Words>
  <Application>Microsoft Office PowerPoint</Application>
  <PresentationFormat>On-screen Show (4:3)</PresentationFormat>
  <Paragraphs>111</Paragraphs>
  <Slides>23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Abadi Extra Light</vt: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Photocatalysis  photo = light catalysis = using a catalyst  catalyst = decreases activation energy to speed up a reaction  </vt:lpstr>
      <vt:lpstr>PowerPoint Presentation</vt:lpstr>
      <vt:lpstr>PowerPoint Presentation</vt:lpstr>
      <vt:lpstr>Titanium Dioxide Nanoparticle Photocatalytic Activity</vt:lpstr>
      <vt:lpstr>Photocatalytic Process</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Photocatalysis</dc:title>
  <dc:creator>Josie</dc:creator>
  <cp:lastModifiedBy>Ariana Morales Garcia</cp:lastModifiedBy>
  <cp:revision>67</cp:revision>
  <dcterms:created xsi:type="dcterms:W3CDTF">2018-01-23T16:07:03Z</dcterms:created>
  <dcterms:modified xsi:type="dcterms:W3CDTF">2023-06-22T15:57:42Z</dcterms:modified>
</cp:coreProperties>
</file>