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2"/>
  </p:notesMasterIdLst>
  <p:sldIdLst>
    <p:sldId id="31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5143500" type="screen16x9"/>
  <p:notesSz cx="6858000" cy="9144000"/>
  <p:embeddedFontLst>
    <p:embeddedFont>
      <p:font typeface="Open Sans" pitchFamily="2" charset="0"/>
      <p:regular r:id="rId23"/>
      <p: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0" roundtripDataSignature="AMtx7mipTH8myNZarlrvhSdOK7L4xRKTK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88B594-7EE7-42C7-8916-F7709B1B676C}" v="3" dt="2026-09-02T15:38:19.3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35"/>
  </p:normalViewPr>
  <p:slideViewPr>
    <p:cSldViewPr snapToGrid="0">
      <p:cViewPr varScale="1">
        <p:scale>
          <a:sx n="140" d="100"/>
          <a:sy n="140" d="100"/>
        </p:scale>
        <p:origin x="768" y="19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30" Type="http://customschemas.google.com/relationships/presentationmetadata" Target="metadata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len Sukovich" userId="ebe32115-d9af-4b6a-a2e1-726554337d4f" providerId="ADAL" clId="{25469C93-6662-4A70-B08D-55C47E83C467}"/>
    <pc:docChg chg="undo custSel addSld delSld modSld">
      <pc:chgData name="Ellen Sukovich" userId="ebe32115-d9af-4b6a-a2e1-726554337d4f" providerId="ADAL" clId="{25469C93-6662-4A70-B08D-55C47E83C467}" dt="2026-09-02T15:38:17.072" v="26"/>
      <pc:docMkLst>
        <pc:docMk/>
      </pc:docMkLst>
      <pc:sldChg chg="modSp add del mod">
        <pc:chgData name="Ellen Sukovich" userId="ebe32115-d9af-4b6a-a2e1-726554337d4f" providerId="ADAL" clId="{25469C93-6662-4A70-B08D-55C47E83C467}" dt="2026-09-01T23:13:42.162" v="15" actId="20577"/>
        <pc:sldMkLst>
          <pc:docMk/>
          <pc:sldMk cId="0" sldId="257"/>
        </pc:sldMkLst>
        <pc:spChg chg="mod">
          <ac:chgData name="Ellen Sukovich" userId="ebe32115-d9af-4b6a-a2e1-726554337d4f" providerId="ADAL" clId="{25469C93-6662-4A70-B08D-55C47E83C467}" dt="2026-09-01T23:13:42.162" v="15" actId="20577"/>
          <ac:spMkLst>
            <pc:docMk/>
            <pc:sldMk cId="0" sldId="257"/>
            <ac:spMk id="67" creationId="{00000000-0000-0000-0000-000000000000}"/>
          </ac:spMkLst>
        </pc:spChg>
        <pc:spChg chg="mod">
          <ac:chgData name="Ellen Sukovich" userId="ebe32115-d9af-4b6a-a2e1-726554337d4f" providerId="ADAL" clId="{25469C93-6662-4A70-B08D-55C47E83C467}" dt="2026-09-01T23:13:40.057" v="14" actId="20577"/>
          <ac:spMkLst>
            <pc:docMk/>
            <pc:sldMk cId="0" sldId="257"/>
            <ac:spMk id="69" creationId="{00000000-0000-0000-0000-000000000000}"/>
          </ac:spMkLst>
        </pc:spChg>
        <pc:spChg chg="mod">
          <ac:chgData name="Ellen Sukovich" userId="ebe32115-d9af-4b6a-a2e1-726554337d4f" providerId="ADAL" clId="{25469C93-6662-4A70-B08D-55C47E83C467}" dt="2026-09-01T23:13:37.261" v="13" actId="20577"/>
          <ac:spMkLst>
            <pc:docMk/>
            <pc:sldMk cId="0" sldId="257"/>
            <ac:spMk id="71" creationId="{00000000-0000-0000-0000-000000000000}"/>
          </ac:spMkLst>
        </pc:spChg>
      </pc:sldChg>
      <pc:sldChg chg="modSp add del mod">
        <pc:chgData name="Ellen Sukovich" userId="ebe32115-d9af-4b6a-a2e1-726554337d4f" providerId="ADAL" clId="{25469C93-6662-4A70-B08D-55C47E83C467}" dt="2026-09-01T23:13:49.863" v="19" actId="20577"/>
        <pc:sldMkLst>
          <pc:docMk/>
          <pc:sldMk cId="0" sldId="258"/>
        </pc:sldMkLst>
        <pc:spChg chg="mod">
          <ac:chgData name="Ellen Sukovich" userId="ebe32115-d9af-4b6a-a2e1-726554337d4f" providerId="ADAL" clId="{25469C93-6662-4A70-B08D-55C47E83C467}" dt="2026-09-01T23:13:49.863" v="19" actId="20577"/>
          <ac:spMkLst>
            <pc:docMk/>
            <pc:sldMk cId="0" sldId="258"/>
            <ac:spMk id="79" creationId="{00000000-0000-0000-0000-000000000000}"/>
          </ac:spMkLst>
        </pc:spChg>
      </pc:sldChg>
      <pc:sldChg chg="modSp">
        <pc:chgData name="Ellen Sukovich" userId="ebe32115-d9af-4b6a-a2e1-726554337d4f" providerId="ADAL" clId="{25469C93-6662-4A70-B08D-55C47E83C467}" dt="2026-09-02T15:38:17.072" v="26"/>
        <pc:sldMkLst>
          <pc:docMk/>
          <pc:sldMk cId="0" sldId="259"/>
        </pc:sldMkLst>
        <pc:spChg chg="mod">
          <ac:chgData name="Ellen Sukovich" userId="ebe32115-d9af-4b6a-a2e1-726554337d4f" providerId="ADAL" clId="{25469C93-6662-4A70-B08D-55C47E83C467}" dt="2026-09-02T15:38:17.072" v="26"/>
          <ac:spMkLst>
            <pc:docMk/>
            <pc:sldMk cId="0" sldId="259"/>
            <ac:spMk id="94" creationId="{00000000-0000-0000-0000-000000000000}"/>
          </ac:spMkLst>
        </pc:spChg>
      </pc:sldChg>
      <pc:sldChg chg="modSp mod">
        <pc:chgData name="Ellen Sukovich" userId="ebe32115-d9af-4b6a-a2e1-726554337d4f" providerId="ADAL" clId="{25469C93-6662-4A70-B08D-55C47E83C467}" dt="2026-09-01T23:13:28.469" v="9" actId="20577"/>
        <pc:sldMkLst>
          <pc:docMk/>
          <pc:sldMk cId="0" sldId="268"/>
        </pc:sldMkLst>
        <pc:spChg chg="mod">
          <ac:chgData name="Ellen Sukovich" userId="ebe32115-d9af-4b6a-a2e1-726554337d4f" providerId="ADAL" clId="{25469C93-6662-4A70-B08D-55C47E83C467}" dt="2026-09-01T23:13:28.469" v="9" actId="20577"/>
          <ac:spMkLst>
            <pc:docMk/>
            <pc:sldMk cId="0" sldId="268"/>
            <ac:spMk id="174" creationId="{00000000-0000-0000-0000-000000000000}"/>
          </ac:spMkLst>
        </pc:spChg>
      </pc:sldChg>
      <pc:sldChg chg="modSp mod">
        <pc:chgData name="Ellen Sukovich" userId="ebe32115-d9af-4b6a-a2e1-726554337d4f" providerId="ADAL" clId="{25469C93-6662-4A70-B08D-55C47E83C467}" dt="2026-09-01T23:14:20.615" v="23" actId="20577"/>
        <pc:sldMkLst>
          <pc:docMk/>
          <pc:sldMk cId="0" sldId="269"/>
        </pc:sldMkLst>
        <pc:spChg chg="mod">
          <ac:chgData name="Ellen Sukovich" userId="ebe32115-d9af-4b6a-a2e1-726554337d4f" providerId="ADAL" clId="{25469C93-6662-4A70-B08D-55C47E83C467}" dt="2026-09-01T23:14:14.924" v="20" actId="20577"/>
          <ac:spMkLst>
            <pc:docMk/>
            <pc:sldMk cId="0" sldId="269"/>
            <ac:spMk id="180" creationId="{00000000-0000-0000-0000-000000000000}"/>
          </ac:spMkLst>
        </pc:spChg>
        <pc:spChg chg="mod">
          <ac:chgData name="Ellen Sukovich" userId="ebe32115-d9af-4b6a-a2e1-726554337d4f" providerId="ADAL" clId="{25469C93-6662-4A70-B08D-55C47E83C467}" dt="2026-09-01T23:14:16.990" v="21" actId="20577"/>
          <ac:spMkLst>
            <pc:docMk/>
            <pc:sldMk cId="0" sldId="269"/>
            <ac:spMk id="183" creationId="{00000000-0000-0000-0000-000000000000}"/>
          </ac:spMkLst>
        </pc:spChg>
        <pc:spChg chg="mod">
          <ac:chgData name="Ellen Sukovich" userId="ebe32115-d9af-4b6a-a2e1-726554337d4f" providerId="ADAL" clId="{25469C93-6662-4A70-B08D-55C47E83C467}" dt="2026-09-01T23:14:18.873" v="22" actId="20577"/>
          <ac:spMkLst>
            <pc:docMk/>
            <pc:sldMk cId="0" sldId="269"/>
            <ac:spMk id="184" creationId="{00000000-0000-0000-0000-000000000000}"/>
          </ac:spMkLst>
        </pc:spChg>
        <pc:spChg chg="mod">
          <ac:chgData name="Ellen Sukovich" userId="ebe32115-d9af-4b6a-a2e1-726554337d4f" providerId="ADAL" clId="{25469C93-6662-4A70-B08D-55C47E83C467}" dt="2026-09-01T23:14:20.615" v="23" actId="20577"/>
          <ac:spMkLst>
            <pc:docMk/>
            <pc:sldMk cId="0" sldId="269"/>
            <ac:spMk id="185" creationId="{00000000-0000-0000-0000-000000000000}"/>
          </ac:spMkLst>
        </pc:spChg>
      </pc:sldChg>
      <pc:sldChg chg="modSp">
        <pc:chgData name="Ellen Sukovich" userId="ebe32115-d9af-4b6a-a2e1-726554337d4f" providerId="ADAL" clId="{25469C93-6662-4A70-B08D-55C47E83C467}" dt="2026-09-01T23:16:18.540" v="24" actId="20577"/>
        <pc:sldMkLst>
          <pc:docMk/>
          <pc:sldMk cId="0" sldId="270"/>
        </pc:sldMkLst>
        <pc:spChg chg="mod">
          <ac:chgData name="Ellen Sukovich" userId="ebe32115-d9af-4b6a-a2e1-726554337d4f" providerId="ADAL" clId="{25469C93-6662-4A70-B08D-55C47E83C467}" dt="2026-09-01T23:16:18.540" v="24" actId="20577"/>
          <ac:spMkLst>
            <pc:docMk/>
            <pc:sldMk cId="0" sldId="270"/>
            <ac:spMk id="194" creationId="{00000000-0000-0000-0000-000000000000}"/>
          </ac:spMkLst>
        </pc:spChg>
      </pc:sldChg>
      <pc:sldChg chg="modSp mod">
        <pc:chgData name="Ellen Sukovich" userId="ebe32115-d9af-4b6a-a2e1-726554337d4f" providerId="ADAL" clId="{25469C93-6662-4A70-B08D-55C47E83C467}" dt="2026-09-01T23:53:25.695" v="25" actId="20577"/>
        <pc:sldMkLst>
          <pc:docMk/>
          <pc:sldMk cId="0" sldId="272"/>
        </pc:sldMkLst>
        <pc:spChg chg="mod">
          <ac:chgData name="Ellen Sukovich" userId="ebe32115-d9af-4b6a-a2e1-726554337d4f" providerId="ADAL" clId="{25469C93-6662-4A70-B08D-55C47E83C467}" dt="2026-09-01T23:53:25.695" v="25" actId="20577"/>
          <ac:spMkLst>
            <pc:docMk/>
            <pc:sldMk cId="0" sldId="272"/>
            <ac:spMk id="20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057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6e8b151dad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36e8b151dad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6" name="Google Shape;7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7" name="Google Shape;8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8" name="Google Shape;9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6" name="Google Shape;10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4" name="Google Shape;11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2" name="Google Shape;12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0" name="Google Shape;13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9" name="Google Shape;13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36e8b151dad_0_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9" name="Google Shape;149;g36e8b151dad_0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6e8b151dad_0_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g36e8b151dad_0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36e8b151dad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9" name="Google Shape;169;g36e8b151dad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7" name="Google Shape;17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88" name="Google Shape;18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7" name="Google Shape;19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5" name="Google Shape;20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3" name="Google Shape;21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36e8b151dad_0_2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22" name="Google Shape;222;g36e8b151dad_0_2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36e8b151dad_0_2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30" name="Google Shape;230;g36e8b151dad_0_2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9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21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3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23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4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5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25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25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25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6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7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27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261131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slide" Target="slide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aSoSi7TDzBY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-OmaH3dCyq8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A9BC86D1-E516-739B-AE6A-7F958F399071}"/>
              </a:ext>
            </a:extLst>
          </p:cNvPr>
          <p:cNvGrpSpPr/>
          <p:nvPr/>
        </p:nvGrpSpPr>
        <p:grpSpPr>
          <a:xfrm>
            <a:off x="747737" y="4422926"/>
            <a:ext cx="3015916" cy="401172"/>
            <a:chOff x="962072" y="5863088"/>
            <a:chExt cx="6142252" cy="817031"/>
          </a:xfrm>
        </p:grpSpPr>
        <p:pic>
          <p:nvPicPr>
            <p:cNvPr id="6" name="Picture 3">
              <a:extLst>
                <a:ext uri="{FF2B5EF4-FFF2-40B4-BE49-F238E27FC236}">
                  <a16:creationId xmlns:a16="http://schemas.microsoft.com/office/drawing/2014/main" id="{277CB5AD-C0F3-A071-675E-165D877076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1767" y="6046436"/>
              <a:ext cx="3732557" cy="5026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4" descr="Early registration for the 2024 ICSA Applied Statistics Symposium is ...">
              <a:extLst>
                <a:ext uri="{FF2B5EF4-FFF2-40B4-BE49-F238E27FC236}">
                  <a16:creationId xmlns:a16="http://schemas.microsoft.com/office/drawing/2014/main" id="{72B67F46-16BE-31A8-59AE-6D35C7F385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2072" y="5863088"/>
              <a:ext cx="2535273" cy="8170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FB4E12FC-A137-413C-595A-1C933581DC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848" y="519991"/>
            <a:ext cx="2887362" cy="234945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8EC1D617-0A0F-62CC-079A-5013813ED31B}"/>
              </a:ext>
            </a:extLst>
          </p:cNvPr>
          <p:cNvGrpSpPr/>
          <p:nvPr/>
        </p:nvGrpSpPr>
        <p:grpSpPr>
          <a:xfrm>
            <a:off x="562848" y="1835427"/>
            <a:ext cx="7658101" cy="727123"/>
            <a:chOff x="5629190" y="2241858"/>
            <a:chExt cx="6769904" cy="219189"/>
          </a:xfrm>
        </p:grpSpPr>
        <p:sp>
          <p:nvSpPr>
            <p:cNvPr id="13" name="TextBox 25">
              <a:extLst>
                <a:ext uri="{FF2B5EF4-FFF2-40B4-BE49-F238E27FC236}">
                  <a16:creationId xmlns:a16="http://schemas.microsoft.com/office/drawing/2014/main" id="{5118F9C5-5FB0-042B-503A-DBD1C7A2848C}"/>
                </a:ext>
              </a:extLst>
            </p:cNvPr>
            <p:cNvSpPr txBox="1"/>
            <p:nvPr/>
          </p:nvSpPr>
          <p:spPr>
            <a:xfrm>
              <a:off x="5629190" y="2294046"/>
              <a:ext cx="6769904" cy="16700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34289" rIns="34289" anchor="b">
              <a:spAutoFit/>
            </a:bodyPr>
            <a:lstStyle>
              <a:lvl1pPr>
                <a:lnSpc>
                  <a:spcPct val="60000"/>
                </a:lnSpc>
                <a:defRPr sz="5600" cap="all" spc="-148">
                  <a:latin typeface="Arial Black"/>
                  <a:ea typeface="Arial Black"/>
                  <a:cs typeface="Arial Black"/>
                  <a:sym typeface="Arial Black"/>
                </a:defRPr>
              </a:lvl1pPr>
            </a:lstStyle>
            <a:p>
              <a:pPr algn="ctr" defTabSz="342892" hangingPunct="0">
                <a:lnSpc>
                  <a:spcPct val="100000"/>
                </a:lnSpc>
                <a:defRPr/>
              </a:pPr>
              <a:r>
                <a:rPr lang="en-US" sz="3000" b="1" cap="none" spc="0" dirty="0">
                  <a:solidFill>
                    <a:srgbClr val="D5137B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Maze Craze: Pick the Healthy Path!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BF788FA-039F-1E21-331A-669D4420341D}"/>
                </a:ext>
              </a:extLst>
            </p:cNvPr>
            <p:cNvSpPr txBox="1"/>
            <p:nvPr/>
          </p:nvSpPr>
          <p:spPr>
            <a:xfrm>
              <a:off x="7760156" y="2241858"/>
              <a:ext cx="61273" cy="591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34289" tIns="34289" rIns="34289" bIns="34289" numCol="1" spcCol="38100" rtlCol="0" anchor="t">
              <a:spAutoFit/>
            </a:bodyPr>
            <a:lstStyle/>
            <a:p>
              <a:pPr defTabSz="342892" hangingPunct="0">
                <a:defRPr/>
              </a:pPr>
              <a:endParaRPr lang="en-US" sz="825" b="1" dirty="0">
                <a:solidFill>
                  <a:srgbClr val="F9F9F9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0618304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6e8b151dad_0_4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Index</a:t>
            </a:r>
            <a:endParaRPr dirty="0"/>
          </a:p>
        </p:txBody>
      </p:sp>
      <p:sp>
        <p:nvSpPr>
          <p:cNvPr id="66" name="Google Shape;66;g36e8b151dad_0_40">
            <a:hlinkClick r:id="rId3" action="ppaction://hlinksldjump"/>
          </p:cNvPr>
          <p:cNvSpPr/>
          <p:nvPr/>
        </p:nvSpPr>
        <p:spPr>
          <a:xfrm>
            <a:off x="6484761" y="2034050"/>
            <a:ext cx="2488200" cy="1620300"/>
          </a:xfrm>
          <a:prstGeom prst="wedgeRoundRectCallout">
            <a:avLst>
              <a:gd name="adj1" fmla="val -40882"/>
              <a:gd name="adj2" fmla="val 75996"/>
              <a:gd name="adj3" fmla="val 0"/>
            </a:avLst>
          </a:prstGeom>
          <a:solidFill>
            <a:srgbClr val="F8A81B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7" name="Google Shape;67;g36e8b151dad_0_40"/>
          <p:cNvSpPr txBox="1">
            <a:spLocks noGrp="1"/>
          </p:cNvSpPr>
          <p:nvPr>
            <p:ph type="title"/>
          </p:nvPr>
        </p:nvSpPr>
        <p:spPr>
          <a:xfrm>
            <a:off x="6484724" y="2483893"/>
            <a:ext cx="2488200" cy="56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US" dirty="0"/>
              <a:t>DAY 4</a:t>
            </a:r>
            <a:endParaRPr dirty="0"/>
          </a:p>
        </p:txBody>
      </p:sp>
      <p:sp>
        <p:nvSpPr>
          <p:cNvPr id="68" name="Google Shape;68;g36e8b151dad_0_40">
            <a:hlinkClick r:id="rId4" action="ppaction://hlinksldjump"/>
          </p:cNvPr>
          <p:cNvSpPr/>
          <p:nvPr/>
        </p:nvSpPr>
        <p:spPr>
          <a:xfrm>
            <a:off x="3421675" y="2034050"/>
            <a:ext cx="2644800" cy="1695000"/>
          </a:xfrm>
          <a:prstGeom prst="wedgeRoundRectCallout">
            <a:avLst>
              <a:gd name="adj1" fmla="val -40882"/>
              <a:gd name="adj2" fmla="val 75996"/>
              <a:gd name="adj3" fmla="val 0"/>
            </a:avLst>
          </a:prstGeom>
          <a:solidFill>
            <a:srgbClr val="8D64AA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9" name="Google Shape;69;g36e8b151dad_0_40"/>
          <p:cNvSpPr txBox="1">
            <a:spLocks noGrp="1"/>
          </p:cNvSpPr>
          <p:nvPr>
            <p:ph type="title"/>
          </p:nvPr>
        </p:nvSpPr>
        <p:spPr>
          <a:xfrm>
            <a:off x="3421625" y="2558408"/>
            <a:ext cx="2571600" cy="56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US" dirty="0"/>
              <a:t>DAY 3 </a:t>
            </a:r>
            <a:endParaRPr dirty="0"/>
          </a:p>
        </p:txBody>
      </p:sp>
      <p:sp>
        <p:nvSpPr>
          <p:cNvPr id="70" name="Google Shape;70;g36e8b151dad_0_40">
            <a:hlinkClick r:id="rId5" action="ppaction://hlinksldjump"/>
          </p:cNvPr>
          <p:cNvSpPr/>
          <p:nvPr/>
        </p:nvSpPr>
        <p:spPr>
          <a:xfrm>
            <a:off x="204016" y="2011850"/>
            <a:ext cx="2726100" cy="1739400"/>
          </a:xfrm>
          <a:prstGeom prst="wedgeRoundRectCallout">
            <a:avLst>
              <a:gd name="adj1" fmla="val -40882"/>
              <a:gd name="adj2" fmla="val 75996"/>
              <a:gd name="adj3" fmla="val 0"/>
            </a:avLst>
          </a:prstGeom>
          <a:solidFill>
            <a:srgbClr val="6091BA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1" name="Google Shape;71;g36e8b151dad_0_40"/>
          <p:cNvSpPr txBox="1">
            <a:spLocks noGrp="1"/>
          </p:cNvSpPr>
          <p:nvPr>
            <p:ph type="title"/>
          </p:nvPr>
        </p:nvSpPr>
        <p:spPr>
          <a:xfrm>
            <a:off x="203975" y="2494707"/>
            <a:ext cx="2726100" cy="60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US" dirty="0"/>
              <a:t>DAYS 1 &amp; 2</a:t>
            </a:r>
            <a:endParaRPr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0B61E8-CA03-3FD7-3F23-1F8B1B47B0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2661047" y="1992199"/>
            <a:ext cx="3123300" cy="2121300"/>
          </a:xfrm>
          <a:prstGeom prst="wedgeRoundRectCallout">
            <a:avLst>
              <a:gd name="adj1" fmla="val -40882"/>
              <a:gd name="adj2" fmla="val 75996"/>
              <a:gd name="adj3" fmla="val 0"/>
            </a:avLst>
          </a:prstGeom>
          <a:solidFill>
            <a:srgbClr val="6091BA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9" name="Google Shape;79;p2"/>
          <p:cNvSpPr txBox="1">
            <a:spLocks noGrp="1"/>
          </p:cNvSpPr>
          <p:nvPr>
            <p:ph type="title"/>
          </p:nvPr>
        </p:nvSpPr>
        <p:spPr>
          <a:xfrm>
            <a:off x="2661000" y="2581053"/>
            <a:ext cx="3123300" cy="74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US" dirty="0"/>
              <a:t>DAYS 1 &amp; 2</a:t>
            </a:r>
            <a:endParaRPr dirty="0"/>
          </a:p>
        </p:txBody>
      </p:sp>
      <p:sp>
        <p:nvSpPr>
          <p:cNvPr id="82" name="Google Shape;82;p2"/>
          <p:cNvSpPr/>
          <p:nvPr/>
        </p:nvSpPr>
        <p:spPr>
          <a:xfrm>
            <a:off x="328975" y="319500"/>
            <a:ext cx="1975800" cy="1610100"/>
          </a:xfrm>
          <a:prstGeom prst="ellipse">
            <a:avLst/>
          </a:prstGeom>
          <a:solidFill>
            <a:schemeClr val="lt1"/>
          </a:solidFill>
          <a:ln w="38100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/>
              <a:t>Introduction </a:t>
            </a:r>
            <a:endParaRPr sz="1800" dirty="0"/>
          </a:p>
        </p:txBody>
      </p:sp>
      <p:sp>
        <p:nvSpPr>
          <p:cNvPr id="83" name="Google Shape;83;p2"/>
          <p:cNvSpPr/>
          <p:nvPr/>
        </p:nvSpPr>
        <p:spPr>
          <a:xfrm>
            <a:off x="3234800" y="319500"/>
            <a:ext cx="1975800" cy="1610100"/>
          </a:xfrm>
          <a:prstGeom prst="ellipse">
            <a:avLst/>
          </a:prstGeom>
          <a:solidFill>
            <a:schemeClr val="lt1"/>
          </a:solidFill>
          <a:ln w="38100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/>
              <a:t>Brainstorm</a:t>
            </a:r>
            <a:endParaRPr sz="1800" dirty="0"/>
          </a:p>
        </p:txBody>
      </p:sp>
      <p:sp>
        <p:nvSpPr>
          <p:cNvPr id="84" name="Google Shape;84;p2"/>
          <p:cNvSpPr/>
          <p:nvPr/>
        </p:nvSpPr>
        <p:spPr>
          <a:xfrm>
            <a:off x="6140625" y="319500"/>
            <a:ext cx="1975800" cy="1610100"/>
          </a:xfrm>
          <a:prstGeom prst="ellipse">
            <a:avLst/>
          </a:prstGeom>
          <a:solidFill>
            <a:schemeClr val="lt1"/>
          </a:solidFill>
          <a:ln w="38100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/>
              <a:t>Draft prototype</a:t>
            </a:r>
            <a:endParaRPr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3" descr="3D labyrinth in whit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03451" y="1719498"/>
            <a:ext cx="3528112" cy="2916979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3" descr="3D black question marks with one yellow question mark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03450" y="310650"/>
            <a:ext cx="3528115" cy="1420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3" descr="A toy robot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00164" y="759741"/>
            <a:ext cx="3559386" cy="2618556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3"/>
          <p:cNvSpPr/>
          <p:nvPr/>
        </p:nvSpPr>
        <p:spPr>
          <a:xfrm>
            <a:off x="378900" y="150350"/>
            <a:ext cx="4193100" cy="663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F8A81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1" dirty="0">
                <a:solidFill>
                  <a:schemeClr val="dk1"/>
                </a:solidFill>
              </a:rPr>
              <a:t>We have a problem! </a:t>
            </a:r>
            <a:endParaRPr sz="2800" b="1" dirty="0">
              <a:solidFill>
                <a:schemeClr val="dk1"/>
              </a:solidFill>
            </a:endParaRPr>
          </a:p>
        </p:txBody>
      </p:sp>
      <p:sp>
        <p:nvSpPr>
          <p:cNvPr id="94" name="Google Shape;94;p3"/>
          <p:cNvSpPr/>
          <p:nvPr/>
        </p:nvSpPr>
        <p:spPr>
          <a:xfrm>
            <a:off x="497400" y="857975"/>
            <a:ext cx="3956100" cy="37785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F8A81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-US" sz="1800" dirty="0">
                <a:solidFill>
                  <a:schemeClr val="dk2"/>
                </a:solidFill>
              </a:rPr>
              <a:t>Type 2 diabetes can happen at any age. </a:t>
            </a:r>
            <a:endParaRPr sz="1800" dirty="0">
              <a:solidFill>
                <a:schemeClr val="dk2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-US" sz="1800" dirty="0">
                <a:solidFill>
                  <a:schemeClr val="dk2"/>
                </a:solidFill>
              </a:rPr>
              <a:t>Come up with healthy and unhealthy choices.</a:t>
            </a:r>
            <a:endParaRPr sz="1800" dirty="0">
              <a:solidFill>
                <a:schemeClr val="dk2"/>
              </a:solidFill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dirty="0">
              <a:solidFill>
                <a:schemeClr val="dk2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-US" sz="1800" dirty="0">
                <a:solidFill>
                  <a:schemeClr val="dk2"/>
                </a:solidFill>
              </a:rPr>
              <a:t>Think like a robotics or biomedical engineer. </a:t>
            </a:r>
            <a:endParaRPr sz="1800" dirty="0">
              <a:solidFill>
                <a:schemeClr val="dk2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-US" sz="1800" dirty="0">
                <a:solidFill>
                  <a:schemeClr val="dk2"/>
                </a:solidFill>
              </a:rPr>
              <a:t>Problem solve. </a:t>
            </a:r>
            <a:endParaRPr sz="1800" dirty="0">
              <a:solidFill>
                <a:schemeClr val="dk2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-US" sz="1800" dirty="0">
                <a:solidFill>
                  <a:schemeClr val="dk2"/>
                </a:solidFill>
              </a:rPr>
              <a:t>Design.</a:t>
            </a:r>
            <a:endParaRPr sz="1800" dirty="0">
              <a:solidFill>
                <a:schemeClr val="dk2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-US" sz="1800" dirty="0">
                <a:solidFill>
                  <a:schemeClr val="dk2"/>
                </a:solidFill>
              </a:rPr>
              <a:t>Code smart machines. </a:t>
            </a: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91BA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"/>
          <p:cNvSpPr/>
          <p:nvPr/>
        </p:nvSpPr>
        <p:spPr>
          <a:xfrm>
            <a:off x="240350" y="421225"/>
            <a:ext cx="7450200" cy="8292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dirty="0">
                <a:solidFill>
                  <a:schemeClr val="dk1"/>
                </a:solidFill>
              </a:rPr>
              <a:t>Based on the information provided</a:t>
            </a:r>
            <a:endParaRPr dirty="0"/>
          </a:p>
        </p:txBody>
      </p:sp>
      <p:sp>
        <p:nvSpPr>
          <p:cNvPr id="101" name="Google Shape;101;p4"/>
          <p:cNvSpPr/>
          <p:nvPr/>
        </p:nvSpPr>
        <p:spPr>
          <a:xfrm>
            <a:off x="704250" y="1476750"/>
            <a:ext cx="7213200" cy="32454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Clr>
                <a:srgbClr val="8D64AA"/>
              </a:buClr>
              <a:buSzPts val="3600"/>
              <a:buChar char="●"/>
            </a:pPr>
            <a:r>
              <a:rPr lang="en-US" sz="3600" dirty="0">
                <a:solidFill>
                  <a:schemeClr val="dk1"/>
                </a:solidFill>
              </a:rPr>
              <a:t>What questions do you have?</a:t>
            </a:r>
            <a:endParaRPr sz="3600" dirty="0">
              <a:solidFill>
                <a:schemeClr val="dk1"/>
              </a:solidFill>
            </a:endParaRPr>
          </a:p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Clr>
                <a:srgbClr val="8D64AA"/>
              </a:buClr>
              <a:buSzPts val="3600"/>
              <a:buChar char="●"/>
            </a:pPr>
            <a:r>
              <a:rPr lang="en-US" sz="3600" dirty="0">
                <a:solidFill>
                  <a:schemeClr val="dk1"/>
                </a:solidFill>
              </a:rPr>
              <a:t>What do you need to know?</a:t>
            </a:r>
            <a:endParaRPr sz="3600" dirty="0">
              <a:solidFill>
                <a:schemeClr val="dk1"/>
              </a:solidFill>
            </a:endParaRPr>
          </a:p>
          <a:p>
            <a:pPr marL="457200" lvl="0" indent="-457200" algn="l" rtl="0">
              <a:spcBef>
                <a:spcPts val="0"/>
              </a:spcBef>
              <a:spcAft>
                <a:spcPts val="0"/>
              </a:spcAft>
              <a:buClr>
                <a:srgbClr val="8D64AA"/>
              </a:buClr>
              <a:buSzPts val="3600"/>
              <a:buChar char="●"/>
            </a:pPr>
            <a:r>
              <a:rPr lang="en-US" sz="3600" dirty="0">
                <a:solidFill>
                  <a:schemeClr val="dk1"/>
                </a:solidFill>
              </a:rPr>
              <a:t>What information is missing?</a:t>
            </a:r>
            <a:endParaRPr sz="36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91BA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/>
          <p:nvPr/>
        </p:nvSpPr>
        <p:spPr>
          <a:xfrm>
            <a:off x="2783900" y="1176800"/>
            <a:ext cx="3679800" cy="12441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</a:rPr>
              <a:t>Pre-assessment! </a:t>
            </a:r>
            <a:endParaRPr dirty="0"/>
          </a:p>
        </p:txBody>
      </p:sp>
      <p:sp>
        <p:nvSpPr>
          <p:cNvPr id="109" name="Google Shape;109;p5"/>
          <p:cNvSpPr/>
          <p:nvPr/>
        </p:nvSpPr>
        <p:spPr>
          <a:xfrm>
            <a:off x="1382900" y="2713525"/>
            <a:ext cx="6481800" cy="13068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en-US" sz="1800" i="1" dirty="0">
                <a:solidFill>
                  <a:schemeClr val="dk1"/>
                </a:solidFill>
              </a:rPr>
              <a:t>Answer the questions to the best of your ability.</a:t>
            </a:r>
            <a:endParaRPr sz="1800" i="1" dirty="0">
              <a:solidFill>
                <a:schemeClr val="dk1"/>
              </a:solidFill>
            </a:endParaRPr>
          </a:p>
          <a:p>
            <a:pPr marL="914400" lvl="1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lphaLcPeriod"/>
            </a:pPr>
            <a:r>
              <a:rPr lang="en-US" sz="1800" i="1" dirty="0">
                <a:solidFill>
                  <a:schemeClr val="dk1"/>
                </a:solidFill>
              </a:rPr>
              <a:t>Complete in 5 minutes.</a:t>
            </a:r>
            <a:endParaRPr sz="1800" i="1" dirty="0">
              <a:solidFill>
                <a:schemeClr val="dk1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en-US" sz="1800" i="1" dirty="0">
                <a:solidFill>
                  <a:schemeClr val="dk1"/>
                </a:solidFill>
              </a:rPr>
              <a:t>Put pencil down when you are ready to share.</a:t>
            </a:r>
            <a:endParaRPr sz="1800" i="1" dirty="0">
              <a:solidFill>
                <a:schemeClr val="dk1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en-US" sz="1800" i="1" dirty="0">
                <a:solidFill>
                  <a:schemeClr val="dk1"/>
                </a:solidFill>
              </a:rPr>
              <a:t>Sit silently until teacher direction.</a:t>
            </a:r>
            <a:endParaRPr sz="1800" i="1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91BA"/>
        </a:solid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6" title="You Have A Super Power - A story about Diabetes - Children's books read aloud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73525" y="1028100"/>
            <a:ext cx="6628758" cy="3744925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6"/>
          <p:cNvSpPr/>
          <p:nvPr/>
        </p:nvSpPr>
        <p:spPr>
          <a:xfrm>
            <a:off x="1654850" y="100025"/>
            <a:ext cx="5666100" cy="8154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</a:rPr>
              <a:t>Story</a:t>
            </a:r>
            <a:r>
              <a:rPr lang="en-US" sz="3200" dirty="0">
                <a:solidFill>
                  <a:schemeClr val="dk1"/>
                </a:solidFill>
              </a:rPr>
              <a:t> </a:t>
            </a:r>
            <a:endParaRPr dirty="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dirty="0">
                <a:solidFill>
                  <a:srgbClr val="6091BA"/>
                </a:solidFill>
              </a:rPr>
              <a:t>(</a:t>
            </a:r>
            <a:r>
              <a:rPr lang="en-US" u="sng" dirty="0">
                <a:solidFill>
                  <a:srgbClr val="6091BA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link</a:t>
            </a:r>
            <a:r>
              <a:rPr lang="en-US" dirty="0">
                <a:solidFill>
                  <a:srgbClr val="6091BA"/>
                </a:solidFill>
              </a:rPr>
              <a:t>)</a:t>
            </a:r>
            <a:endParaRPr dirty="0">
              <a:solidFill>
                <a:srgbClr val="6091B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91BA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7" title="What causes diabetes, high blood sugar and type 2 diabete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4249" y="1067100"/>
            <a:ext cx="6487374" cy="366505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7"/>
          <p:cNvSpPr/>
          <p:nvPr/>
        </p:nvSpPr>
        <p:spPr>
          <a:xfrm>
            <a:off x="2021100" y="158375"/>
            <a:ext cx="5101800" cy="8679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</a:rPr>
              <a:t>What is diabetes?</a:t>
            </a:r>
            <a:r>
              <a:rPr lang="en-US" sz="1200" dirty="0">
                <a:solidFill>
                  <a:schemeClr val="dk1"/>
                </a:solidFill>
              </a:rPr>
              <a:t> </a:t>
            </a:r>
            <a:endParaRPr sz="1200" dirty="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rgbClr val="6091BA"/>
                </a:solidFill>
              </a:rPr>
              <a:t>(</a:t>
            </a:r>
            <a:r>
              <a:rPr lang="en-US" u="sng" dirty="0">
                <a:solidFill>
                  <a:srgbClr val="6091BA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link</a:t>
            </a:r>
            <a:r>
              <a:rPr lang="en-US" dirty="0">
                <a:solidFill>
                  <a:srgbClr val="6091BA"/>
                </a:solidFill>
              </a:rPr>
              <a:t>)</a:t>
            </a:r>
            <a:endParaRPr dirty="0">
              <a:solidFill>
                <a:srgbClr val="6091B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91BA"/>
        </a:soli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"/>
          <p:cNvSpPr/>
          <p:nvPr/>
        </p:nvSpPr>
        <p:spPr>
          <a:xfrm>
            <a:off x="1075200" y="1599500"/>
            <a:ext cx="6993600" cy="2316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-US" sz="1800" dirty="0">
                <a:solidFill>
                  <a:schemeClr val="dk2"/>
                </a:solidFill>
              </a:rPr>
              <a:t>Studies show that if you don’t have diabetes, you can make healthy lifestyle choices to help prevent getting this disease and others! </a:t>
            </a:r>
            <a:endParaRPr sz="1800" dirty="0">
              <a:solidFill>
                <a:schemeClr val="dk2"/>
              </a:solidFill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0" dirty="0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2"/>
                </a:solidFill>
              </a:rPr>
              <a:t>     </a:t>
            </a:r>
            <a:r>
              <a:rPr lang="en-US" sz="1800" b="1" dirty="0">
                <a:solidFill>
                  <a:schemeClr val="dk2"/>
                </a:solidFill>
              </a:rPr>
              <a:t>Let’s Think</a:t>
            </a:r>
            <a:r>
              <a:rPr lang="en-US" sz="1800" dirty="0">
                <a:solidFill>
                  <a:schemeClr val="dk2"/>
                </a:solidFill>
              </a:rPr>
              <a:t> </a:t>
            </a:r>
            <a:endParaRPr sz="1800" dirty="0">
              <a:solidFill>
                <a:schemeClr val="dk2"/>
              </a:solidFill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2"/>
              </a:solidFill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</a:pPr>
            <a:r>
              <a:rPr lang="en-US" sz="1800" dirty="0">
                <a:solidFill>
                  <a:schemeClr val="dk2"/>
                </a:solidFill>
              </a:rPr>
              <a:t>What are some healthy choices people can make?</a:t>
            </a:r>
            <a:endParaRPr sz="1800" dirty="0">
              <a:solidFill>
                <a:schemeClr val="dk2"/>
              </a:solidFill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</a:pPr>
            <a:r>
              <a:rPr lang="en-US" sz="1800" dirty="0">
                <a:solidFill>
                  <a:schemeClr val="dk2"/>
                </a:solidFill>
              </a:rPr>
              <a:t>What are some unhealthy choices people can make? </a:t>
            </a:r>
            <a:endParaRPr sz="2800" dirty="0">
              <a:solidFill>
                <a:schemeClr val="dk1"/>
              </a:solidFill>
            </a:endParaRPr>
          </a:p>
        </p:txBody>
      </p:sp>
      <p:sp>
        <p:nvSpPr>
          <p:cNvPr id="133" name="Google Shape;133;p8"/>
          <p:cNvSpPr/>
          <p:nvPr/>
        </p:nvSpPr>
        <p:spPr>
          <a:xfrm>
            <a:off x="1171200" y="2522900"/>
            <a:ext cx="2147100" cy="469500"/>
          </a:xfrm>
          <a:prstGeom prst="cloudCallout">
            <a:avLst>
              <a:gd name="adj1" fmla="val -13337"/>
              <a:gd name="adj2" fmla="val 112636"/>
            </a:avLst>
          </a:prstGeom>
          <a:noFill/>
          <a:ln w="28575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4" name="Google Shape;134;p8"/>
          <p:cNvSpPr/>
          <p:nvPr/>
        </p:nvSpPr>
        <p:spPr>
          <a:xfrm>
            <a:off x="396275" y="361400"/>
            <a:ext cx="3088200" cy="9618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dk1"/>
                </a:solidFill>
              </a:rPr>
              <a:t>Good News!</a:t>
            </a:r>
            <a:endParaRPr sz="2600" dirty="0">
              <a:solidFill>
                <a:schemeClr val="dk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91BA"/>
        </a:solid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10" title="prototype maze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19937" y="615213"/>
            <a:ext cx="4596874" cy="3557624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0"/>
          <p:cNvSpPr txBox="1"/>
          <p:nvPr/>
        </p:nvSpPr>
        <p:spPr>
          <a:xfrm>
            <a:off x="4419900" y="4238000"/>
            <a:ext cx="4596900" cy="46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Image above: prototype maze, made entirely in pencil, no pictures, 5x5 grid used </a:t>
            </a:r>
            <a:endParaRPr sz="1100" b="0" i="0" u="none" strike="noStrike" cap="none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3" name="Google Shape;143;p10"/>
          <p:cNvSpPr/>
          <p:nvPr/>
        </p:nvSpPr>
        <p:spPr>
          <a:xfrm>
            <a:off x="170325" y="285875"/>
            <a:ext cx="2508900" cy="6504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</a:rPr>
              <a:t>Expectations </a:t>
            </a:r>
            <a:endParaRPr dirty="0"/>
          </a:p>
        </p:txBody>
      </p:sp>
      <p:sp>
        <p:nvSpPr>
          <p:cNvPr id="144" name="Google Shape;144;p10"/>
          <p:cNvSpPr/>
          <p:nvPr/>
        </p:nvSpPr>
        <p:spPr>
          <a:xfrm>
            <a:off x="253975" y="1018775"/>
            <a:ext cx="4119000" cy="36717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3429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>
                <a:solidFill>
                  <a:schemeClr val="dk1"/>
                </a:solidFill>
              </a:rPr>
              <a:t>Prototype Maze</a:t>
            </a:r>
            <a:endParaRPr sz="1800" b="1" dirty="0">
              <a:solidFill>
                <a:schemeClr val="dk1"/>
              </a:solidFill>
            </a:endParaRPr>
          </a:p>
          <a:p>
            <a:pPr marL="571500" lvl="1" indent="-203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Must have a start and an end. </a:t>
            </a:r>
            <a:endParaRPr dirty="0">
              <a:solidFill>
                <a:schemeClr val="dk1"/>
              </a:solidFill>
            </a:endParaRPr>
          </a:p>
          <a:p>
            <a:pPr marL="571500" lvl="1" indent="-203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For every healthy choice there needs to be an unhealthy choice.</a:t>
            </a:r>
            <a:endParaRPr dirty="0">
              <a:solidFill>
                <a:schemeClr val="dk1"/>
              </a:solidFill>
            </a:endParaRPr>
          </a:p>
          <a:p>
            <a:pPr marL="571500" lvl="1" indent="-203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Minimum 3 healthy choices and 3 unhealthy choices.</a:t>
            </a:r>
            <a:endParaRPr dirty="0">
              <a:solidFill>
                <a:schemeClr val="dk1"/>
              </a:solidFill>
            </a:endParaRPr>
          </a:p>
          <a:p>
            <a:pPr marL="571500" lvl="1" indent="-203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Maximum 5 healthy choices and 5 unhealthy choices. </a:t>
            </a:r>
            <a:endParaRPr dirty="0">
              <a:solidFill>
                <a:schemeClr val="dk1"/>
              </a:solidFill>
            </a:endParaRPr>
          </a:p>
          <a:p>
            <a:pPr marL="571500" lvl="1" indent="-203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The choices do not need to be drawn on the prototype but would be required on the final. This is a good time to decide what they would look like; tracing from a computer will not be an option.</a:t>
            </a:r>
            <a:endParaRPr dirty="0">
              <a:solidFill>
                <a:schemeClr val="dk1"/>
              </a:solidFill>
            </a:endParaRPr>
          </a:p>
          <a:p>
            <a:pPr marL="571500" lvl="1" indent="-203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Must be approved by teacher before moving to final copy. </a:t>
            </a:r>
            <a:endParaRPr sz="18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91BA"/>
        </a:solid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6e8b151dad_0_100"/>
          <p:cNvSpPr txBox="1"/>
          <p:nvPr/>
        </p:nvSpPr>
        <p:spPr>
          <a:xfrm>
            <a:off x="4419913" y="4238025"/>
            <a:ext cx="4596900" cy="46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Image above: final maze, created in pencil, traced in marker, pictures added, 7x7 grid</a:t>
            </a:r>
            <a:endParaRPr sz="1100" b="0" i="0" u="none" strike="noStrike" cap="none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52" name="Google Shape;152;g36e8b151dad_0_100"/>
          <p:cNvSpPr/>
          <p:nvPr/>
        </p:nvSpPr>
        <p:spPr>
          <a:xfrm>
            <a:off x="170325" y="285875"/>
            <a:ext cx="2508900" cy="6504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</a:rPr>
              <a:t>Expectations </a:t>
            </a:r>
            <a:endParaRPr dirty="0"/>
          </a:p>
        </p:txBody>
      </p:sp>
      <p:sp>
        <p:nvSpPr>
          <p:cNvPr id="153" name="Google Shape;153;g36e8b151dad_0_100"/>
          <p:cNvSpPr/>
          <p:nvPr/>
        </p:nvSpPr>
        <p:spPr>
          <a:xfrm>
            <a:off x="253975" y="1081500"/>
            <a:ext cx="4077300" cy="19458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0005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>
                <a:solidFill>
                  <a:schemeClr val="dk1"/>
                </a:solidFill>
              </a:rPr>
              <a:t>Final Maze</a:t>
            </a:r>
            <a:endParaRPr sz="1800" b="1" dirty="0">
              <a:solidFill>
                <a:schemeClr val="dk1"/>
              </a:solidFill>
            </a:endParaRPr>
          </a:p>
          <a:p>
            <a:pPr marL="514350" lvl="1" indent="-203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Only one paper will be provided – all mistakes must be incorporated into design – problem solve.</a:t>
            </a:r>
            <a:endParaRPr dirty="0">
              <a:solidFill>
                <a:schemeClr val="dk1"/>
              </a:solidFill>
            </a:endParaRPr>
          </a:p>
          <a:p>
            <a:pPr marL="514350" lvl="1" indent="-203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Recreate the </a:t>
            </a:r>
            <a:r>
              <a:rPr lang="en-US" b="1" dirty="0">
                <a:solidFill>
                  <a:schemeClr val="dk1"/>
                </a:solidFill>
              </a:rPr>
              <a:t>APPROVED </a:t>
            </a:r>
            <a:r>
              <a:rPr lang="en-US" dirty="0">
                <a:solidFill>
                  <a:schemeClr val="dk1"/>
                </a:solidFill>
              </a:rPr>
              <a:t>maze. </a:t>
            </a:r>
            <a:endParaRPr dirty="0">
              <a:solidFill>
                <a:schemeClr val="dk1"/>
              </a:solidFill>
            </a:endParaRPr>
          </a:p>
          <a:p>
            <a:pPr marL="514350" lvl="1" indent="-203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Illustrations with labels must be drawn. </a:t>
            </a:r>
            <a:endParaRPr dirty="0">
              <a:solidFill>
                <a:schemeClr val="dk1"/>
              </a:solidFill>
            </a:endParaRPr>
          </a:p>
        </p:txBody>
      </p:sp>
      <p:pic>
        <p:nvPicPr>
          <p:cNvPr id="156" name="Google Shape;156;g36e8b151dad_0_100" title="maze final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19925" y="285875"/>
            <a:ext cx="4512876" cy="4001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91BA"/>
        </a:solidFill>
        <a:effectLst/>
      </p:bgPr>
    </p:bg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36e8b151dad_0_112"/>
          <p:cNvSpPr txBox="1"/>
          <p:nvPr/>
        </p:nvSpPr>
        <p:spPr>
          <a:xfrm>
            <a:off x="4418988" y="4123025"/>
            <a:ext cx="4596900" cy="46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Image above: sample of code to get through maze</a:t>
            </a:r>
            <a:endParaRPr sz="1100" b="0" i="0" u="none" strike="noStrike" cap="none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62" name="Google Shape;162;g36e8b151dad_0_112"/>
          <p:cNvSpPr/>
          <p:nvPr/>
        </p:nvSpPr>
        <p:spPr>
          <a:xfrm>
            <a:off x="86675" y="108850"/>
            <a:ext cx="2508900" cy="6504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</a:rPr>
              <a:t>Expectations </a:t>
            </a:r>
            <a:endParaRPr dirty="0"/>
          </a:p>
        </p:txBody>
      </p:sp>
      <p:sp>
        <p:nvSpPr>
          <p:cNvPr id="163" name="Google Shape;163;g36e8b151dad_0_112"/>
          <p:cNvSpPr/>
          <p:nvPr/>
        </p:nvSpPr>
        <p:spPr>
          <a:xfrm>
            <a:off x="253975" y="821975"/>
            <a:ext cx="4244400" cy="38367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22860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dirty="0">
                <a:solidFill>
                  <a:schemeClr val="dk1"/>
                </a:solidFill>
              </a:rPr>
              <a:t>Test Code</a:t>
            </a:r>
            <a:endParaRPr sz="1800" dirty="0">
              <a:solidFill>
                <a:schemeClr val="dk1"/>
              </a:solidFill>
            </a:endParaRPr>
          </a:p>
          <a:p>
            <a:pPr marL="514350" lvl="1" indent="-203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Create a code you think the robot will follow to make it through your maze. </a:t>
            </a:r>
            <a:endParaRPr dirty="0">
              <a:solidFill>
                <a:schemeClr val="dk1"/>
              </a:solidFill>
            </a:endParaRPr>
          </a:p>
          <a:p>
            <a:pPr marL="514350" lvl="1" indent="-203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Must start at your start.</a:t>
            </a:r>
            <a:endParaRPr dirty="0">
              <a:solidFill>
                <a:schemeClr val="dk1"/>
              </a:solidFill>
            </a:endParaRPr>
          </a:p>
          <a:p>
            <a:pPr marL="514350" lvl="1" indent="-203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Must go through the healthy choices.</a:t>
            </a:r>
            <a:endParaRPr dirty="0">
              <a:solidFill>
                <a:schemeClr val="dk1"/>
              </a:solidFill>
            </a:endParaRPr>
          </a:p>
          <a:p>
            <a:pPr marL="514350" lvl="1" indent="-203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Must end at your end.</a:t>
            </a:r>
            <a:endParaRPr dirty="0">
              <a:solidFill>
                <a:schemeClr val="dk1"/>
              </a:solidFill>
            </a:endParaRPr>
          </a:p>
          <a:p>
            <a:pPr marL="457200" lvl="0" indent="-22860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</a:endParaRPr>
          </a:p>
          <a:p>
            <a:pPr marL="28575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dirty="0">
                <a:solidFill>
                  <a:schemeClr val="dk1"/>
                </a:solidFill>
              </a:rPr>
              <a:t>Final code </a:t>
            </a:r>
            <a:endParaRPr sz="1800" dirty="0">
              <a:solidFill>
                <a:schemeClr val="dk1"/>
              </a:solidFill>
            </a:endParaRPr>
          </a:p>
          <a:p>
            <a:pPr marL="514350" lvl="1" indent="-203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Robot starts at “start,” correctly goes through the healthy choices, and ends at “end.” </a:t>
            </a:r>
            <a:endParaRPr dirty="0">
              <a:solidFill>
                <a:schemeClr val="dk1"/>
              </a:solidFill>
            </a:endParaRPr>
          </a:p>
          <a:p>
            <a:pPr marL="514350" lvl="1" indent="-203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If there is time, you may see what features your robot has that could advance the experience as it travels through your maze. </a:t>
            </a:r>
            <a:endParaRPr sz="1800" b="1" dirty="0">
              <a:solidFill>
                <a:schemeClr val="dk1"/>
              </a:solidFill>
            </a:endParaRPr>
          </a:p>
        </p:txBody>
      </p:sp>
      <p:pic>
        <p:nvPicPr>
          <p:cNvPr id="166" name="Google Shape;166;g36e8b151dad_0_112" title="ozobot code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1337375"/>
            <a:ext cx="4443900" cy="27374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91BA"/>
        </a:solidFill>
        <a:effectLst/>
      </p:bgPr>
    </p:bg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36e8b151dad_0_31"/>
          <p:cNvSpPr/>
          <p:nvPr/>
        </p:nvSpPr>
        <p:spPr>
          <a:xfrm>
            <a:off x="2554375" y="592975"/>
            <a:ext cx="4007100" cy="9672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</a:rPr>
              <a:t>Start Prototype Maze </a:t>
            </a:r>
            <a:endParaRPr dirty="0"/>
          </a:p>
        </p:txBody>
      </p:sp>
      <p:sp>
        <p:nvSpPr>
          <p:cNvPr id="174" name="Google Shape;174;g36e8b151dad_0_31"/>
          <p:cNvSpPr/>
          <p:nvPr/>
        </p:nvSpPr>
        <p:spPr>
          <a:xfrm>
            <a:off x="30775" y="1874325"/>
            <a:ext cx="9054300" cy="22818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6091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-US" sz="1800" dirty="0">
                <a:solidFill>
                  <a:schemeClr val="dk2"/>
                </a:solidFill>
              </a:rPr>
              <a:t>Prototype Maze</a:t>
            </a:r>
            <a:endParaRPr sz="1800" dirty="0">
              <a:solidFill>
                <a:schemeClr val="dk2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</a:pPr>
            <a:r>
              <a:rPr lang="en-US" dirty="0">
                <a:solidFill>
                  <a:schemeClr val="dk2"/>
                </a:solidFill>
              </a:rPr>
              <a:t>Must have a start and an end.</a:t>
            </a:r>
            <a:endParaRPr dirty="0">
              <a:solidFill>
                <a:schemeClr val="dk2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</a:pPr>
            <a:r>
              <a:rPr lang="en-US" dirty="0">
                <a:solidFill>
                  <a:schemeClr val="dk2"/>
                </a:solidFill>
              </a:rPr>
              <a:t>For every healthy choice there needs to be an unhealthy choice.</a:t>
            </a:r>
            <a:endParaRPr dirty="0">
              <a:solidFill>
                <a:schemeClr val="dk2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</a:pPr>
            <a:r>
              <a:rPr lang="en-US" dirty="0">
                <a:solidFill>
                  <a:schemeClr val="dk2"/>
                </a:solidFill>
              </a:rPr>
              <a:t>Minimum 3 healthy choices and 3 unhealthy choices. </a:t>
            </a:r>
            <a:endParaRPr dirty="0">
              <a:solidFill>
                <a:schemeClr val="dk2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</a:pPr>
            <a:r>
              <a:rPr lang="en-US" dirty="0">
                <a:solidFill>
                  <a:schemeClr val="dk2"/>
                </a:solidFill>
              </a:rPr>
              <a:t>Maximum 5 healthy choices and 5 unhealthy choices. </a:t>
            </a:r>
            <a:endParaRPr dirty="0">
              <a:solidFill>
                <a:schemeClr val="dk2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</a:pPr>
            <a:r>
              <a:rPr lang="en-US" dirty="0">
                <a:solidFill>
                  <a:schemeClr val="dk2"/>
                </a:solidFill>
              </a:rPr>
              <a:t>The choices do not need to be drawn on the prototype but would be required on the final. This is a good time to decide what they would look like; tracing from a computer will not be an option. </a:t>
            </a:r>
            <a:endParaRPr dirty="0">
              <a:solidFill>
                <a:schemeClr val="dk2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</a:pPr>
            <a:r>
              <a:rPr lang="en-US" dirty="0">
                <a:solidFill>
                  <a:schemeClr val="dk2"/>
                </a:solidFill>
              </a:rPr>
              <a:t>Must be approved by teacher before moving to final copy.</a:t>
            </a:r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1"/>
          <p:cNvSpPr/>
          <p:nvPr/>
        </p:nvSpPr>
        <p:spPr>
          <a:xfrm>
            <a:off x="2880550" y="2065375"/>
            <a:ext cx="2924700" cy="2021700"/>
          </a:xfrm>
          <a:prstGeom prst="wedgeRoundRectCallout">
            <a:avLst>
              <a:gd name="adj1" fmla="val -40882"/>
              <a:gd name="adj2" fmla="val 75996"/>
              <a:gd name="adj3" fmla="val 0"/>
            </a:avLst>
          </a:prstGeom>
          <a:solidFill>
            <a:srgbClr val="8D64AA"/>
          </a:solidFill>
          <a:ln w="9525" cap="flat" cmpd="sng">
            <a:solidFill>
              <a:srgbClr val="8D64A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80" name="Google Shape;180;p11"/>
          <p:cNvSpPr txBox="1">
            <a:spLocks noGrp="1"/>
          </p:cNvSpPr>
          <p:nvPr>
            <p:ph type="title"/>
          </p:nvPr>
        </p:nvSpPr>
        <p:spPr>
          <a:xfrm>
            <a:off x="2608675" y="2518175"/>
            <a:ext cx="33411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US" dirty="0"/>
              <a:t>DAY 3 </a:t>
            </a:r>
            <a:endParaRPr dirty="0"/>
          </a:p>
        </p:txBody>
      </p:sp>
      <p:sp>
        <p:nvSpPr>
          <p:cNvPr id="183" name="Google Shape;183;p11"/>
          <p:cNvSpPr/>
          <p:nvPr/>
        </p:nvSpPr>
        <p:spPr>
          <a:xfrm>
            <a:off x="328975" y="319500"/>
            <a:ext cx="1975800" cy="1610100"/>
          </a:xfrm>
          <a:prstGeom prst="ellipse">
            <a:avLst/>
          </a:prstGeom>
          <a:solidFill>
            <a:schemeClr val="lt1"/>
          </a:solidFill>
          <a:ln w="38100" cap="flat" cmpd="sng">
            <a:solidFill>
              <a:srgbClr val="8D64A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/>
              <a:t>Draft prototype</a:t>
            </a:r>
            <a:endParaRPr sz="1800" dirty="0"/>
          </a:p>
        </p:txBody>
      </p:sp>
      <p:sp>
        <p:nvSpPr>
          <p:cNvPr id="184" name="Google Shape;184;p11"/>
          <p:cNvSpPr/>
          <p:nvPr/>
        </p:nvSpPr>
        <p:spPr>
          <a:xfrm>
            <a:off x="3234800" y="319500"/>
            <a:ext cx="1975800" cy="1610100"/>
          </a:xfrm>
          <a:prstGeom prst="ellipse">
            <a:avLst/>
          </a:prstGeom>
          <a:solidFill>
            <a:schemeClr val="lt1"/>
          </a:solidFill>
          <a:ln w="38100" cap="flat" cmpd="sng">
            <a:solidFill>
              <a:srgbClr val="8D64A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/>
              <a:t>Create final copy</a:t>
            </a:r>
            <a:endParaRPr sz="1800" dirty="0"/>
          </a:p>
        </p:txBody>
      </p:sp>
      <p:sp>
        <p:nvSpPr>
          <p:cNvPr id="185" name="Google Shape;185;p11"/>
          <p:cNvSpPr/>
          <p:nvPr/>
        </p:nvSpPr>
        <p:spPr>
          <a:xfrm>
            <a:off x="6140625" y="319500"/>
            <a:ext cx="1975800" cy="1610100"/>
          </a:xfrm>
          <a:prstGeom prst="ellipse">
            <a:avLst/>
          </a:prstGeom>
          <a:solidFill>
            <a:schemeClr val="lt1"/>
          </a:solidFill>
          <a:ln w="38100" cap="flat" cmpd="sng">
            <a:solidFill>
              <a:srgbClr val="8D64A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/>
              <a:t>Test code</a:t>
            </a:r>
            <a:endParaRPr sz="1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D64AA"/>
        </a:solidFill>
        <a:effectLst/>
      </p:bgPr>
    </p:bg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2"/>
          <p:cNvSpPr/>
          <p:nvPr/>
        </p:nvSpPr>
        <p:spPr>
          <a:xfrm>
            <a:off x="245575" y="97700"/>
            <a:ext cx="2684700" cy="9327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8D64A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dirty="0">
                <a:solidFill>
                  <a:schemeClr val="dk1"/>
                </a:solidFill>
              </a:rPr>
              <a:t>Expectations</a:t>
            </a:r>
            <a:endParaRPr sz="2800" dirty="0">
              <a:solidFill>
                <a:schemeClr val="dk1"/>
              </a:solidFill>
            </a:endParaRPr>
          </a:p>
        </p:txBody>
      </p:sp>
      <p:sp>
        <p:nvSpPr>
          <p:cNvPr id="193" name="Google Shape;193;p12"/>
          <p:cNvSpPr/>
          <p:nvPr/>
        </p:nvSpPr>
        <p:spPr>
          <a:xfrm>
            <a:off x="311925" y="3319875"/>
            <a:ext cx="8624700" cy="14049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8D64A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</a:rPr>
              <a:t>2.    Final Maze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Only one paper will be provided – all mistakes must be incorporated into design – problem solve.</a:t>
            </a:r>
            <a:endParaRPr dirty="0"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Recreate the </a:t>
            </a:r>
            <a:r>
              <a:rPr lang="en-US" b="1" dirty="0">
                <a:solidFill>
                  <a:schemeClr val="dk1"/>
                </a:solidFill>
              </a:rPr>
              <a:t>APPROVED </a:t>
            </a:r>
            <a:r>
              <a:rPr lang="en-US" dirty="0">
                <a:solidFill>
                  <a:schemeClr val="dk1"/>
                </a:solidFill>
              </a:rPr>
              <a:t>maze. </a:t>
            </a:r>
            <a:endParaRPr dirty="0"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Illustrations with labels must be drawn. </a:t>
            </a:r>
            <a:endParaRPr sz="1800" dirty="0">
              <a:solidFill>
                <a:schemeClr val="dk1"/>
              </a:solidFill>
            </a:endParaRPr>
          </a:p>
        </p:txBody>
      </p:sp>
      <p:sp>
        <p:nvSpPr>
          <p:cNvPr id="194" name="Google Shape;194;p12"/>
          <p:cNvSpPr/>
          <p:nvPr/>
        </p:nvSpPr>
        <p:spPr>
          <a:xfrm>
            <a:off x="311925" y="1137132"/>
            <a:ext cx="8624700" cy="20760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8D64A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en-US" sz="1800" dirty="0">
                <a:solidFill>
                  <a:schemeClr val="dk1"/>
                </a:solidFill>
              </a:rPr>
              <a:t>Prototype Maze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Must have a start and an end.</a:t>
            </a:r>
            <a:endParaRPr dirty="0"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For every healthy choice there needs to be an unhealthy choice.</a:t>
            </a:r>
            <a:endParaRPr dirty="0"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Minimum 3 healthy choices and 3 unhealthy choices. </a:t>
            </a:r>
            <a:endParaRPr dirty="0"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Maximum 5 healthy choices and 5 unhealthy choices. </a:t>
            </a:r>
            <a:endParaRPr dirty="0"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The choices do not need to be drawn on the prototype but would be required on the final. This is a good time to decide what they would look like; tracing from a computer will not be an option.</a:t>
            </a:r>
            <a:endParaRPr dirty="0">
              <a:solidFill>
                <a:schemeClr val="dk1"/>
              </a:solidFill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b="1" dirty="0">
                <a:solidFill>
                  <a:schemeClr val="dk1"/>
                </a:solidFill>
              </a:rPr>
              <a:t>Must be approved by teacher before moving to final copy. </a:t>
            </a:r>
            <a:endParaRPr sz="1800" dirty="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D64AA"/>
        </a:solidFill>
        <a:effectLst/>
      </p:bgPr>
    </p:bg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3"/>
          <p:cNvSpPr/>
          <p:nvPr/>
        </p:nvSpPr>
        <p:spPr>
          <a:xfrm>
            <a:off x="311700" y="126975"/>
            <a:ext cx="2555700" cy="8214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8D64A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dirty="0">
                <a:solidFill>
                  <a:schemeClr val="dk1"/>
                </a:solidFill>
              </a:rPr>
              <a:t>Expectations</a:t>
            </a:r>
            <a:endParaRPr sz="2800" dirty="0">
              <a:solidFill>
                <a:schemeClr val="dk1"/>
              </a:solidFill>
            </a:endParaRPr>
          </a:p>
        </p:txBody>
      </p:sp>
      <p:sp>
        <p:nvSpPr>
          <p:cNvPr id="202" name="Google Shape;202;p13"/>
          <p:cNvSpPr/>
          <p:nvPr/>
        </p:nvSpPr>
        <p:spPr>
          <a:xfrm>
            <a:off x="207175" y="1046900"/>
            <a:ext cx="8608800" cy="35379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8D64A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dirty="0">
                <a:solidFill>
                  <a:schemeClr val="dk1"/>
                </a:solidFill>
              </a:rPr>
              <a:t>Test Code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sz="1800" dirty="0">
                <a:solidFill>
                  <a:schemeClr val="dk1"/>
                </a:solidFill>
              </a:rPr>
              <a:t>Create a code you think the robot will follow to make it through your maze.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sz="1800" dirty="0">
                <a:solidFill>
                  <a:schemeClr val="dk1"/>
                </a:solidFill>
              </a:rPr>
              <a:t>Must start at your start. 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sz="1800" dirty="0">
                <a:solidFill>
                  <a:schemeClr val="dk1"/>
                </a:solidFill>
              </a:rPr>
              <a:t>Must go through the healthy choices. 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sz="1800" dirty="0">
                <a:solidFill>
                  <a:schemeClr val="dk1"/>
                </a:solidFill>
              </a:rPr>
              <a:t>Must end at your end. </a:t>
            </a:r>
            <a:endParaRPr sz="1800" dirty="0">
              <a:solidFill>
                <a:schemeClr val="dk1"/>
              </a:solidFill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dirty="0">
              <a:solidFill>
                <a:schemeClr val="dk1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dirty="0">
                <a:solidFill>
                  <a:schemeClr val="dk1"/>
                </a:solidFill>
              </a:rPr>
              <a:t>Final code 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Robot starts at “start,” correctly goes through the healthy choices, and ends at “end.” </a:t>
            </a:r>
            <a:endParaRPr dirty="0">
              <a:solidFill>
                <a:schemeClr val="dk1"/>
              </a:solidFill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If there is time, you may see what features your robot has that could advance the experience as it travels through your maze. </a:t>
            </a:r>
            <a:endParaRPr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4"/>
          <p:cNvSpPr/>
          <p:nvPr/>
        </p:nvSpPr>
        <p:spPr>
          <a:xfrm>
            <a:off x="2901475" y="1370100"/>
            <a:ext cx="3341100" cy="2403300"/>
          </a:xfrm>
          <a:prstGeom prst="wedgeRoundRectCallout">
            <a:avLst>
              <a:gd name="adj1" fmla="val -40882"/>
              <a:gd name="adj2" fmla="val 75996"/>
              <a:gd name="adj3" fmla="val 0"/>
            </a:avLst>
          </a:prstGeom>
          <a:solidFill>
            <a:srgbClr val="F8A81B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8" name="Google Shape;208;p14"/>
          <p:cNvSpPr txBox="1">
            <a:spLocks noGrp="1"/>
          </p:cNvSpPr>
          <p:nvPr>
            <p:ph type="title"/>
          </p:nvPr>
        </p:nvSpPr>
        <p:spPr>
          <a:xfrm>
            <a:off x="2901425" y="2037275"/>
            <a:ext cx="33411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US" dirty="0"/>
              <a:t>DAY 4</a:t>
            </a:r>
            <a:endParaRPr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5"/>
          <p:cNvSpPr/>
          <p:nvPr/>
        </p:nvSpPr>
        <p:spPr>
          <a:xfrm>
            <a:off x="142400" y="99950"/>
            <a:ext cx="4307100" cy="9168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F8A81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dirty="0">
                <a:solidFill>
                  <a:schemeClr val="dk1"/>
                </a:solidFill>
              </a:rPr>
              <a:t>Troubleshooting Code </a:t>
            </a:r>
            <a:endParaRPr sz="2800" dirty="0">
              <a:solidFill>
                <a:schemeClr val="dk1"/>
              </a:solidFill>
            </a:endParaRPr>
          </a:p>
        </p:txBody>
      </p:sp>
      <p:sp>
        <p:nvSpPr>
          <p:cNvPr id="218" name="Google Shape;218;p15"/>
          <p:cNvSpPr/>
          <p:nvPr/>
        </p:nvSpPr>
        <p:spPr>
          <a:xfrm>
            <a:off x="337400" y="1122875"/>
            <a:ext cx="8669440" cy="18609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F8A81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dirty="0">
                <a:solidFill>
                  <a:schemeClr val="dk1"/>
                </a:solidFill>
              </a:rPr>
              <a:t>Run your code. </a:t>
            </a:r>
            <a:endParaRPr sz="1800" dirty="0">
              <a:solidFill>
                <a:schemeClr val="dk1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dirty="0">
                <a:solidFill>
                  <a:schemeClr val="dk1"/>
                </a:solidFill>
              </a:rPr>
              <a:t>Make adjustments for incorrect movements the robots make. </a:t>
            </a:r>
            <a:endParaRPr sz="1800" dirty="0">
              <a:solidFill>
                <a:schemeClr val="dk1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dirty="0">
                <a:solidFill>
                  <a:schemeClr val="dk1"/>
                </a:solidFill>
              </a:rPr>
              <a:t>Final code 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Robot starts at “start,” correctly goes through the healthy choices, and ends at “end.” </a:t>
            </a:r>
            <a:endParaRPr dirty="0">
              <a:solidFill>
                <a:schemeClr val="dk1"/>
              </a:solidFill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If there is time, you may see what features your robot has that could advance the experience. </a:t>
            </a:r>
            <a:endParaRPr dirty="0">
              <a:solidFill>
                <a:schemeClr val="dk1"/>
              </a:solidFill>
            </a:endParaRPr>
          </a:p>
        </p:txBody>
      </p:sp>
      <p:sp>
        <p:nvSpPr>
          <p:cNvPr id="219" name="Google Shape;219;p15"/>
          <p:cNvSpPr/>
          <p:nvPr/>
        </p:nvSpPr>
        <p:spPr>
          <a:xfrm>
            <a:off x="337400" y="3089888"/>
            <a:ext cx="8566500" cy="15264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F8A81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dirty="0">
                <a:solidFill>
                  <a:schemeClr val="dk1"/>
                </a:solidFill>
              </a:rPr>
              <a:t>Record observations throughout troubleshooting. </a:t>
            </a:r>
          </a:p>
          <a:p>
            <a:pPr marL="461963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n-US" dirty="0">
                <a:solidFill>
                  <a:schemeClr val="dk1"/>
                </a:solidFill>
              </a:rPr>
              <a:t>Keep in mind how far the robot travels based on the code provided, including:</a:t>
            </a:r>
            <a:endParaRPr dirty="0">
              <a:solidFill>
                <a:schemeClr val="dk1"/>
              </a:solidFill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Whether it traveled the correct direction. </a:t>
            </a:r>
            <a:endParaRPr dirty="0">
              <a:solidFill>
                <a:schemeClr val="dk1"/>
              </a:solidFill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Whether there are any changes you need to make.</a:t>
            </a:r>
            <a:endParaRPr dirty="0">
              <a:solidFill>
                <a:schemeClr val="dk1"/>
              </a:solidFill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</a:pPr>
            <a:r>
              <a:rPr lang="en-US" dirty="0">
                <a:solidFill>
                  <a:schemeClr val="dk1"/>
                </a:solidFill>
              </a:rPr>
              <a:t>Whether there are any measurements you might need to take.</a:t>
            </a:r>
            <a:endParaRPr sz="1800" dirty="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36e8b151dad_0_210"/>
          <p:cNvSpPr/>
          <p:nvPr/>
        </p:nvSpPr>
        <p:spPr>
          <a:xfrm>
            <a:off x="142400" y="99950"/>
            <a:ext cx="4307100" cy="9168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F8A81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</a:rPr>
              <a:t>Post Assessment</a:t>
            </a:r>
            <a:endParaRPr sz="2800" dirty="0">
              <a:solidFill>
                <a:schemeClr val="dk1"/>
              </a:solidFill>
            </a:endParaRPr>
          </a:p>
        </p:txBody>
      </p:sp>
      <p:sp>
        <p:nvSpPr>
          <p:cNvPr id="227" name="Google Shape;227;g36e8b151dad_0_210"/>
          <p:cNvSpPr/>
          <p:nvPr/>
        </p:nvSpPr>
        <p:spPr>
          <a:xfrm>
            <a:off x="337400" y="1122875"/>
            <a:ext cx="8566500" cy="15069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F8A81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dirty="0">
                <a:solidFill>
                  <a:schemeClr val="dk1"/>
                </a:solidFill>
              </a:rPr>
              <a:t>Complete post assessment in workbook.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</a:pPr>
            <a:r>
              <a:rPr lang="en-US" sz="1800" dirty="0">
                <a:solidFill>
                  <a:schemeClr val="dk1"/>
                </a:solidFill>
              </a:rPr>
              <a:t>Answer in complete sentences. </a:t>
            </a:r>
            <a:endParaRPr sz="1800" dirty="0">
              <a:solidFill>
                <a:schemeClr val="dk1"/>
              </a:solidFill>
            </a:endParaRPr>
          </a:p>
          <a:p>
            <a:pPr marL="914400" lvl="1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</a:pPr>
            <a:r>
              <a:rPr lang="en-US" sz="1800" dirty="0">
                <a:solidFill>
                  <a:schemeClr val="dk1"/>
                </a:solidFill>
              </a:rPr>
              <a:t>Turn in workbook.</a:t>
            </a:r>
            <a:endParaRPr sz="1800" dirty="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36e8b151dad_0_223"/>
          <p:cNvSpPr/>
          <p:nvPr/>
        </p:nvSpPr>
        <p:spPr>
          <a:xfrm>
            <a:off x="142400" y="99950"/>
            <a:ext cx="3812400" cy="9168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F8A81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</a:rPr>
              <a:t>Discussion</a:t>
            </a:r>
            <a:endParaRPr sz="2800" dirty="0">
              <a:solidFill>
                <a:schemeClr val="dk1"/>
              </a:solidFill>
            </a:endParaRPr>
          </a:p>
        </p:txBody>
      </p:sp>
      <p:sp>
        <p:nvSpPr>
          <p:cNvPr id="235" name="Google Shape;235;g36e8b151dad_0_223"/>
          <p:cNvSpPr/>
          <p:nvPr/>
        </p:nvSpPr>
        <p:spPr>
          <a:xfrm>
            <a:off x="288750" y="1187200"/>
            <a:ext cx="8566500" cy="15771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F8A81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dirty="0">
                <a:solidFill>
                  <a:schemeClr val="dk1"/>
                </a:solidFill>
              </a:rPr>
              <a:t>What did we learn? </a:t>
            </a:r>
            <a:endParaRPr sz="1800" dirty="0">
              <a:solidFill>
                <a:schemeClr val="dk1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dirty="0">
                <a:solidFill>
                  <a:schemeClr val="dk1"/>
                </a:solidFill>
              </a:rPr>
              <a:t>What was the best part? </a:t>
            </a:r>
            <a:endParaRPr sz="1800" dirty="0">
              <a:solidFill>
                <a:schemeClr val="dk1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dirty="0">
                <a:solidFill>
                  <a:schemeClr val="dk1"/>
                </a:solidFill>
              </a:rPr>
              <a:t>What was the worst part?</a:t>
            </a:r>
            <a:endParaRPr sz="1800" dirty="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894</Words>
  <Application>Microsoft Macintosh PowerPoint</Application>
  <PresentationFormat>On-screen Show (16:9)</PresentationFormat>
  <Paragraphs>117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Open Sans</vt:lpstr>
      <vt:lpstr>Simple Light</vt:lpstr>
      <vt:lpstr>PowerPoint Presentation</vt:lpstr>
      <vt:lpstr>Index</vt:lpstr>
      <vt:lpstr>DAYS 1 &amp;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DAY 3 </vt:lpstr>
      <vt:lpstr>PowerPoint Presentation</vt:lpstr>
      <vt:lpstr>PowerPoint Presentation</vt:lpstr>
      <vt:lpstr>DAY 4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Dua Naim Chaker</dc:creator>
  <cp:lastModifiedBy>Beth McElroy</cp:lastModifiedBy>
  <cp:revision>20</cp:revision>
  <dcterms:modified xsi:type="dcterms:W3CDTF">2026-09-10T18:03:59Z</dcterms:modified>
</cp:coreProperties>
</file>