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311" r:id="rId2"/>
    <p:sldId id="257" r:id="rId3"/>
    <p:sldId id="258" r:id="rId4"/>
    <p:sldId id="259" r:id="rId5"/>
    <p:sldId id="260" r:id="rId6"/>
    <p:sldId id="261" r:id="rId7"/>
    <p:sldId id="312" r:id="rId8"/>
    <p:sldId id="262" r:id="rId9"/>
    <p:sldId id="263" r:id="rId10"/>
    <p:sldId id="264" r:id="rId11"/>
  </p:sldIdLst>
  <p:sldSz cx="9144000" cy="5143500" type="screen16x9"/>
  <p:notesSz cx="6858000" cy="9144000"/>
  <p:embeddedFontLst>
    <p:embeddedFont>
      <p:font typeface="Cambria" panose="02040503050406030204" pitchFamily="18" charset="0"/>
      <p:regular r:id="rId13"/>
      <p:bold r:id="rId14"/>
      <p:italic r:id="rId15"/>
      <p:boldItalic r:id="rId16"/>
    </p:embeddedFont>
    <p:embeddedFont>
      <p:font typeface="Open Sans" pitchFamily="2" charset="0"/>
      <p:regular r:id="rId17"/>
      <p: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gsVozf6cjCIpnD/S+DaxOUu6B36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DD4C0F-F10E-4152-AA48-126471B924F1}" v="12" dt="2026-09-02T22:34:55.1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2"/>
  </p:normalViewPr>
  <p:slideViewPr>
    <p:cSldViewPr snapToGrid="0">
      <p:cViewPr varScale="1">
        <p:scale>
          <a:sx n="142" d="100"/>
          <a:sy n="142" d="100"/>
        </p:scale>
        <p:origin x="688"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microsoft.com/office/2016/11/relationships/changesInfo" Target="changesInfos/changesInfo1.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Sukovich" userId="ebe32115-d9af-4b6a-a2e1-726554337d4f" providerId="ADAL" clId="{25469C93-6662-4A70-B08D-55C47E83C467}"/>
    <pc:docChg chg="undo custSel addSld modSld">
      <pc:chgData name="Ellen Sukovich" userId="ebe32115-d9af-4b6a-a2e1-726554337d4f" providerId="ADAL" clId="{25469C93-6662-4A70-B08D-55C47E83C467}" dt="2026-09-02T22:56:56.680" v="448" actId="20577"/>
      <pc:docMkLst>
        <pc:docMk/>
      </pc:docMkLst>
      <pc:sldChg chg="modSp mod">
        <pc:chgData name="Ellen Sukovich" userId="ebe32115-d9af-4b6a-a2e1-726554337d4f" providerId="ADAL" clId="{25469C93-6662-4A70-B08D-55C47E83C467}" dt="2026-09-02T21:58:56.559" v="167" actId="1076"/>
        <pc:sldMkLst>
          <pc:docMk/>
          <pc:sldMk cId="0" sldId="257"/>
        </pc:sldMkLst>
        <pc:spChg chg="mod">
          <ac:chgData name="Ellen Sukovich" userId="ebe32115-d9af-4b6a-a2e1-726554337d4f" providerId="ADAL" clId="{25469C93-6662-4A70-B08D-55C47E83C467}" dt="2026-09-02T21:58:46.985" v="166" actId="20577"/>
          <ac:spMkLst>
            <pc:docMk/>
            <pc:sldMk cId="0" sldId="257"/>
            <ac:spMk id="64" creationId="{00000000-0000-0000-0000-000000000000}"/>
          </ac:spMkLst>
        </pc:spChg>
        <pc:picChg chg="mod">
          <ac:chgData name="Ellen Sukovich" userId="ebe32115-d9af-4b6a-a2e1-726554337d4f" providerId="ADAL" clId="{25469C93-6662-4A70-B08D-55C47E83C467}" dt="2026-09-02T21:58:56.559" v="167" actId="1076"/>
          <ac:picMkLst>
            <pc:docMk/>
            <pc:sldMk cId="0" sldId="257"/>
            <ac:picMk id="65" creationId="{00000000-0000-0000-0000-000000000000}"/>
          </ac:picMkLst>
        </pc:picChg>
      </pc:sldChg>
      <pc:sldChg chg="modSp mod">
        <pc:chgData name="Ellen Sukovich" userId="ebe32115-d9af-4b6a-a2e1-726554337d4f" providerId="ADAL" clId="{25469C93-6662-4A70-B08D-55C47E83C467}" dt="2026-09-02T22:56:56.680" v="448" actId="20577"/>
        <pc:sldMkLst>
          <pc:docMk/>
          <pc:sldMk cId="0" sldId="258"/>
        </pc:sldMkLst>
        <pc:spChg chg="mod">
          <ac:chgData name="Ellen Sukovich" userId="ebe32115-d9af-4b6a-a2e1-726554337d4f" providerId="ADAL" clId="{25469C93-6662-4A70-B08D-55C47E83C467}" dt="2026-09-02T22:56:56.680" v="448" actId="20577"/>
          <ac:spMkLst>
            <pc:docMk/>
            <pc:sldMk cId="0" sldId="258"/>
            <ac:spMk id="70" creationId="{00000000-0000-0000-0000-000000000000}"/>
          </ac:spMkLst>
        </pc:spChg>
      </pc:sldChg>
      <pc:sldChg chg="addSp modSp mod">
        <pc:chgData name="Ellen Sukovich" userId="ebe32115-d9af-4b6a-a2e1-726554337d4f" providerId="ADAL" clId="{25469C93-6662-4A70-B08D-55C47E83C467}" dt="2026-09-02T22:02:00.460" v="206" actId="207"/>
        <pc:sldMkLst>
          <pc:docMk/>
          <pc:sldMk cId="0" sldId="259"/>
        </pc:sldMkLst>
        <pc:spChg chg="add mod">
          <ac:chgData name="Ellen Sukovich" userId="ebe32115-d9af-4b6a-a2e1-726554337d4f" providerId="ADAL" clId="{25469C93-6662-4A70-B08D-55C47E83C467}" dt="2026-09-02T22:00:32.464" v="187" actId="1076"/>
          <ac:spMkLst>
            <pc:docMk/>
            <pc:sldMk cId="0" sldId="259"/>
            <ac:spMk id="3" creationId="{CE2FA81F-D034-BE68-1213-5BC5A10F0BAF}"/>
          </ac:spMkLst>
        </pc:spChg>
        <pc:spChg chg="mod">
          <ac:chgData name="Ellen Sukovich" userId="ebe32115-d9af-4b6a-a2e1-726554337d4f" providerId="ADAL" clId="{25469C93-6662-4A70-B08D-55C47E83C467}" dt="2026-09-02T22:02:00.460" v="206" actId="207"/>
          <ac:spMkLst>
            <pc:docMk/>
            <pc:sldMk cId="0" sldId="259"/>
            <ac:spMk id="75" creationId="{00000000-0000-0000-0000-000000000000}"/>
          </ac:spMkLst>
        </pc:spChg>
      </pc:sldChg>
      <pc:sldChg chg="modSp mod">
        <pc:chgData name="Ellen Sukovich" userId="ebe32115-d9af-4b6a-a2e1-726554337d4f" providerId="ADAL" clId="{25469C93-6662-4A70-B08D-55C47E83C467}" dt="2026-09-02T22:33:47.707" v="381" actId="207"/>
        <pc:sldMkLst>
          <pc:docMk/>
          <pc:sldMk cId="0" sldId="260"/>
        </pc:sldMkLst>
        <pc:spChg chg="mod">
          <ac:chgData name="Ellen Sukovich" userId="ebe32115-d9af-4b6a-a2e1-726554337d4f" providerId="ADAL" clId="{25469C93-6662-4A70-B08D-55C47E83C467}" dt="2026-09-02T22:33:47.707" v="381" actId="207"/>
          <ac:spMkLst>
            <pc:docMk/>
            <pc:sldMk cId="0" sldId="260"/>
            <ac:spMk id="80" creationId="{00000000-0000-0000-0000-000000000000}"/>
          </ac:spMkLst>
        </pc:spChg>
      </pc:sldChg>
      <pc:sldChg chg="addSp modSp mod">
        <pc:chgData name="Ellen Sukovich" userId="ebe32115-d9af-4b6a-a2e1-726554337d4f" providerId="ADAL" clId="{25469C93-6662-4A70-B08D-55C47E83C467}" dt="2026-09-02T22:33:52.864" v="382" actId="14100"/>
        <pc:sldMkLst>
          <pc:docMk/>
          <pc:sldMk cId="0" sldId="261"/>
        </pc:sldMkLst>
        <pc:spChg chg="add mod">
          <ac:chgData name="Ellen Sukovich" userId="ebe32115-d9af-4b6a-a2e1-726554337d4f" providerId="ADAL" clId="{25469C93-6662-4A70-B08D-55C47E83C467}" dt="2026-09-02T21:41:30.799" v="91" actId="20577"/>
          <ac:spMkLst>
            <pc:docMk/>
            <pc:sldMk cId="0" sldId="261"/>
            <ac:spMk id="4" creationId="{8A939087-3280-443D-BB18-8E7479EFD565}"/>
          </ac:spMkLst>
        </pc:spChg>
        <pc:spChg chg="mod">
          <ac:chgData name="Ellen Sukovich" userId="ebe32115-d9af-4b6a-a2e1-726554337d4f" providerId="ADAL" clId="{25469C93-6662-4A70-B08D-55C47E83C467}" dt="2026-09-02T22:33:52.864" v="382" actId="14100"/>
          <ac:spMkLst>
            <pc:docMk/>
            <pc:sldMk cId="0" sldId="261"/>
            <ac:spMk id="85" creationId="{00000000-0000-0000-0000-000000000000}"/>
          </ac:spMkLst>
        </pc:spChg>
        <pc:graphicFrameChg chg="add mod modGraphic">
          <ac:chgData name="Ellen Sukovich" userId="ebe32115-d9af-4b6a-a2e1-726554337d4f" providerId="ADAL" clId="{25469C93-6662-4A70-B08D-55C47E83C467}" dt="2026-09-02T21:41:21.098" v="80" actId="1076"/>
          <ac:graphicFrameMkLst>
            <pc:docMk/>
            <pc:sldMk cId="0" sldId="261"/>
            <ac:graphicFrameMk id="2" creationId="{6F975306-88EE-A833-5A8A-AF8A78FB74B2}"/>
          </ac:graphicFrameMkLst>
        </pc:graphicFrameChg>
      </pc:sldChg>
      <pc:sldChg chg="addSp modSp mod">
        <pc:chgData name="Ellen Sukovich" userId="ebe32115-d9af-4b6a-a2e1-726554337d4f" providerId="ADAL" clId="{25469C93-6662-4A70-B08D-55C47E83C467}" dt="2026-09-02T22:35:30.293" v="418" actId="1076"/>
        <pc:sldMkLst>
          <pc:docMk/>
          <pc:sldMk cId="0" sldId="262"/>
        </pc:sldMkLst>
        <pc:spChg chg="add mod">
          <ac:chgData name="Ellen Sukovich" userId="ebe32115-d9af-4b6a-a2e1-726554337d4f" providerId="ADAL" clId="{25469C93-6662-4A70-B08D-55C47E83C467}" dt="2026-09-02T22:35:30.293" v="418" actId="1076"/>
          <ac:spMkLst>
            <pc:docMk/>
            <pc:sldMk cId="0" sldId="262"/>
            <ac:spMk id="4" creationId="{628E8689-31F5-6511-C9FC-207FCA89C025}"/>
          </ac:spMkLst>
        </pc:spChg>
        <pc:spChg chg="mod">
          <ac:chgData name="Ellen Sukovich" userId="ebe32115-d9af-4b6a-a2e1-726554337d4f" providerId="ADAL" clId="{25469C93-6662-4A70-B08D-55C47E83C467}" dt="2026-09-02T22:35:27.874" v="417" actId="1076"/>
          <ac:spMkLst>
            <pc:docMk/>
            <pc:sldMk cId="0" sldId="262"/>
            <ac:spMk id="90" creationId="{00000000-0000-0000-0000-000000000000}"/>
          </ac:spMkLst>
        </pc:spChg>
        <pc:picChg chg="add mod">
          <ac:chgData name="Ellen Sukovich" userId="ebe32115-d9af-4b6a-a2e1-726554337d4f" providerId="ADAL" clId="{25469C93-6662-4A70-B08D-55C47E83C467}" dt="2026-09-02T22:31:36.533" v="352" actId="1076"/>
          <ac:picMkLst>
            <pc:docMk/>
            <pc:sldMk cId="0" sldId="262"/>
            <ac:picMk id="2" creationId="{D08F040B-40B1-BF5D-50C4-A6A7AD6CEE73}"/>
          </ac:picMkLst>
        </pc:picChg>
      </pc:sldChg>
      <pc:sldChg chg="modSp mod">
        <pc:chgData name="Ellen Sukovich" userId="ebe32115-d9af-4b6a-a2e1-726554337d4f" providerId="ADAL" clId="{25469C93-6662-4A70-B08D-55C47E83C467}" dt="2026-09-02T22:35:34.743" v="419" actId="207"/>
        <pc:sldMkLst>
          <pc:docMk/>
          <pc:sldMk cId="0" sldId="263"/>
        </pc:sldMkLst>
        <pc:spChg chg="mod">
          <ac:chgData name="Ellen Sukovich" userId="ebe32115-d9af-4b6a-a2e1-726554337d4f" providerId="ADAL" clId="{25469C93-6662-4A70-B08D-55C47E83C467}" dt="2026-09-02T22:35:34.743" v="419" actId="207"/>
          <ac:spMkLst>
            <pc:docMk/>
            <pc:sldMk cId="0" sldId="263"/>
            <ac:spMk id="95" creationId="{00000000-0000-0000-0000-000000000000}"/>
          </ac:spMkLst>
        </pc:spChg>
      </pc:sldChg>
      <pc:sldChg chg="modSp mod">
        <pc:chgData name="Ellen Sukovich" userId="ebe32115-d9af-4b6a-a2e1-726554337d4f" providerId="ADAL" clId="{25469C93-6662-4A70-B08D-55C47E83C467}" dt="2026-09-02T22:37:54.066" v="438" actId="207"/>
        <pc:sldMkLst>
          <pc:docMk/>
          <pc:sldMk cId="0" sldId="264"/>
        </pc:sldMkLst>
        <pc:spChg chg="mod">
          <ac:chgData name="Ellen Sukovich" userId="ebe32115-d9af-4b6a-a2e1-726554337d4f" providerId="ADAL" clId="{25469C93-6662-4A70-B08D-55C47E83C467}" dt="2026-09-02T22:37:54.066" v="438" actId="207"/>
          <ac:spMkLst>
            <pc:docMk/>
            <pc:sldMk cId="0" sldId="264"/>
            <ac:spMk id="100" creationId="{00000000-0000-0000-0000-000000000000}"/>
          </ac:spMkLst>
        </pc:spChg>
      </pc:sldChg>
      <pc:sldChg chg="addSp modSp add mod">
        <pc:chgData name="Ellen Sukovich" userId="ebe32115-d9af-4b6a-a2e1-726554337d4f" providerId="ADAL" clId="{25469C93-6662-4A70-B08D-55C47E83C467}" dt="2026-09-02T22:30:35.416" v="339" actId="207"/>
        <pc:sldMkLst>
          <pc:docMk/>
          <pc:sldMk cId="2250653098" sldId="312"/>
        </pc:sldMkLst>
        <pc:spChg chg="mod">
          <ac:chgData name="Ellen Sukovich" userId="ebe32115-d9af-4b6a-a2e1-726554337d4f" providerId="ADAL" clId="{25469C93-6662-4A70-B08D-55C47E83C467}" dt="2026-09-02T22:15:47.307" v="316" actId="1076"/>
          <ac:spMkLst>
            <pc:docMk/>
            <pc:sldMk cId="2250653098" sldId="312"/>
            <ac:spMk id="4" creationId="{BDB29D03-ECA7-7922-62DB-8644B89B401B}"/>
          </ac:spMkLst>
        </pc:spChg>
        <pc:spChg chg="add mod">
          <ac:chgData name="Ellen Sukovich" userId="ebe32115-d9af-4b6a-a2e1-726554337d4f" providerId="ADAL" clId="{25469C93-6662-4A70-B08D-55C47E83C467}" dt="2026-09-02T22:27:06.164" v="331" actId="20577"/>
          <ac:spMkLst>
            <pc:docMk/>
            <pc:sldMk cId="2250653098" sldId="312"/>
            <ac:spMk id="5" creationId="{C8F984DB-65F8-111A-A3CD-24E0D1D230C2}"/>
          </ac:spMkLst>
        </pc:spChg>
        <pc:spChg chg="mod">
          <ac:chgData name="Ellen Sukovich" userId="ebe32115-d9af-4b6a-a2e1-726554337d4f" providerId="ADAL" clId="{25469C93-6662-4A70-B08D-55C47E83C467}" dt="2026-09-02T22:30:35.416" v="339" actId="207"/>
          <ac:spMkLst>
            <pc:docMk/>
            <pc:sldMk cId="2250653098" sldId="312"/>
            <ac:spMk id="85" creationId="{19D05B4F-7558-4545-B8D1-3982830545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1057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6fd658a079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36fd658a079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6fd658a079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Google Shape;73;g36fd658a079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6fd658a079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36fd658a079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6fd658a079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g36fd658a079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D42BA2F1-7FDD-7AC6-DEB5-A4AD5CA91963}"/>
            </a:ext>
          </a:extLst>
        </p:cNvPr>
        <p:cNvGrpSpPr/>
        <p:nvPr/>
      </p:nvGrpSpPr>
      <p:grpSpPr>
        <a:xfrm>
          <a:off x="0" y="0"/>
          <a:ext cx="0" cy="0"/>
          <a:chOff x="0" y="0"/>
          <a:chExt cx="0" cy="0"/>
        </a:xfrm>
      </p:grpSpPr>
      <p:sp>
        <p:nvSpPr>
          <p:cNvPr id="82" name="Google Shape;82;g36fd658a079_0_41:notes">
            <a:extLst>
              <a:ext uri="{FF2B5EF4-FFF2-40B4-BE49-F238E27FC236}">
                <a16:creationId xmlns:a16="http://schemas.microsoft.com/office/drawing/2014/main" id="{EFB963A9-F797-CC69-031A-E92256EC1F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g36fd658a079_0_41:notes">
            <a:extLst>
              <a:ext uri="{FF2B5EF4-FFF2-40B4-BE49-F238E27FC236}">
                <a16:creationId xmlns:a16="http://schemas.microsoft.com/office/drawing/2014/main" id="{A07CF23E-746F-D33C-4E84-E0576B1CD4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265952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6fd658a079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g36fd658a079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6fd658a079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g36fd658a079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6fd658a07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 name="Google Shape;98;g36fd658a079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6" name="Google Shape;16;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3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268300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9BC86D1-E516-739B-AE6A-7F958F399071}"/>
              </a:ext>
            </a:extLst>
          </p:cNvPr>
          <p:cNvGrpSpPr/>
          <p:nvPr/>
        </p:nvGrpSpPr>
        <p:grpSpPr>
          <a:xfrm>
            <a:off x="747737" y="4422926"/>
            <a:ext cx="3015916" cy="401172"/>
            <a:chOff x="962072" y="5863088"/>
            <a:chExt cx="6142252" cy="817031"/>
          </a:xfrm>
        </p:grpSpPr>
        <p:pic>
          <p:nvPicPr>
            <p:cNvPr id="6" name="Picture 3">
              <a:extLst>
                <a:ext uri="{FF2B5EF4-FFF2-40B4-BE49-F238E27FC236}">
                  <a16:creationId xmlns:a16="http://schemas.microsoft.com/office/drawing/2014/main" id="{277CB5AD-C0F3-A071-675E-165D877076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767" y="6046436"/>
              <a:ext cx="3732557" cy="5026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Early registration for the 2024 ICSA Applied Statistics Symposium is ...">
              <a:extLst>
                <a:ext uri="{FF2B5EF4-FFF2-40B4-BE49-F238E27FC236}">
                  <a16:creationId xmlns:a16="http://schemas.microsoft.com/office/drawing/2014/main" id="{72B67F46-16BE-31A8-59AE-6D35C7F3850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2072" y="5863088"/>
              <a:ext cx="2535273" cy="817031"/>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a:extLst>
              <a:ext uri="{FF2B5EF4-FFF2-40B4-BE49-F238E27FC236}">
                <a16:creationId xmlns:a16="http://schemas.microsoft.com/office/drawing/2014/main" id="{FB4E12FC-A137-413C-595A-1C933581DC98}"/>
              </a:ext>
            </a:extLst>
          </p:cNvPr>
          <p:cNvPicPr>
            <a:picLocks noChangeAspect="1"/>
          </p:cNvPicPr>
          <p:nvPr/>
        </p:nvPicPr>
        <p:blipFill>
          <a:blip r:embed="rId5"/>
          <a:stretch>
            <a:fillRect/>
          </a:stretch>
        </p:blipFill>
        <p:spPr>
          <a:xfrm>
            <a:off x="562848" y="519991"/>
            <a:ext cx="2887362" cy="234945"/>
          </a:xfrm>
          <a:prstGeom prst="rect">
            <a:avLst/>
          </a:prstGeom>
        </p:spPr>
      </p:pic>
      <p:grpSp>
        <p:nvGrpSpPr>
          <p:cNvPr id="15" name="Group 14">
            <a:extLst>
              <a:ext uri="{FF2B5EF4-FFF2-40B4-BE49-F238E27FC236}">
                <a16:creationId xmlns:a16="http://schemas.microsoft.com/office/drawing/2014/main" id="{8EC1D617-0A0F-62CC-079A-5013813ED31B}"/>
              </a:ext>
            </a:extLst>
          </p:cNvPr>
          <p:cNvGrpSpPr/>
          <p:nvPr/>
        </p:nvGrpSpPr>
        <p:grpSpPr>
          <a:xfrm>
            <a:off x="562848" y="1835427"/>
            <a:ext cx="7658101" cy="727123"/>
            <a:chOff x="5629190" y="2241858"/>
            <a:chExt cx="6769904" cy="219189"/>
          </a:xfrm>
        </p:grpSpPr>
        <p:sp>
          <p:nvSpPr>
            <p:cNvPr id="13" name="TextBox 25">
              <a:extLst>
                <a:ext uri="{FF2B5EF4-FFF2-40B4-BE49-F238E27FC236}">
                  <a16:creationId xmlns:a16="http://schemas.microsoft.com/office/drawing/2014/main" id="{5118F9C5-5FB0-042B-503A-DBD1C7A2848C}"/>
                </a:ext>
              </a:extLst>
            </p:cNvPr>
            <p:cNvSpPr txBox="1"/>
            <p:nvPr/>
          </p:nvSpPr>
          <p:spPr>
            <a:xfrm>
              <a:off x="5629190" y="2294046"/>
              <a:ext cx="6769904" cy="16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nchor="b">
              <a:spAutoFit/>
            </a:bodyPr>
            <a:lstStyle>
              <a:lvl1pPr>
                <a:lnSpc>
                  <a:spcPct val="60000"/>
                </a:lnSpc>
                <a:defRPr sz="5600" cap="all" spc="-148">
                  <a:latin typeface="Arial Black"/>
                  <a:ea typeface="Arial Black"/>
                  <a:cs typeface="Arial Black"/>
                  <a:sym typeface="Arial Black"/>
                </a:defRPr>
              </a:lvl1pPr>
            </a:lstStyle>
            <a:p>
              <a:pPr algn="ctr" defTabSz="342892" hangingPunct="0">
                <a:lnSpc>
                  <a:spcPct val="100000"/>
                </a:lnSpc>
                <a:defRPr/>
              </a:pPr>
              <a:r>
                <a:rPr lang="en-US" sz="3000" b="1" cap="none" spc="0" dirty="0">
                  <a:solidFill>
                    <a:srgbClr val="D5137B"/>
                  </a:solidFill>
                  <a:latin typeface="Arial" panose="020B0604020202020204" pitchFamily="34" charset="0"/>
                  <a:cs typeface="Arial" panose="020B0604020202020204" pitchFamily="34" charset="0"/>
                </a:rPr>
                <a:t>Clean the Dirty Water</a:t>
              </a:r>
            </a:p>
          </p:txBody>
        </p:sp>
        <p:sp>
          <p:nvSpPr>
            <p:cNvPr id="14" name="TextBox 13">
              <a:extLst>
                <a:ext uri="{FF2B5EF4-FFF2-40B4-BE49-F238E27FC236}">
                  <a16:creationId xmlns:a16="http://schemas.microsoft.com/office/drawing/2014/main" id="{7BF788FA-039F-1E21-331A-669D4420341D}"/>
                </a:ext>
              </a:extLst>
            </p:cNvPr>
            <p:cNvSpPr txBox="1"/>
            <p:nvPr/>
          </p:nvSpPr>
          <p:spPr>
            <a:xfrm>
              <a:off x="7760156" y="2241858"/>
              <a:ext cx="61273" cy="591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4289" tIns="34289" rIns="34289" bIns="34289" numCol="1" spcCol="38100" rtlCol="0" anchor="t">
              <a:spAutoFit/>
            </a:bodyPr>
            <a:lstStyle/>
            <a:p>
              <a:pPr defTabSz="342892" hangingPunct="0">
                <a:defRPr/>
              </a:pPr>
              <a:endParaRPr lang="en-US" sz="825" b="1" dirty="0">
                <a:solidFill>
                  <a:srgbClr val="F9F9F9">
                    <a:lumMod val="50000"/>
                  </a:srgb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9061830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2"/>
          <p:cNvSpPr txBox="1">
            <a:spLocks noGrp="1"/>
          </p:cNvSpPr>
          <p:nvPr>
            <p:ph type="title"/>
          </p:nvPr>
        </p:nvSpPr>
        <p:spPr>
          <a:xfrm>
            <a:off x="266447" y="666118"/>
            <a:ext cx="7866263" cy="4477531"/>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SzPts val="2800"/>
              <a:buNone/>
            </a:pPr>
            <a:r>
              <a:rPr lang="en" sz="2400" b="1" dirty="0">
                <a:solidFill>
                  <a:srgbClr val="6091BA"/>
                </a:solidFill>
                <a:latin typeface="Open Sans"/>
                <a:ea typeface="Open Sans"/>
                <a:cs typeface="Open Sans"/>
                <a:sym typeface="Open Sans"/>
              </a:rPr>
              <a:t>The Problem…</a:t>
            </a:r>
            <a:endParaRPr sz="2400" b="1" dirty="0">
              <a:solidFill>
                <a:srgbClr val="6091BA"/>
              </a:solidFill>
              <a:latin typeface="Open Sans"/>
              <a:ea typeface="Open Sans"/>
              <a:cs typeface="Open Sans"/>
              <a:sym typeface="Open Sans"/>
            </a:endParaRPr>
          </a:p>
          <a:p>
            <a:pPr marL="285750" lvl="0" indent="-285750" rtl="0">
              <a:lnSpc>
                <a:spcPct val="115000"/>
              </a:lnSpc>
              <a:spcBef>
                <a:spcPts val="1200"/>
              </a:spcBef>
              <a:spcAft>
                <a:spcPts val="0"/>
              </a:spcAft>
              <a:buSzPts val="1900"/>
              <a:buFont typeface="Arial" panose="020B0604020202020204" pitchFamily="34" charset="0"/>
              <a:buChar char="•"/>
            </a:pPr>
            <a:r>
              <a:rPr lang="en" sz="1800" dirty="0">
                <a:latin typeface="Open Sans"/>
                <a:ea typeface="Open Sans"/>
                <a:cs typeface="Open Sans"/>
                <a:sym typeface="Open Sans"/>
              </a:rPr>
              <a:t>Many people around the world do not have </a:t>
            </a:r>
            <a:br>
              <a:rPr lang="en" sz="1800" dirty="0">
                <a:latin typeface="Open Sans"/>
                <a:ea typeface="Open Sans"/>
                <a:cs typeface="Open Sans"/>
                <a:sym typeface="Open Sans"/>
              </a:rPr>
            </a:br>
            <a:r>
              <a:rPr lang="en" sz="1800" dirty="0">
                <a:latin typeface="Open Sans"/>
                <a:ea typeface="Open Sans"/>
                <a:cs typeface="Open Sans"/>
                <a:sym typeface="Open Sans"/>
              </a:rPr>
              <a:t>access to clean drinking water.</a:t>
            </a:r>
            <a:endParaRPr sz="1800" dirty="0">
              <a:latin typeface="Open Sans"/>
              <a:ea typeface="Open Sans"/>
              <a:cs typeface="Open Sans"/>
              <a:sym typeface="Open Sans"/>
            </a:endParaRPr>
          </a:p>
          <a:p>
            <a:pPr marL="285750" lvl="0" indent="-285750" rtl="0">
              <a:lnSpc>
                <a:spcPct val="115000"/>
              </a:lnSpc>
              <a:spcBef>
                <a:spcPts val="0"/>
              </a:spcBef>
              <a:spcAft>
                <a:spcPts val="0"/>
              </a:spcAft>
              <a:buSzPts val="1900"/>
              <a:buFont typeface="Arial" panose="020B0604020202020204" pitchFamily="34" charset="0"/>
              <a:buChar char="•"/>
            </a:pPr>
            <a:r>
              <a:rPr lang="en" sz="1800" dirty="0">
                <a:latin typeface="Open Sans"/>
                <a:ea typeface="Open Sans"/>
                <a:cs typeface="Open Sans"/>
                <a:sym typeface="Open Sans"/>
              </a:rPr>
              <a:t>Water from rivers, lakes, or wells is often </a:t>
            </a:r>
            <a:br>
              <a:rPr lang="en" sz="1800" dirty="0">
                <a:latin typeface="Open Sans"/>
                <a:ea typeface="Open Sans"/>
                <a:cs typeface="Open Sans"/>
                <a:sym typeface="Open Sans"/>
              </a:rPr>
            </a:br>
            <a:r>
              <a:rPr lang="en" sz="1800" dirty="0">
                <a:latin typeface="Open Sans"/>
                <a:ea typeface="Open Sans"/>
                <a:cs typeface="Open Sans"/>
                <a:sym typeface="Open Sans"/>
              </a:rPr>
              <a:t>dirty and contains…</a:t>
            </a:r>
            <a:br>
              <a:rPr lang="en" sz="1800" dirty="0">
                <a:latin typeface="Open Sans"/>
                <a:ea typeface="Open Sans"/>
                <a:cs typeface="Open Sans"/>
                <a:sym typeface="Open Sans"/>
              </a:rPr>
            </a:br>
            <a:r>
              <a:rPr lang="en" sz="1800" dirty="0">
                <a:latin typeface="Open Sans"/>
                <a:ea typeface="Open Sans"/>
                <a:cs typeface="Open Sans"/>
                <a:sym typeface="Open Sans"/>
              </a:rPr>
              <a:t>	- Dirt and sand.</a:t>
            </a:r>
            <a:br>
              <a:rPr lang="en" sz="1800" dirty="0">
                <a:latin typeface="Open Sans"/>
                <a:ea typeface="Open Sans"/>
                <a:cs typeface="Open Sans"/>
                <a:sym typeface="Open Sans"/>
              </a:rPr>
            </a:br>
            <a:r>
              <a:rPr lang="en" sz="1800" dirty="0">
                <a:latin typeface="Open Sans"/>
                <a:ea typeface="Open Sans"/>
                <a:cs typeface="Open Sans"/>
                <a:sym typeface="Open Sans"/>
              </a:rPr>
              <a:t>	- Oils and grease.</a:t>
            </a:r>
            <a:br>
              <a:rPr lang="en" sz="1800" dirty="0">
                <a:latin typeface="Open Sans"/>
                <a:ea typeface="Open Sans"/>
                <a:cs typeface="Open Sans"/>
                <a:sym typeface="Open Sans"/>
              </a:rPr>
            </a:br>
            <a:r>
              <a:rPr lang="en" sz="1800" dirty="0">
                <a:latin typeface="Open Sans"/>
                <a:ea typeface="Open Sans"/>
                <a:cs typeface="Open Sans"/>
                <a:sym typeface="Open Sans"/>
              </a:rPr>
              <a:t>	- Other household or environmental contaminants.</a:t>
            </a:r>
            <a:br>
              <a:rPr lang="en" sz="1800" dirty="0">
                <a:latin typeface="Open Sans"/>
                <a:ea typeface="Open Sans"/>
                <a:cs typeface="Open Sans"/>
                <a:sym typeface="Open Sans"/>
              </a:rPr>
            </a:br>
            <a:endParaRPr sz="1800" dirty="0">
              <a:latin typeface="Open Sans"/>
              <a:ea typeface="Open Sans"/>
              <a:cs typeface="Open Sans"/>
              <a:sym typeface="Open Sans"/>
            </a:endParaRPr>
          </a:p>
          <a:p>
            <a:pPr lvl="0" rtl="0">
              <a:lnSpc>
                <a:spcPct val="115000"/>
              </a:lnSpc>
              <a:spcBef>
                <a:spcPts val="0"/>
              </a:spcBef>
              <a:spcAft>
                <a:spcPts val="0"/>
              </a:spcAft>
              <a:buSzPts val="1900"/>
            </a:pPr>
            <a:r>
              <a:rPr lang="en" sz="1800" dirty="0">
                <a:latin typeface="Open Sans"/>
                <a:ea typeface="Open Sans"/>
                <a:cs typeface="Open Sans"/>
                <a:sym typeface="Wingdings" panose="05000000000000000000" pitchFamily="2" charset="2"/>
              </a:rPr>
              <a:t> C</a:t>
            </a:r>
            <a:r>
              <a:rPr lang="en" sz="1800" dirty="0">
                <a:latin typeface="Open Sans"/>
                <a:ea typeface="Open Sans"/>
                <a:cs typeface="Open Sans"/>
                <a:sym typeface="Open Sans"/>
              </a:rPr>
              <a:t>ontaminated drinking water can cause illness and disease.</a:t>
            </a:r>
            <a:endParaRPr sz="1800" dirty="0">
              <a:latin typeface="Open Sans"/>
              <a:ea typeface="Open Sans"/>
              <a:cs typeface="Open Sans"/>
              <a:sym typeface="Open Sans"/>
            </a:endParaRPr>
          </a:p>
          <a:p>
            <a:pPr marL="0" lvl="0" indent="0" rtl="0">
              <a:lnSpc>
                <a:spcPct val="115000"/>
              </a:lnSpc>
              <a:spcBef>
                <a:spcPts val="1200"/>
              </a:spcBef>
              <a:spcAft>
                <a:spcPts val="1200"/>
              </a:spcAft>
              <a:buNone/>
            </a:pPr>
            <a:endParaRPr sz="1200" dirty="0">
              <a:solidFill>
                <a:srgbClr val="000000"/>
              </a:solidFill>
              <a:latin typeface="Open Sans"/>
              <a:ea typeface="Open Sans"/>
              <a:cs typeface="Open Sans"/>
              <a:sym typeface="Open Sans"/>
            </a:endParaRPr>
          </a:p>
        </p:txBody>
      </p:sp>
      <p:pic>
        <p:nvPicPr>
          <p:cNvPr id="65" name="Google Shape;65;p2"/>
          <p:cNvPicPr preferRelativeResize="0"/>
          <p:nvPr/>
        </p:nvPicPr>
        <p:blipFill>
          <a:blip r:embed="rId3">
            <a:alphaModFix/>
          </a:blip>
          <a:stretch>
            <a:fillRect/>
          </a:stretch>
        </p:blipFill>
        <p:spPr>
          <a:xfrm>
            <a:off x="5649136" y="210082"/>
            <a:ext cx="2743201" cy="2743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g36fd658a079_0_22"/>
          <p:cNvSpPr txBox="1">
            <a:spLocks noGrp="1"/>
          </p:cNvSpPr>
          <p:nvPr>
            <p:ph type="title"/>
          </p:nvPr>
        </p:nvSpPr>
        <p:spPr>
          <a:xfrm>
            <a:off x="454172" y="282750"/>
            <a:ext cx="7999486" cy="47133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SzPts val="2800"/>
              <a:buNone/>
            </a:pPr>
            <a:r>
              <a:rPr lang="en" sz="2400" b="1" dirty="0">
                <a:solidFill>
                  <a:srgbClr val="6091BA"/>
                </a:solidFill>
                <a:latin typeface="Open Sans"/>
                <a:ea typeface="Open Sans"/>
                <a:cs typeface="Open Sans"/>
                <a:sym typeface="Open Sans"/>
              </a:rPr>
              <a:t>The Challenge Questions...</a:t>
            </a:r>
            <a:endParaRPr sz="2400" b="1" dirty="0">
              <a:solidFill>
                <a:srgbClr val="6091BA"/>
              </a:solidFill>
              <a:latin typeface="Open Sans"/>
              <a:ea typeface="Open Sans"/>
              <a:cs typeface="Open Sans"/>
              <a:sym typeface="Open Sans"/>
            </a:endParaRPr>
          </a:p>
          <a:p>
            <a:pPr marL="457200" lvl="0" indent="-419100" rtl="0">
              <a:lnSpc>
                <a:spcPct val="115000"/>
              </a:lnSpc>
              <a:spcBef>
                <a:spcPts val="1200"/>
              </a:spcBef>
              <a:spcAft>
                <a:spcPts val="0"/>
              </a:spcAft>
              <a:buSzPts val="3000"/>
              <a:buFont typeface="Open Sans"/>
              <a:buChar char="●"/>
            </a:pPr>
            <a:r>
              <a:rPr lang="en" sz="3000" dirty="0">
                <a:latin typeface="Open Sans"/>
                <a:ea typeface="Open Sans"/>
                <a:cs typeface="Open Sans"/>
                <a:sym typeface="Open Sans"/>
              </a:rPr>
              <a:t>How can we clean dirty water using simple everyday materials to make it safe to drink?</a:t>
            </a:r>
            <a:endParaRPr sz="3000" dirty="0">
              <a:latin typeface="Open Sans"/>
              <a:ea typeface="Open Sans"/>
              <a:cs typeface="Open Sans"/>
              <a:sym typeface="Open Sans"/>
            </a:endParaRPr>
          </a:p>
          <a:p>
            <a:pPr marL="457200" lvl="0" indent="-419100" rtl="0">
              <a:lnSpc>
                <a:spcPct val="115000"/>
              </a:lnSpc>
              <a:spcBef>
                <a:spcPts val="1200"/>
              </a:spcBef>
              <a:spcAft>
                <a:spcPts val="0"/>
              </a:spcAft>
              <a:buSzPts val="3000"/>
              <a:buFont typeface="Open Sans"/>
              <a:buChar char="●"/>
            </a:pPr>
            <a:r>
              <a:rPr lang="en" sz="3000" dirty="0">
                <a:latin typeface="Open Sans"/>
                <a:ea typeface="Open Sans"/>
                <a:cs typeface="Open Sans"/>
                <a:sym typeface="Open Sans"/>
              </a:rPr>
              <a:t>How do we test the clean water to determine whether it is safe to drink?</a:t>
            </a:r>
            <a:br>
              <a:rPr lang="en" sz="1600" dirty="0">
                <a:latin typeface="Open Sans"/>
                <a:ea typeface="Open Sans"/>
                <a:cs typeface="Open Sans"/>
                <a:sym typeface="Open Sans"/>
              </a:rPr>
            </a:br>
            <a:endParaRPr sz="1600" dirty="0">
              <a:latin typeface="Open Sans"/>
              <a:ea typeface="Open Sans"/>
              <a:cs typeface="Open Sans"/>
              <a:sym typeface="Open Sans"/>
            </a:endParaRPr>
          </a:p>
          <a:p>
            <a:pPr marL="0" lvl="0" indent="0" rtl="0">
              <a:lnSpc>
                <a:spcPct val="115000"/>
              </a:lnSpc>
              <a:spcBef>
                <a:spcPts val="1200"/>
              </a:spcBef>
              <a:spcAft>
                <a:spcPts val="1200"/>
              </a:spcAft>
              <a:buNone/>
            </a:pPr>
            <a:endParaRPr sz="1200" dirty="0">
              <a:solidFill>
                <a:srgbClr val="000000"/>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36fd658a079_0_27"/>
          <p:cNvSpPr txBox="1">
            <a:spLocks noGrp="1"/>
          </p:cNvSpPr>
          <p:nvPr>
            <p:ph type="title"/>
          </p:nvPr>
        </p:nvSpPr>
        <p:spPr>
          <a:xfrm>
            <a:off x="266448" y="3015702"/>
            <a:ext cx="8514214" cy="1980347"/>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SzPts val="2800"/>
              <a:buNone/>
            </a:pPr>
            <a:r>
              <a:rPr lang="en" sz="1600" dirty="0">
                <a:solidFill>
                  <a:srgbClr val="0070C0"/>
                </a:solidFill>
                <a:latin typeface="Open Sans"/>
                <a:ea typeface="Open Sans"/>
                <a:cs typeface="Open Sans"/>
                <a:sym typeface="Open Sans"/>
              </a:rPr>
              <a:t>🧪You are the Engineers!</a:t>
            </a:r>
            <a:br>
              <a:rPr lang="en" sz="1600" dirty="0">
                <a:solidFill>
                  <a:srgbClr val="0070C0"/>
                </a:solidFill>
                <a:latin typeface="Open Sans"/>
                <a:ea typeface="Open Sans"/>
                <a:cs typeface="Open Sans"/>
                <a:sym typeface="Open Sans"/>
              </a:rPr>
            </a:br>
            <a:r>
              <a:rPr lang="en" sz="1600" dirty="0">
                <a:solidFill>
                  <a:srgbClr val="0070C0"/>
                </a:solidFill>
                <a:latin typeface="Open Sans"/>
                <a:ea typeface="Open Sans"/>
                <a:cs typeface="Open Sans"/>
                <a:sym typeface="Open Sans"/>
              </a:rPr>
              <a:t>⚙️ Think Like a Pro!  Define → Plan → Test → Improve</a:t>
            </a:r>
            <a:br>
              <a:rPr lang="en" sz="1600" dirty="0">
                <a:solidFill>
                  <a:srgbClr val="0070C0"/>
                </a:solidFill>
                <a:latin typeface="Open Sans"/>
                <a:ea typeface="Open Sans"/>
                <a:cs typeface="Open Sans"/>
                <a:sym typeface="Open Sans"/>
              </a:rPr>
            </a:br>
            <a:r>
              <a:rPr lang="en" sz="1600" dirty="0">
                <a:solidFill>
                  <a:srgbClr val="0070C0"/>
                </a:solidFill>
                <a:latin typeface="Open Sans"/>
                <a:ea typeface="Open Sans"/>
                <a:cs typeface="Open Sans"/>
                <a:sym typeface="Open Sans"/>
              </a:rPr>
              <a:t>🌊 Use Your Science Skills — Matter • Mixtures • Materials that clean water</a:t>
            </a:r>
            <a:br>
              <a:rPr lang="en-US" sz="1600" dirty="0">
                <a:solidFill>
                  <a:srgbClr val="0070C0"/>
                </a:solidFill>
                <a:latin typeface="Open Sans"/>
                <a:ea typeface="Open Sans"/>
                <a:cs typeface="Open Sans"/>
                <a:sym typeface="Open Sans"/>
              </a:rPr>
            </a:br>
            <a:r>
              <a:rPr lang="en" sz="1600" dirty="0">
                <a:solidFill>
                  <a:srgbClr val="0070C0"/>
                </a:solidFill>
                <a:latin typeface="Open Sans"/>
                <a:ea typeface="Open Sans"/>
                <a:cs typeface="Open Sans"/>
                <a:sym typeface="Open Sans"/>
              </a:rPr>
              <a:t>🏭 </a:t>
            </a:r>
            <a:r>
              <a:rPr lang="en-US" sz="1600" dirty="0">
                <a:solidFill>
                  <a:srgbClr val="0070C0"/>
                </a:solidFill>
                <a:latin typeface="Open Sans"/>
                <a:ea typeface="Open Sans"/>
                <a:cs typeface="Open Sans"/>
                <a:sym typeface="Open Sans"/>
              </a:rPr>
              <a:t>Real-World Connection — Real engineers build water filters for communities.</a:t>
            </a:r>
            <a:br>
              <a:rPr lang="en-US" sz="1600" dirty="0">
                <a:solidFill>
                  <a:srgbClr val="0070C0"/>
                </a:solidFill>
                <a:latin typeface="Open Sans"/>
                <a:ea typeface="Open Sans"/>
                <a:cs typeface="Open Sans"/>
                <a:sym typeface="Open Sans"/>
              </a:rPr>
            </a:br>
            <a:r>
              <a:rPr lang="en" sz="1600" dirty="0">
                <a:solidFill>
                  <a:srgbClr val="0070C0"/>
                </a:solidFill>
                <a:latin typeface="Open Sans"/>
                <a:ea typeface="Open Sans"/>
                <a:cs typeface="Open Sans"/>
                <a:sym typeface="Open Sans"/>
              </a:rPr>
              <a:t>💡 Big Idea — Science + Engineering = Cleaner Water &amp; a Healthier Planet!</a:t>
            </a:r>
            <a:endParaRPr sz="1600" dirty="0">
              <a:solidFill>
                <a:srgbClr val="0070C0"/>
              </a:solidFill>
              <a:latin typeface="Open Sans"/>
              <a:ea typeface="Open Sans"/>
              <a:cs typeface="Open Sans"/>
              <a:sym typeface="Open Sans"/>
            </a:endParaRPr>
          </a:p>
        </p:txBody>
      </p:sp>
      <p:sp>
        <p:nvSpPr>
          <p:cNvPr id="3" name="TextBox 2">
            <a:extLst>
              <a:ext uri="{FF2B5EF4-FFF2-40B4-BE49-F238E27FC236}">
                <a16:creationId xmlns:a16="http://schemas.microsoft.com/office/drawing/2014/main" id="{CE2FA81F-D034-BE68-1213-5BC5A10F0BAF}"/>
              </a:ext>
            </a:extLst>
          </p:cNvPr>
          <p:cNvSpPr txBox="1"/>
          <p:nvPr/>
        </p:nvSpPr>
        <p:spPr>
          <a:xfrm>
            <a:off x="363338" y="235883"/>
            <a:ext cx="8707994" cy="2415469"/>
          </a:xfrm>
          <a:prstGeom prst="rect">
            <a:avLst/>
          </a:prstGeom>
          <a:noFill/>
        </p:spPr>
        <p:txBody>
          <a:bodyPr wrap="square">
            <a:spAutoFit/>
          </a:bodyPr>
          <a:lstStyle/>
          <a:p>
            <a:pPr marL="0" lvl="0" indent="0" rtl="0">
              <a:lnSpc>
                <a:spcPct val="115000"/>
              </a:lnSpc>
              <a:spcBef>
                <a:spcPts val="0"/>
              </a:spcBef>
              <a:spcAft>
                <a:spcPts val="0"/>
              </a:spcAft>
              <a:buSzPts val="2800"/>
              <a:buNone/>
            </a:pPr>
            <a:r>
              <a:rPr lang="en-US" sz="2400" b="1" dirty="0">
                <a:solidFill>
                  <a:srgbClr val="6091BA"/>
                </a:solidFill>
                <a:latin typeface="Open Sans"/>
                <a:ea typeface="Open Sans"/>
                <a:cs typeface="Open Sans"/>
                <a:sym typeface="Open Sans"/>
              </a:rPr>
              <a:t>Design Challenge… </a:t>
            </a:r>
          </a:p>
          <a:p>
            <a:pPr lvl="0">
              <a:lnSpc>
                <a:spcPct val="150000"/>
              </a:lnSpc>
              <a:spcBef>
                <a:spcPts val="800"/>
              </a:spcBef>
            </a:pPr>
            <a:r>
              <a:rPr lang="en-US" sz="2000" dirty="0">
                <a:latin typeface="Open Sans"/>
                <a:ea typeface="Open Sans"/>
                <a:cs typeface="Open Sans"/>
                <a:sym typeface="Open Sans"/>
              </a:rPr>
              <a:t>You are a team of chemical and environmental engineers. Your mission is to design a filtration system to clean dirty water from a local water source in your city using inexpensive materials. The goal is to obtain approximately 10 mL of clean water.</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36fd658a079_0_36"/>
          <p:cNvSpPr txBox="1">
            <a:spLocks noGrp="1"/>
          </p:cNvSpPr>
          <p:nvPr>
            <p:ph type="title"/>
          </p:nvPr>
        </p:nvSpPr>
        <p:spPr>
          <a:xfrm>
            <a:off x="333060" y="282750"/>
            <a:ext cx="8273421" cy="4713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en" sz="2400" b="1" dirty="0">
                <a:solidFill>
                  <a:srgbClr val="0070C0"/>
                </a:solidFill>
                <a:latin typeface="Open Sans"/>
                <a:ea typeface="Open Sans"/>
                <a:cs typeface="Open Sans"/>
                <a:sym typeface="Open Sans"/>
              </a:rPr>
              <a:t>Phase 1: </a:t>
            </a:r>
            <a:r>
              <a:rPr lang="en-US" sz="2400" b="1" dirty="0">
                <a:solidFill>
                  <a:srgbClr val="0070C0"/>
                </a:solidFill>
                <a:latin typeface="Open Sans"/>
                <a:ea typeface="Open Sans"/>
                <a:cs typeface="Open Sans"/>
                <a:sym typeface="Open Sans"/>
              </a:rPr>
              <a:t>Qualitative and Quantitative Observations</a:t>
            </a:r>
            <a:endParaRPr sz="2400" b="1" dirty="0">
              <a:solidFill>
                <a:srgbClr val="0070C0"/>
              </a:solidFill>
              <a:latin typeface="Open Sans"/>
              <a:ea typeface="Open Sans"/>
              <a:cs typeface="Open Sans"/>
              <a:sym typeface="Open Sans"/>
            </a:endParaRPr>
          </a:p>
          <a:p>
            <a:pPr lvl="0" rtl="0">
              <a:lnSpc>
                <a:spcPct val="115000"/>
              </a:lnSpc>
              <a:spcBef>
                <a:spcPts val="800"/>
              </a:spcBef>
              <a:spcAft>
                <a:spcPts val="0"/>
              </a:spcAft>
            </a:pPr>
            <a:r>
              <a:rPr lang="en" sz="2400" b="1" dirty="0">
                <a:latin typeface="Open Sans"/>
                <a:ea typeface="Open Sans"/>
                <a:cs typeface="Open Sans"/>
                <a:sym typeface="Open Sans"/>
              </a:rPr>
              <a:t>Use your senses (except taste!!) to describe your dirty water sample.</a:t>
            </a:r>
            <a:endParaRPr sz="2400" b="1" dirty="0">
              <a:latin typeface="Open Sans"/>
              <a:ea typeface="Open Sans"/>
              <a:cs typeface="Open Sans"/>
              <a:sym typeface="Open Sans"/>
            </a:endParaRPr>
          </a:p>
          <a:p>
            <a:pPr lvl="0" rtl="0">
              <a:lnSpc>
                <a:spcPct val="115000"/>
              </a:lnSpc>
              <a:spcBef>
                <a:spcPts val="800"/>
              </a:spcBef>
              <a:spcAft>
                <a:spcPts val="0"/>
              </a:spcAft>
              <a:buClr>
                <a:schemeClr val="dk1"/>
              </a:buClr>
              <a:buSzPts val="1100"/>
            </a:pPr>
            <a:r>
              <a:rPr lang="en" sz="2400" dirty="0"/>
              <a:t>•👀 Sight</a:t>
            </a:r>
            <a:endParaRPr sz="2400" dirty="0"/>
          </a:p>
          <a:p>
            <a:pPr lvl="0" rtl="0">
              <a:lnSpc>
                <a:spcPct val="115000"/>
              </a:lnSpc>
              <a:spcBef>
                <a:spcPts val="800"/>
              </a:spcBef>
              <a:spcAft>
                <a:spcPts val="0"/>
              </a:spcAft>
              <a:buClr>
                <a:schemeClr val="dk1"/>
              </a:buClr>
              <a:buSzPts val="1100"/>
            </a:pPr>
            <a:r>
              <a:rPr lang="en" sz="2400" dirty="0"/>
              <a:t>•👂 Sound</a:t>
            </a:r>
            <a:endParaRPr sz="2400" dirty="0"/>
          </a:p>
          <a:p>
            <a:pPr lvl="0" rtl="0">
              <a:lnSpc>
                <a:spcPct val="115000"/>
              </a:lnSpc>
              <a:spcBef>
                <a:spcPts val="800"/>
              </a:spcBef>
              <a:spcAft>
                <a:spcPts val="0"/>
              </a:spcAft>
              <a:buClr>
                <a:schemeClr val="dk1"/>
              </a:buClr>
              <a:buSzPts val="1100"/>
            </a:pPr>
            <a:r>
              <a:rPr lang="en" sz="2400" dirty="0"/>
              <a:t>•👃 Smell</a:t>
            </a:r>
            <a:endParaRPr sz="2400" dirty="0"/>
          </a:p>
          <a:p>
            <a:pPr lvl="0" rtl="0">
              <a:lnSpc>
                <a:spcPct val="115000"/>
              </a:lnSpc>
              <a:spcBef>
                <a:spcPts val="800"/>
              </a:spcBef>
              <a:spcAft>
                <a:spcPts val="0"/>
              </a:spcAft>
              <a:buClr>
                <a:schemeClr val="dk1"/>
              </a:buClr>
              <a:buSzPts val="1100"/>
            </a:pPr>
            <a:r>
              <a:rPr lang="en" sz="2400" dirty="0"/>
              <a:t>•✋ Touch</a:t>
            </a:r>
            <a:endParaRPr sz="2400" dirty="0"/>
          </a:p>
          <a:p>
            <a:pPr marL="0" lvl="0" indent="0" algn="just" rtl="0">
              <a:lnSpc>
                <a:spcPct val="115000"/>
              </a:lnSpc>
              <a:spcBef>
                <a:spcPts val="800"/>
              </a:spcBef>
              <a:spcAft>
                <a:spcPts val="0"/>
              </a:spcAft>
              <a:buNone/>
            </a:pPr>
            <a:endParaRPr sz="3200" dirty="0">
              <a:latin typeface="Open Sans"/>
              <a:ea typeface="Open Sans"/>
              <a:cs typeface="Open Sans"/>
              <a:sym typeface="Open Sans"/>
            </a:endParaRPr>
          </a:p>
          <a:p>
            <a:pPr marL="0" lvl="0" indent="0" algn="just" rtl="0">
              <a:lnSpc>
                <a:spcPct val="115000"/>
              </a:lnSpc>
              <a:spcBef>
                <a:spcPts val="800"/>
              </a:spcBef>
              <a:spcAft>
                <a:spcPts val="0"/>
              </a:spcAft>
              <a:buNone/>
            </a:pPr>
            <a:endParaRPr sz="3200" dirty="0">
              <a:latin typeface="Open Sans"/>
              <a:ea typeface="Open Sans"/>
              <a:cs typeface="Open Sans"/>
              <a:sym typeface="Open Sans"/>
            </a:endParaRPr>
          </a:p>
          <a:p>
            <a:pPr marL="0" lvl="0" indent="0" algn="just" rtl="0">
              <a:lnSpc>
                <a:spcPct val="115000"/>
              </a:lnSpc>
              <a:spcBef>
                <a:spcPts val="800"/>
              </a:spcBef>
              <a:spcAft>
                <a:spcPts val="0"/>
              </a:spcAft>
              <a:buNone/>
            </a:pPr>
            <a:endParaRPr sz="3200" dirty="0">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g36fd658a079_0_41"/>
          <p:cNvSpPr txBox="1">
            <a:spLocks noGrp="1"/>
          </p:cNvSpPr>
          <p:nvPr>
            <p:ph type="title"/>
          </p:nvPr>
        </p:nvSpPr>
        <p:spPr>
          <a:xfrm>
            <a:off x="316992" y="282750"/>
            <a:ext cx="8827007" cy="4713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en" sz="2400" b="1" dirty="0">
                <a:solidFill>
                  <a:srgbClr val="0070C0"/>
                </a:solidFill>
                <a:latin typeface="Open Sans"/>
                <a:ea typeface="Open Sans"/>
                <a:cs typeface="Open Sans"/>
                <a:sym typeface="Open Sans"/>
              </a:rPr>
              <a:t>Phase 2: Imagine and Plan Your Filtration System</a:t>
            </a:r>
            <a:endParaRPr sz="3200" dirty="0">
              <a:solidFill>
                <a:srgbClr val="0070C0"/>
              </a:solidFill>
              <a:latin typeface="Open Sans"/>
              <a:ea typeface="Open Sans"/>
              <a:cs typeface="Open Sans"/>
              <a:sym typeface="Open Sans"/>
            </a:endParaRPr>
          </a:p>
          <a:p>
            <a:pPr marL="0" lvl="0" indent="0" algn="just" rtl="0">
              <a:lnSpc>
                <a:spcPct val="115000"/>
              </a:lnSpc>
              <a:spcBef>
                <a:spcPts val="800"/>
              </a:spcBef>
              <a:spcAft>
                <a:spcPts val="0"/>
              </a:spcAft>
              <a:buNone/>
            </a:pPr>
            <a:r>
              <a:rPr lang="en" sz="2400" dirty="0">
                <a:latin typeface="Open Sans"/>
                <a:ea typeface="Open Sans"/>
                <a:cs typeface="Open Sans"/>
                <a:sym typeface="Open Sans"/>
              </a:rPr>
              <a:t>Choose up to </a:t>
            </a:r>
            <a:r>
              <a:rPr lang="en" sz="2400" b="1" dirty="0">
                <a:latin typeface="Open Sans"/>
                <a:ea typeface="Open Sans"/>
                <a:cs typeface="Open Sans"/>
                <a:sym typeface="Open Sans"/>
              </a:rPr>
              <a:t>THREE</a:t>
            </a:r>
            <a:r>
              <a:rPr lang="en" sz="2400" dirty="0">
                <a:latin typeface="Open Sans"/>
                <a:ea typeface="Open Sans"/>
                <a:cs typeface="Open Sans"/>
                <a:sym typeface="Open Sans"/>
              </a:rPr>
              <a:t> layers from the materials.</a:t>
            </a:r>
            <a:endParaRPr sz="2400" dirty="0">
              <a:latin typeface="Open Sans"/>
              <a:ea typeface="Open Sans"/>
              <a:cs typeface="Open Sans"/>
              <a:sym typeface="Open Sans"/>
            </a:endParaRPr>
          </a:p>
          <a:p>
            <a:pPr marL="0" lvl="0" indent="0" algn="l" rtl="0">
              <a:lnSpc>
                <a:spcPct val="115000"/>
              </a:lnSpc>
              <a:spcBef>
                <a:spcPts val="800"/>
              </a:spcBef>
              <a:spcAft>
                <a:spcPts val="0"/>
              </a:spcAft>
              <a:buClr>
                <a:schemeClr val="dk1"/>
              </a:buClr>
              <a:buSzPts val="1100"/>
              <a:buFont typeface="Arial"/>
              <a:buNone/>
            </a:pPr>
            <a:endParaRPr sz="2000" dirty="0"/>
          </a:p>
          <a:p>
            <a:pPr marL="0" lvl="0" indent="0" algn="l" rtl="0">
              <a:lnSpc>
                <a:spcPct val="115000"/>
              </a:lnSpc>
              <a:spcBef>
                <a:spcPts val="800"/>
              </a:spcBef>
              <a:spcAft>
                <a:spcPts val="0"/>
              </a:spcAft>
              <a:buClr>
                <a:schemeClr val="dk1"/>
              </a:buClr>
              <a:buSzPts val="1100"/>
              <a:buFont typeface="Arial"/>
              <a:buNone/>
            </a:pPr>
            <a:endParaRPr sz="2000" dirty="0"/>
          </a:p>
          <a:p>
            <a:pPr marL="0" lvl="0" indent="0" algn="just" rtl="0">
              <a:lnSpc>
                <a:spcPct val="115000"/>
              </a:lnSpc>
              <a:spcBef>
                <a:spcPts val="800"/>
              </a:spcBef>
              <a:spcAft>
                <a:spcPts val="0"/>
              </a:spcAft>
              <a:buNone/>
            </a:pPr>
            <a:endParaRPr sz="2000" dirty="0">
              <a:latin typeface="Open Sans"/>
              <a:ea typeface="Open Sans"/>
              <a:cs typeface="Open Sans"/>
              <a:sym typeface="Open Sans"/>
            </a:endParaRPr>
          </a:p>
          <a:p>
            <a:pPr marL="0" lvl="0" indent="0" algn="just" rtl="0">
              <a:lnSpc>
                <a:spcPct val="115000"/>
              </a:lnSpc>
              <a:spcBef>
                <a:spcPts val="800"/>
              </a:spcBef>
              <a:spcAft>
                <a:spcPts val="0"/>
              </a:spcAft>
              <a:buNone/>
            </a:pPr>
            <a:endParaRPr sz="3200" dirty="0">
              <a:latin typeface="Open Sans"/>
              <a:ea typeface="Open Sans"/>
              <a:cs typeface="Open Sans"/>
              <a:sym typeface="Open Sans"/>
            </a:endParaRPr>
          </a:p>
        </p:txBody>
      </p:sp>
      <p:graphicFrame>
        <p:nvGraphicFramePr>
          <p:cNvPr id="2" name="Table 1">
            <a:extLst>
              <a:ext uri="{FF2B5EF4-FFF2-40B4-BE49-F238E27FC236}">
                <a16:creationId xmlns:a16="http://schemas.microsoft.com/office/drawing/2014/main" id="{6F975306-88EE-A833-5A8A-AF8A78FB74B2}"/>
              </a:ext>
            </a:extLst>
          </p:cNvPr>
          <p:cNvGraphicFramePr>
            <a:graphicFrameLocks noGrp="1"/>
          </p:cNvGraphicFramePr>
          <p:nvPr>
            <p:extLst>
              <p:ext uri="{D42A27DB-BD31-4B8C-83A1-F6EECF244321}">
                <p14:modId xmlns:p14="http://schemas.microsoft.com/office/powerpoint/2010/main" val="2889880178"/>
              </p:ext>
            </p:extLst>
          </p:nvPr>
        </p:nvGraphicFramePr>
        <p:xfrm>
          <a:off x="800186" y="1418770"/>
          <a:ext cx="6851650" cy="1924050"/>
        </p:xfrm>
        <a:graphic>
          <a:graphicData uri="http://schemas.openxmlformats.org/drawingml/2006/table">
            <a:tbl>
              <a:tblPr bandRow="1">
                <a:tableStyleId>{5C22544A-7EE6-4342-B048-85BDC9FD1C3A}</a:tableStyleId>
              </a:tblPr>
              <a:tblGrid>
                <a:gridCol w="464820">
                  <a:extLst>
                    <a:ext uri="{9D8B030D-6E8A-4147-A177-3AD203B41FA5}">
                      <a16:colId xmlns:a16="http://schemas.microsoft.com/office/drawing/2014/main" val="3905139850"/>
                    </a:ext>
                  </a:extLst>
                </a:gridCol>
                <a:gridCol w="2961005">
                  <a:extLst>
                    <a:ext uri="{9D8B030D-6E8A-4147-A177-3AD203B41FA5}">
                      <a16:colId xmlns:a16="http://schemas.microsoft.com/office/drawing/2014/main" val="44518863"/>
                    </a:ext>
                  </a:extLst>
                </a:gridCol>
                <a:gridCol w="464820">
                  <a:extLst>
                    <a:ext uri="{9D8B030D-6E8A-4147-A177-3AD203B41FA5}">
                      <a16:colId xmlns:a16="http://schemas.microsoft.com/office/drawing/2014/main" val="2468989468"/>
                    </a:ext>
                  </a:extLst>
                </a:gridCol>
                <a:gridCol w="2961005">
                  <a:extLst>
                    <a:ext uri="{9D8B030D-6E8A-4147-A177-3AD203B41FA5}">
                      <a16:colId xmlns:a16="http://schemas.microsoft.com/office/drawing/2014/main" val="1204380433"/>
                    </a:ext>
                  </a:extLst>
                </a:gridCol>
              </a:tblGrid>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Coffee filter</a:t>
                      </a:r>
                      <a:endParaRPr lang="en-US" sz="2400" dirty="0">
                        <a:effectLst/>
                        <a:latin typeface="Arial" panose="020B0604020202020204" pitchFamily="34" charset="0"/>
                        <a:ea typeface="Arial" panose="020B0604020202020204" pitchFamily="34" charset="0"/>
                      </a:endParaRPr>
                    </a:p>
                  </a:txBody>
                  <a:tcPr marL="68580" marR="68580" marT="0" marB="0" anchor="ctr"/>
                </a:tc>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Gauze</a:t>
                      </a:r>
                      <a:endParaRPr lang="en-US" sz="24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436255867"/>
                  </a:ext>
                </a:extLst>
              </a:tr>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Cotton fabric</a:t>
                      </a:r>
                      <a:endParaRPr lang="en-US" sz="2400" dirty="0">
                        <a:effectLst/>
                        <a:latin typeface="Arial" panose="020B0604020202020204" pitchFamily="34" charset="0"/>
                        <a:ea typeface="Arial" panose="020B0604020202020204" pitchFamily="34" charset="0"/>
                      </a:endParaRPr>
                    </a:p>
                  </a:txBody>
                  <a:tcPr marL="68580" marR="68580" marT="0" marB="0" anchor="ctr"/>
                </a:tc>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Baking soda</a:t>
                      </a:r>
                      <a:endParaRPr lang="en-US" sz="24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095906472"/>
                  </a:ext>
                </a:extLst>
              </a:tr>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Cotton balls</a:t>
                      </a:r>
                      <a:endParaRPr lang="en-US" sz="2400" dirty="0">
                        <a:effectLst/>
                        <a:latin typeface="Arial" panose="020B0604020202020204" pitchFamily="34" charset="0"/>
                        <a:ea typeface="Arial" panose="020B0604020202020204" pitchFamily="34" charset="0"/>
                      </a:endParaRPr>
                    </a:p>
                  </a:txBody>
                  <a:tcPr marL="68580" marR="68580" marT="0" marB="0" anchor="ctr"/>
                </a:tc>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Untreated sawdust</a:t>
                      </a:r>
                      <a:endParaRPr lang="en-US" sz="24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860446825"/>
                  </a:ext>
                </a:extLst>
              </a:tr>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Paper towels</a:t>
                      </a:r>
                      <a:endParaRPr lang="en-US" sz="2400" dirty="0">
                        <a:effectLst/>
                        <a:latin typeface="Arial" panose="020B0604020202020204" pitchFamily="34" charset="0"/>
                        <a:ea typeface="Arial" panose="020B0604020202020204" pitchFamily="34" charset="0"/>
                      </a:endParaRPr>
                    </a:p>
                  </a:txBody>
                  <a:tcPr marL="68580" marR="68580" marT="0" marB="0" anchor="ctr"/>
                </a:tc>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Grass clippings</a:t>
                      </a:r>
                      <a:endParaRPr lang="en-US" sz="24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1274183065"/>
                  </a:ext>
                </a:extLst>
              </a:tr>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Felt</a:t>
                      </a:r>
                      <a:endParaRPr lang="en-US" sz="2400" dirty="0">
                        <a:effectLst/>
                        <a:latin typeface="Arial" panose="020B0604020202020204" pitchFamily="34" charset="0"/>
                        <a:ea typeface="Arial" panose="020B0604020202020204" pitchFamily="34" charset="0"/>
                      </a:endParaRPr>
                    </a:p>
                  </a:txBody>
                  <a:tcPr marL="68580" marR="68580" marT="0" marB="0" anchor="ctr"/>
                </a:tc>
                <a:tc gridSpan="2">
                  <a:txBody>
                    <a:bodyPr/>
                    <a:lstStyle/>
                    <a:p>
                      <a:pPr marL="0" marR="0">
                        <a:lnSpc>
                          <a:spcPct val="115000"/>
                        </a:lnSpc>
                        <a:buNone/>
                      </a:pPr>
                      <a:r>
                        <a:rPr lang="en-US" sz="2400" dirty="0">
                          <a:effectLst/>
                        </a:rPr>
                        <a:t> </a:t>
                      </a:r>
                      <a:endParaRPr lang="en-US" sz="2400" dirty="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90350711"/>
                  </a:ext>
                </a:extLst>
              </a:tr>
            </a:tbl>
          </a:graphicData>
        </a:graphic>
      </p:graphicFrame>
      <p:sp>
        <p:nvSpPr>
          <p:cNvPr id="4" name="TextBox 3">
            <a:extLst>
              <a:ext uri="{FF2B5EF4-FFF2-40B4-BE49-F238E27FC236}">
                <a16:creationId xmlns:a16="http://schemas.microsoft.com/office/drawing/2014/main" id="{8A939087-3280-443D-BB18-8E7479EFD565}"/>
              </a:ext>
            </a:extLst>
          </p:cNvPr>
          <p:cNvSpPr txBox="1"/>
          <p:nvPr/>
        </p:nvSpPr>
        <p:spPr>
          <a:xfrm>
            <a:off x="858794" y="3554109"/>
            <a:ext cx="7549979" cy="461665"/>
          </a:xfrm>
          <a:prstGeom prst="rect">
            <a:avLst/>
          </a:prstGeom>
          <a:noFill/>
        </p:spPr>
        <p:txBody>
          <a:bodyPr wrap="square">
            <a:spAutoFit/>
          </a:bodyPr>
          <a:lstStyle/>
          <a:p>
            <a:r>
              <a:rPr lang="en" sz="2400" dirty="0">
                <a:latin typeface="Open Sans"/>
                <a:ea typeface="Open Sans"/>
                <a:cs typeface="Open Sans"/>
                <a:sym typeface="Open Sans"/>
              </a:rPr>
              <a:t>Which materials will you pick for each layer?</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4D9CB21C-2391-646E-4C57-ED8B3A1C46AA}"/>
            </a:ext>
          </a:extLst>
        </p:cNvPr>
        <p:cNvGrpSpPr/>
        <p:nvPr/>
      </p:nvGrpSpPr>
      <p:grpSpPr>
        <a:xfrm>
          <a:off x="0" y="0"/>
          <a:ext cx="0" cy="0"/>
          <a:chOff x="0" y="0"/>
          <a:chExt cx="0" cy="0"/>
        </a:xfrm>
      </p:grpSpPr>
      <p:sp>
        <p:nvSpPr>
          <p:cNvPr id="85" name="Google Shape;85;g36fd658a079_0_41">
            <a:extLst>
              <a:ext uri="{FF2B5EF4-FFF2-40B4-BE49-F238E27FC236}">
                <a16:creationId xmlns:a16="http://schemas.microsoft.com/office/drawing/2014/main" id="{19D05B4F-7558-4545-B8D1-3982830545AD}"/>
              </a:ext>
            </a:extLst>
          </p:cNvPr>
          <p:cNvSpPr txBox="1">
            <a:spLocks noGrp="1"/>
          </p:cNvSpPr>
          <p:nvPr>
            <p:ph type="title"/>
          </p:nvPr>
        </p:nvSpPr>
        <p:spPr>
          <a:xfrm>
            <a:off x="231648" y="291715"/>
            <a:ext cx="8912351" cy="4713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en" sz="2400" b="1" dirty="0">
                <a:solidFill>
                  <a:srgbClr val="0070C0"/>
                </a:solidFill>
                <a:latin typeface="Open Sans"/>
                <a:ea typeface="Open Sans"/>
                <a:cs typeface="Open Sans"/>
                <a:sym typeface="Open Sans"/>
              </a:rPr>
              <a:t>Phase 2: Imagine and Plan Your Filtration System</a:t>
            </a:r>
            <a:endParaRPr sz="3200" dirty="0">
              <a:solidFill>
                <a:srgbClr val="0070C0"/>
              </a:solidFill>
              <a:latin typeface="Open Sans"/>
              <a:ea typeface="Open Sans"/>
              <a:cs typeface="Open Sans"/>
              <a:sym typeface="Open Sans"/>
            </a:endParaRPr>
          </a:p>
          <a:p>
            <a:pPr marL="0" lvl="0" indent="0" algn="just" rtl="0">
              <a:lnSpc>
                <a:spcPct val="115000"/>
              </a:lnSpc>
              <a:spcBef>
                <a:spcPts val="800"/>
              </a:spcBef>
              <a:spcAft>
                <a:spcPts val="0"/>
              </a:spcAft>
              <a:buNone/>
            </a:pPr>
            <a:r>
              <a:rPr lang="en" sz="2400" dirty="0">
                <a:latin typeface="Open Sans"/>
                <a:ea typeface="Open Sans"/>
                <a:cs typeface="Open Sans"/>
                <a:sym typeface="Open Sans"/>
              </a:rPr>
              <a:t>Choose up to </a:t>
            </a:r>
            <a:r>
              <a:rPr lang="en" sz="2400" b="1" dirty="0">
                <a:latin typeface="Open Sans"/>
                <a:ea typeface="Open Sans"/>
                <a:cs typeface="Open Sans"/>
                <a:sym typeface="Open Sans"/>
              </a:rPr>
              <a:t>THREE</a:t>
            </a:r>
            <a:r>
              <a:rPr lang="en" sz="2400" dirty="0">
                <a:latin typeface="Open Sans"/>
                <a:ea typeface="Open Sans"/>
                <a:cs typeface="Open Sans"/>
                <a:sym typeface="Open Sans"/>
              </a:rPr>
              <a:t> layers from the materials.</a:t>
            </a:r>
            <a:endParaRPr sz="2400" dirty="0">
              <a:latin typeface="Open Sans"/>
              <a:ea typeface="Open Sans"/>
              <a:cs typeface="Open Sans"/>
              <a:sym typeface="Open Sans"/>
            </a:endParaRPr>
          </a:p>
          <a:p>
            <a:pPr marL="0" lvl="0" indent="0" algn="l" rtl="0">
              <a:lnSpc>
                <a:spcPct val="115000"/>
              </a:lnSpc>
              <a:spcBef>
                <a:spcPts val="800"/>
              </a:spcBef>
              <a:spcAft>
                <a:spcPts val="0"/>
              </a:spcAft>
              <a:buClr>
                <a:schemeClr val="dk1"/>
              </a:buClr>
              <a:buSzPts val="1100"/>
              <a:buFont typeface="Arial"/>
              <a:buNone/>
            </a:pPr>
            <a:endParaRPr sz="2000" dirty="0"/>
          </a:p>
          <a:p>
            <a:pPr marL="0" lvl="0" indent="0" algn="l" rtl="0">
              <a:lnSpc>
                <a:spcPct val="115000"/>
              </a:lnSpc>
              <a:spcBef>
                <a:spcPts val="800"/>
              </a:spcBef>
              <a:spcAft>
                <a:spcPts val="0"/>
              </a:spcAft>
              <a:buClr>
                <a:schemeClr val="dk1"/>
              </a:buClr>
              <a:buSzPts val="1100"/>
              <a:buFont typeface="Arial"/>
              <a:buNone/>
            </a:pPr>
            <a:endParaRPr sz="2000" dirty="0"/>
          </a:p>
          <a:p>
            <a:pPr marL="0" lvl="0" indent="0" algn="just" rtl="0">
              <a:lnSpc>
                <a:spcPct val="115000"/>
              </a:lnSpc>
              <a:spcBef>
                <a:spcPts val="800"/>
              </a:spcBef>
              <a:spcAft>
                <a:spcPts val="0"/>
              </a:spcAft>
              <a:buNone/>
            </a:pPr>
            <a:endParaRPr sz="2000" dirty="0">
              <a:latin typeface="Open Sans"/>
              <a:ea typeface="Open Sans"/>
              <a:cs typeface="Open Sans"/>
              <a:sym typeface="Open Sans"/>
            </a:endParaRPr>
          </a:p>
          <a:p>
            <a:pPr marL="0" lvl="0" indent="0" algn="just" rtl="0">
              <a:lnSpc>
                <a:spcPct val="115000"/>
              </a:lnSpc>
              <a:spcBef>
                <a:spcPts val="800"/>
              </a:spcBef>
              <a:spcAft>
                <a:spcPts val="0"/>
              </a:spcAft>
              <a:buNone/>
            </a:pPr>
            <a:endParaRPr sz="3200" dirty="0">
              <a:latin typeface="Open Sans"/>
              <a:ea typeface="Open Sans"/>
              <a:cs typeface="Open Sans"/>
              <a:sym typeface="Open Sans"/>
            </a:endParaRPr>
          </a:p>
        </p:txBody>
      </p:sp>
      <p:graphicFrame>
        <p:nvGraphicFramePr>
          <p:cNvPr id="2" name="Table 1">
            <a:extLst>
              <a:ext uri="{FF2B5EF4-FFF2-40B4-BE49-F238E27FC236}">
                <a16:creationId xmlns:a16="http://schemas.microsoft.com/office/drawing/2014/main" id="{D044CBFA-7856-E2C1-3A10-79C1A72B3FC6}"/>
              </a:ext>
            </a:extLst>
          </p:cNvPr>
          <p:cNvGraphicFramePr>
            <a:graphicFrameLocks noGrp="1"/>
          </p:cNvGraphicFramePr>
          <p:nvPr>
            <p:extLst>
              <p:ext uri="{D42A27DB-BD31-4B8C-83A1-F6EECF244321}">
                <p14:modId xmlns:p14="http://schemas.microsoft.com/office/powerpoint/2010/main" val="468325918"/>
              </p:ext>
            </p:extLst>
          </p:nvPr>
        </p:nvGraphicFramePr>
        <p:xfrm>
          <a:off x="800186" y="1418770"/>
          <a:ext cx="6851650" cy="1924050"/>
        </p:xfrm>
        <a:graphic>
          <a:graphicData uri="http://schemas.openxmlformats.org/drawingml/2006/table">
            <a:tbl>
              <a:tblPr bandRow="1">
                <a:tableStyleId>{5C22544A-7EE6-4342-B048-85BDC9FD1C3A}</a:tableStyleId>
              </a:tblPr>
              <a:tblGrid>
                <a:gridCol w="464820">
                  <a:extLst>
                    <a:ext uri="{9D8B030D-6E8A-4147-A177-3AD203B41FA5}">
                      <a16:colId xmlns:a16="http://schemas.microsoft.com/office/drawing/2014/main" val="3905139850"/>
                    </a:ext>
                  </a:extLst>
                </a:gridCol>
                <a:gridCol w="2961005">
                  <a:extLst>
                    <a:ext uri="{9D8B030D-6E8A-4147-A177-3AD203B41FA5}">
                      <a16:colId xmlns:a16="http://schemas.microsoft.com/office/drawing/2014/main" val="44518863"/>
                    </a:ext>
                  </a:extLst>
                </a:gridCol>
                <a:gridCol w="464820">
                  <a:extLst>
                    <a:ext uri="{9D8B030D-6E8A-4147-A177-3AD203B41FA5}">
                      <a16:colId xmlns:a16="http://schemas.microsoft.com/office/drawing/2014/main" val="2468989468"/>
                    </a:ext>
                  </a:extLst>
                </a:gridCol>
                <a:gridCol w="2961005">
                  <a:extLst>
                    <a:ext uri="{9D8B030D-6E8A-4147-A177-3AD203B41FA5}">
                      <a16:colId xmlns:a16="http://schemas.microsoft.com/office/drawing/2014/main" val="1204380433"/>
                    </a:ext>
                  </a:extLst>
                </a:gridCol>
              </a:tblGrid>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Coffee filter</a:t>
                      </a:r>
                      <a:endParaRPr lang="en-US" sz="2400" dirty="0">
                        <a:effectLst/>
                        <a:latin typeface="Arial" panose="020B0604020202020204" pitchFamily="34" charset="0"/>
                        <a:ea typeface="Arial" panose="020B0604020202020204" pitchFamily="34" charset="0"/>
                      </a:endParaRPr>
                    </a:p>
                  </a:txBody>
                  <a:tcPr marL="68580" marR="68580" marT="0" marB="0" anchor="ctr"/>
                </a:tc>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Gauze</a:t>
                      </a:r>
                      <a:endParaRPr lang="en-US" sz="24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436255867"/>
                  </a:ext>
                </a:extLst>
              </a:tr>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Cotton fabric</a:t>
                      </a:r>
                      <a:endParaRPr lang="en-US" sz="2400" dirty="0">
                        <a:effectLst/>
                        <a:latin typeface="Arial" panose="020B0604020202020204" pitchFamily="34" charset="0"/>
                        <a:ea typeface="Arial" panose="020B0604020202020204" pitchFamily="34" charset="0"/>
                      </a:endParaRPr>
                    </a:p>
                  </a:txBody>
                  <a:tcPr marL="68580" marR="68580" marT="0" marB="0" anchor="ctr"/>
                </a:tc>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Baking soda</a:t>
                      </a:r>
                      <a:endParaRPr lang="en-US" sz="24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095906472"/>
                  </a:ext>
                </a:extLst>
              </a:tr>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Cotton balls</a:t>
                      </a:r>
                      <a:endParaRPr lang="en-US" sz="2400" dirty="0">
                        <a:effectLst/>
                        <a:latin typeface="Arial" panose="020B0604020202020204" pitchFamily="34" charset="0"/>
                        <a:ea typeface="Arial" panose="020B0604020202020204" pitchFamily="34" charset="0"/>
                      </a:endParaRPr>
                    </a:p>
                  </a:txBody>
                  <a:tcPr marL="68580" marR="68580" marT="0" marB="0" anchor="ctr"/>
                </a:tc>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Untreated sawdust</a:t>
                      </a:r>
                      <a:endParaRPr lang="en-US" sz="24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3860446825"/>
                  </a:ext>
                </a:extLst>
              </a:tr>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Paper towels</a:t>
                      </a:r>
                      <a:endParaRPr lang="en-US" sz="2400" dirty="0">
                        <a:effectLst/>
                        <a:latin typeface="Arial" panose="020B0604020202020204" pitchFamily="34" charset="0"/>
                        <a:ea typeface="Arial" panose="020B0604020202020204" pitchFamily="34" charset="0"/>
                      </a:endParaRPr>
                    </a:p>
                  </a:txBody>
                  <a:tcPr marL="68580" marR="68580" marT="0" marB="0" anchor="ctr"/>
                </a:tc>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Grass clippings</a:t>
                      </a:r>
                      <a:endParaRPr lang="en-US" sz="2400" dirty="0">
                        <a:effectLst/>
                        <a:latin typeface="Arial" panose="020B0604020202020204" pitchFamily="34" charset="0"/>
                        <a:ea typeface="Arial" panose="020B0604020202020204" pitchFamily="34" charset="0"/>
                      </a:endParaRPr>
                    </a:p>
                  </a:txBody>
                  <a:tcPr marL="68580" marR="68580" marT="0" marB="0" anchor="ctr"/>
                </a:tc>
                <a:extLst>
                  <a:ext uri="{0D108BD9-81ED-4DB2-BD59-A6C34878D82A}">
                    <a16:rowId xmlns:a16="http://schemas.microsoft.com/office/drawing/2014/main" val="1274183065"/>
                  </a:ext>
                </a:extLst>
              </a:tr>
              <a:tr h="0">
                <a:tc>
                  <a:txBody>
                    <a:bodyPr/>
                    <a:lstStyle/>
                    <a:p>
                      <a:pPr marL="0" marR="0" algn="ctr">
                        <a:lnSpc>
                          <a:spcPct val="115000"/>
                        </a:lnSpc>
                        <a:buNone/>
                      </a:pPr>
                      <a:r>
                        <a:rPr lang="en-US" sz="2400">
                          <a:effectLst/>
                        </a:rPr>
                        <a:t>☐</a:t>
                      </a:r>
                      <a:endParaRPr lang="en-US" sz="2400">
                        <a:effectLst/>
                        <a:latin typeface="Arial" panose="020B0604020202020204" pitchFamily="34" charset="0"/>
                        <a:ea typeface="Arial" panose="020B0604020202020204" pitchFamily="34" charset="0"/>
                      </a:endParaRPr>
                    </a:p>
                  </a:txBody>
                  <a:tcPr marL="68580" marR="68580" marT="0" marB="0" anchor="ctr"/>
                </a:tc>
                <a:tc>
                  <a:txBody>
                    <a:bodyPr/>
                    <a:lstStyle/>
                    <a:p>
                      <a:pPr marL="0" marR="0">
                        <a:lnSpc>
                          <a:spcPct val="115000"/>
                        </a:lnSpc>
                        <a:buNone/>
                      </a:pPr>
                      <a:r>
                        <a:rPr lang="en-US" sz="2400" dirty="0">
                          <a:effectLst/>
                        </a:rPr>
                        <a:t>Felt</a:t>
                      </a:r>
                      <a:endParaRPr lang="en-US" sz="2400" dirty="0">
                        <a:effectLst/>
                        <a:latin typeface="Arial" panose="020B0604020202020204" pitchFamily="34" charset="0"/>
                        <a:ea typeface="Arial" panose="020B0604020202020204" pitchFamily="34" charset="0"/>
                      </a:endParaRPr>
                    </a:p>
                  </a:txBody>
                  <a:tcPr marL="68580" marR="68580" marT="0" marB="0" anchor="ctr"/>
                </a:tc>
                <a:tc gridSpan="2">
                  <a:txBody>
                    <a:bodyPr/>
                    <a:lstStyle/>
                    <a:p>
                      <a:pPr marL="0" marR="0">
                        <a:lnSpc>
                          <a:spcPct val="115000"/>
                        </a:lnSpc>
                        <a:buNone/>
                      </a:pPr>
                      <a:r>
                        <a:rPr lang="en-US" sz="2400" dirty="0">
                          <a:effectLst/>
                        </a:rPr>
                        <a:t> </a:t>
                      </a:r>
                      <a:endParaRPr lang="en-US" sz="2400" dirty="0">
                        <a:effectLst/>
                        <a:latin typeface="Arial" panose="020B0604020202020204" pitchFamily="34" charset="0"/>
                        <a:ea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90350711"/>
                  </a:ext>
                </a:extLst>
              </a:tr>
            </a:tbl>
          </a:graphicData>
        </a:graphic>
      </p:graphicFrame>
      <p:sp>
        <p:nvSpPr>
          <p:cNvPr id="4" name="TextBox 3">
            <a:extLst>
              <a:ext uri="{FF2B5EF4-FFF2-40B4-BE49-F238E27FC236}">
                <a16:creationId xmlns:a16="http://schemas.microsoft.com/office/drawing/2014/main" id="{BDB29D03-ECA7-7922-62DB-8644B89B401B}"/>
              </a:ext>
            </a:extLst>
          </p:cNvPr>
          <p:cNvSpPr txBox="1"/>
          <p:nvPr/>
        </p:nvSpPr>
        <p:spPr>
          <a:xfrm>
            <a:off x="426720" y="3346418"/>
            <a:ext cx="7994245" cy="461665"/>
          </a:xfrm>
          <a:prstGeom prst="rect">
            <a:avLst/>
          </a:prstGeom>
          <a:noFill/>
        </p:spPr>
        <p:txBody>
          <a:bodyPr wrap="square">
            <a:spAutoFit/>
          </a:bodyPr>
          <a:lstStyle/>
          <a:p>
            <a:r>
              <a:rPr lang="en" sz="2400" dirty="0">
                <a:latin typeface="Open Sans"/>
                <a:ea typeface="Open Sans"/>
                <a:cs typeface="Open Sans"/>
                <a:sym typeface="Open Sans"/>
              </a:rPr>
              <a:t>Which materials will you pick for each layer?</a:t>
            </a:r>
            <a:endParaRPr lang="en-US" dirty="0"/>
          </a:p>
        </p:txBody>
      </p:sp>
      <p:sp>
        <p:nvSpPr>
          <p:cNvPr id="5" name="TextBox 4">
            <a:extLst>
              <a:ext uri="{FF2B5EF4-FFF2-40B4-BE49-F238E27FC236}">
                <a16:creationId xmlns:a16="http://schemas.microsoft.com/office/drawing/2014/main" id="{C8F984DB-65F8-111A-A3CD-24E0D1D230C2}"/>
              </a:ext>
            </a:extLst>
          </p:cNvPr>
          <p:cNvSpPr txBox="1"/>
          <p:nvPr/>
        </p:nvSpPr>
        <p:spPr>
          <a:xfrm>
            <a:off x="426720" y="3739823"/>
            <a:ext cx="8485632" cy="1330364"/>
          </a:xfrm>
          <a:prstGeom prst="rect">
            <a:avLst/>
          </a:prstGeom>
          <a:noFill/>
        </p:spPr>
        <p:txBody>
          <a:bodyPr wrap="square">
            <a:spAutoFit/>
          </a:bodyPr>
          <a:lstStyle/>
          <a:p>
            <a:pPr marR="257175" lvl="0" algn="just">
              <a:lnSpc>
                <a:spcPct val="115000"/>
              </a:lnSpc>
            </a:pPr>
            <a:r>
              <a:rPr lang="en-US" sz="2400" dirty="0">
                <a:solidFill>
                  <a:srgbClr val="0070C0"/>
                </a:solidFill>
                <a:effectLst/>
                <a:latin typeface="Arial" panose="020B0604020202020204" pitchFamily="34" charset="0"/>
                <a:ea typeface="Cambria" panose="02040503050406030204" pitchFamily="18" charset="0"/>
                <a:cs typeface="Cambria" panose="02040503050406030204" pitchFamily="18" charset="0"/>
              </a:rPr>
              <a:t>After you brainstorm your team’s filtration system, draw and label your planned system in your worksheet to show how you and your partner will layer the materials. </a:t>
            </a:r>
            <a:endParaRPr lang="en-US" sz="2400" dirty="0">
              <a:solidFill>
                <a:srgbClr val="0070C0"/>
              </a:solidFill>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250653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36fd658a079_0_46"/>
          <p:cNvSpPr txBox="1">
            <a:spLocks noGrp="1"/>
          </p:cNvSpPr>
          <p:nvPr>
            <p:ph type="title"/>
          </p:nvPr>
        </p:nvSpPr>
        <p:spPr>
          <a:xfrm>
            <a:off x="436626" y="222376"/>
            <a:ext cx="8585454" cy="4713300"/>
          </a:xfrm>
          <a:prstGeom prst="rect">
            <a:avLst/>
          </a:prstGeom>
          <a:noFill/>
          <a:ln>
            <a:noFill/>
          </a:ln>
        </p:spPr>
        <p:txBody>
          <a:bodyPr spcFirstLastPara="1" wrap="square" lIns="91425" tIns="91425" rIns="91425" bIns="91425" anchor="t" anchorCtr="0">
            <a:noAutofit/>
          </a:bodyPr>
          <a:lstStyle/>
          <a:p>
            <a:pPr lvl="0">
              <a:lnSpc>
                <a:spcPct val="115000"/>
              </a:lnSpc>
            </a:pPr>
            <a:r>
              <a:rPr lang="en-US" sz="2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Phase 3: Create Your Filtration System</a:t>
            </a:r>
            <a:br>
              <a:rPr lang="en-US" sz="2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br>
            <a:r>
              <a:rPr lang="en-US" sz="1800" b="1" dirty="0"/>
              <a:t>Materials</a:t>
            </a:r>
            <a:br>
              <a:rPr lang="en-US" sz="1800" dirty="0"/>
            </a:br>
            <a:r>
              <a:rPr lang="en-US" sz="1800" dirty="0"/>
              <a:t>1 large plastic funnel</a:t>
            </a:r>
            <a:br>
              <a:rPr lang="en-US" sz="1800" dirty="0"/>
            </a:br>
            <a:r>
              <a:rPr lang="en-US" sz="1800" dirty="0"/>
              <a:t>1 large 250 mL beaker</a:t>
            </a:r>
            <a:br>
              <a:rPr lang="en-US" sz="1800" dirty="0"/>
            </a:br>
            <a:r>
              <a:rPr lang="en-US" sz="1800" dirty="0"/>
              <a:t>1 50 mL graduated cylinder</a:t>
            </a:r>
            <a:br>
              <a:rPr lang="en-US" sz="1800" dirty="0"/>
            </a:br>
            <a:r>
              <a:rPr lang="en-US" sz="1800" dirty="0"/>
              <a:t>1 lab stand</a:t>
            </a:r>
            <a:br>
              <a:rPr lang="en-US" sz="1800" dirty="0"/>
            </a:br>
            <a:r>
              <a:rPr lang="en-US" sz="1800" dirty="0"/>
              <a:t>1 ring support for the large plastic funnel</a:t>
            </a:r>
            <a:br>
              <a:rPr lang="en-US" sz="1800" dirty="0"/>
            </a:br>
            <a:r>
              <a:rPr lang="en-US" sz="1800" dirty="0"/>
              <a:t>up to three chosen filter materials</a:t>
            </a:r>
            <a:br>
              <a:rPr lang="en-US" sz="1400" dirty="0"/>
            </a:br>
            <a:r>
              <a:rPr lang="en-US" sz="1400" dirty="0"/>
              <a:t> </a:t>
            </a:r>
            <a:r>
              <a:rPr lang="en-US" sz="1400" b="1" dirty="0"/>
              <a:t> </a:t>
            </a:r>
            <a:br>
              <a:rPr lang="en-US" sz="1400" dirty="0"/>
            </a:br>
            <a:endParaRPr sz="1400" dirty="0">
              <a:latin typeface="Open Sans"/>
              <a:ea typeface="Open Sans"/>
              <a:cs typeface="Open Sans"/>
              <a:sym typeface="Open Sans"/>
            </a:endParaRPr>
          </a:p>
        </p:txBody>
      </p:sp>
      <p:pic>
        <p:nvPicPr>
          <p:cNvPr id="2" name="Picture 1" descr="Diagram of a funnel with text and labels&#10;&#10;AI-generated content may be incorrect.">
            <a:extLst>
              <a:ext uri="{FF2B5EF4-FFF2-40B4-BE49-F238E27FC236}">
                <a16:creationId xmlns:a16="http://schemas.microsoft.com/office/drawing/2014/main" id="{D08F040B-40B1-BF5D-50C4-A6A7AD6CEE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7954" y="742950"/>
            <a:ext cx="2857500" cy="2438400"/>
          </a:xfrm>
          <a:prstGeom prst="rect">
            <a:avLst/>
          </a:prstGeom>
        </p:spPr>
      </p:pic>
      <p:sp>
        <p:nvSpPr>
          <p:cNvPr id="4" name="TextBox 3">
            <a:extLst>
              <a:ext uri="{FF2B5EF4-FFF2-40B4-BE49-F238E27FC236}">
                <a16:creationId xmlns:a16="http://schemas.microsoft.com/office/drawing/2014/main" id="{628E8689-31F5-6511-C9FC-207FCA89C025}"/>
              </a:ext>
            </a:extLst>
          </p:cNvPr>
          <p:cNvSpPr txBox="1"/>
          <p:nvPr/>
        </p:nvSpPr>
        <p:spPr>
          <a:xfrm>
            <a:off x="436626" y="3181350"/>
            <a:ext cx="7351776" cy="1754326"/>
          </a:xfrm>
          <a:prstGeom prst="rect">
            <a:avLst/>
          </a:prstGeom>
          <a:noFill/>
        </p:spPr>
        <p:txBody>
          <a:bodyPr wrap="square">
            <a:spAutoFit/>
          </a:bodyPr>
          <a:lstStyle/>
          <a:p>
            <a:r>
              <a:rPr lang="en-US" sz="1800" b="1" dirty="0"/>
              <a:t>Instructions to set up filter and testing apparatus. </a:t>
            </a:r>
          </a:p>
          <a:p>
            <a:pPr marL="342900" indent="-342900">
              <a:buFont typeface="+mj-lt"/>
              <a:buAutoNum type="arabicPeriod"/>
            </a:pPr>
            <a:r>
              <a:rPr lang="en-US" sz="1800" dirty="0"/>
              <a:t>Place your filtration system into the large plastic funnel.</a:t>
            </a:r>
          </a:p>
          <a:p>
            <a:pPr marL="342900" indent="-342900">
              <a:buFont typeface="+mj-lt"/>
              <a:buAutoNum type="arabicPeriod"/>
            </a:pPr>
            <a:r>
              <a:rPr lang="en-US" sz="1800" dirty="0"/>
              <a:t>Set up your lab stand with the ring stand attached to it.</a:t>
            </a:r>
          </a:p>
          <a:p>
            <a:pPr marL="342900" indent="-342900">
              <a:buFont typeface="+mj-lt"/>
              <a:buAutoNum type="arabicPeriod"/>
            </a:pPr>
            <a:r>
              <a:rPr lang="en-US" sz="1800" dirty="0"/>
              <a:t>Place your fully functional filtration system in the ring stand with the 250 mL beaker underneath it. </a:t>
            </a:r>
          </a:p>
          <a:p>
            <a:pPr marL="342900" indent="-342900">
              <a:buFont typeface="+mj-lt"/>
              <a:buAutoNum type="arabicPeriod"/>
            </a:pPr>
            <a:r>
              <a:rPr lang="en-US" sz="1800" dirty="0"/>
              <a:t>Adjust the ring to place the funnel into the beaker.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36fd658a079_0_51"/>
          <p:cNvSpPr txBox="1">
            <a:spLocks noGrp="1"/>
          </p:cNvSpPr>
          <p:nvPr>
            <p:ph type="title"/>
          </p:nvPr>
        </p:nvSpPr>
        <p:spPr>
          <a:xfrm>
            <a:off x="402336" y="282750"/>
            <a:ext cx="8388096" cy="4860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en" sz="2400" b="1" dirty="0">
                <a:solidFill>
                  <a:srgbClr val="0070C0"/>
                </a:solidFill>
                <a:latin typeface="Open Sans"/>
                <a:ea typeface="Open Sans"/>
                <a:cs typeface="Open Sans"/>
                <a:sym typeface="Open Sans"/>
              </a:rPr>
              <a:t>Phase 4: Test Your Filtration System</a:t>
            </a:r>
            <a:endParaRPr sz="3200" dirty="0">
              <a:solidFill>
                <a:srgbClr val="0070C0"/>
              </a:solidFill>
            </a:endParaRPr>
          </a:p>
          <a:p>
            <a:pPr marL="0" lvl="0" indent="0" algn="just" rtl="0">
              <a:lnSpc>
                <a:spcPct val="115000"/>
              </a:lnSpc>
              <a:spcBef>
                <a:spcPts val="800"/>
              </a:spcBef>
              <a:spcAft>
                <a:spcPts val="0"/>
              </a:spcAft>
              <a:buClr>
                <a:schemeClr val="dk1"/>
              </a:buClr>
              <a:buSzPts val="1100"/>
              <a:buFont typeface="Arial"/>
              <a:buNone/>
            </a:pPr>
            <a:r>
              <a:rPr lang="en" sz="2400" dirty="0"/>
              <a:t>Set up your system using a funnel, beaker, and lab stand.</a:t>
            </a:r>
            <a:endParaRPr sz="2400" dirty="0"/>
          </a:p>
          <a:p>
            <a:pPr marL="457200" lvl="0" indent="-381000" algn="just" rtl="0">
              <a:lnSpc>
                <a:spcPct val="115000"/>
              </a:lnSpc>
              <a:spcBef>
                <a:spcPts val="800"/>
              </a:spcBef>
              <a:spcAft>
                <a:spcPts val="0"/>
              </a:spcAft>
              <a:buSzPts val="2400"/>
              <a:buChar char="●"/>
            </a:pPr>
            <a:r>
              <a:rPr lang="en" sz="2400" dirty="0"/>
              <a:t>Test the pH of the dirty water.</a:t>
            </a:r>
            <a:endParaRPr sz="2400" dirty="0"/>
          </a:p>
          <a:p>
            <a:pPr marL="457200" lvl="0" indent="-381000" algn="just" rtl="0">
              <a:lnSpc>
                <a:spcPct val="115000"/>
              </a:lnSpc>
              <a:spcBef>
                <a:spcPts val="0"/>
              </a:spcBef>
              <a:spcAft>
                <a:spcPts val="0"/>
              </a:spcAft>
              <a:buSzPts val="2400"/>
              <a:buChar char="●"/>
            </a:pPr>
            <a:r>
              <a:rPr lang="en" sz="2400" dirty="0"/>
              <a:t>Slowly pour the water through your filter.</a:t>
            </a:r>
            <a:endParaRPr sz="2400" dirty="0"/>
          </a:p>
          <a:p>
            <a:pPr marL="457200" lvl="0" indent="-381000" algn="just" rtl="0">
              <a:lnSpc>
                <a:spcPct val="115000"/>
              </a:lnSpc>
              <a:spcBef>
                <a:spcPts val="0"/>
              </a:spcBef>
              <a:spcAft>
                <a:spcPts val="0"/>
              </a:spcAft>
              <a:buSzPts val="2400"/>
              <a:buChar char="●"/>
            </a:pPr>
            <a:r>
              <a:rPr lang="en" sz="2400" dirty="0"/>
              <a:t>Observe changes in sight, smell, and sound.</a:t>
            </a:r>
            <a:endParaRPr sz="2400" dirty="0"/>
          </a:p>
          <a:p>
            <a:pPr marL="457200" lvl="0" indent="-381000" algn="just" rtl="0">
              <a:lnSpc>
                <a:spcPct val="115000"/>
              </a:lnSpc>
              <a:spcBef>
                <a:spcPts val="0"/>
              </a:spcBef>
              <a:spcAft>
                <a:spcPts val="0"/>
              </a:spcAft>
              <a:buSzPts val="2400"/>
              <a:buChar char="●"/>
            </a:pPr>
            <a:r>
              <a:rPr lang="en" sz="2400" dirty="0"/>
              <a:t>Test the pH again when clean water collects.</a:t>
            </a:r>
            <a:endParaRPr sz="2400" dirty="0"/>
          </a:p>
          <a:p>
            <a:pPr marL="457200" lvl="0" indent="-381000" algn="just" rtl="0">
              <a:lnSpc>
                <a:spcPct val="115000"/>
              </a:lnSpc>
              <a:spcBef>
                <a:spcPts val="0"/>
              </a:spcBef>
              <a:spcAft>
                <a:spcPts val="0"/>
              </a:spcAft>
              <a:buSzPts val="2400"/>
              <a:buChar char="●"/>
            </a:pPr>
            <a:r>
              <a:rPr lang="en" sz="2400" dirty="0"/>
              <a:t>Record in your data table:</a:t>
            </a:r>
            <a:endParaRPr sz="2400" dirty="0"/>
          </a:p>
          <a:p>
            <a:pPr marL="914400" lvl="1" indent="-368300" algn="just" rtl="0">
              <a:lnSpc>
                <a:spcPct val="115000"/>
              </a:lnSpc>
              <a:spcBef>
                <a:spcPts val="0"/>
              </a:spcBef>
              <a:spcAft>
                <a:spcPts val="0"/>
              </a:spcAft>
              <a:buSzPts val="2200"/>
              <a:buChar char="○"/>
            </a:pPr>
            <a:r>
              <a:rPr lang="en" sz="2200" dirty="0"/>
              <a:t>pH before filtering.</a:t>
            </a:r>
            <a:endParaRPr sz="2200" dirty="0"/>
          </a:p>
          <a:p>
            <a:pPr marL="914400" lvl="1" indent="-368300" algn="just" rtl="0">
              <a:lnSpc>
                <a:spcPct val="115000"/>
              </a:lnSpc>
              <a:spcBef>
                <a:spcPts val="0"/>
              </a:spcBef>
              <a:spcAft>
                <a:spcPts val="0"/>
              </a:spcAft>
              <a:buSzPts val="2200"/>
              <a:buChar char="○"/>
            </a:pPr>
            <a:r>
              <a:rPr lang="en" sz="2200" dirty="0"/>
              <a:t>pH after filtering.</a:t>
            </a:r>
            <a:endParaRPr sz="2200" dirty="0"/>
          </a:p>
          <a:p>
            <a:pPr marL="914400" lvl="1" indent="-368300" algn="just" rtl="0">
              <a:lnSpc>
                <a:spcPct val="115000"/>
              </a:lnSpc>
              <a:spcBef>
                <a:spcPts val="0"/>
              </a:spcBef>
              <a:spcAft>
                <a:spcPts val="0"/>
              </a:spcAft>
              <a:buSzPts val="2200"/>
              <a:buChar char="○"/>
            </a:pPr>
            <a:r>
              <a:rPr lang="en" sz="2200" dirty="0"/>
              <a:t>Amount of clean water collected.</a:t>
            </a:r>
            <a:endParaRPr sz="2200" dirty="0"/>
          </a:p>
          <a:p>
            <a:pPr marL="914400" lvl="1" indent="-368300" algn="just" rtl="0">
              <a:lnSpc>
                <a:spcPct val="115000"/>
              </a:lnSpc>
              <a:spcBef>
                <a:spcPts val="0"/>
              </a:spcBef>
              <a:spcAft>
                <a:spcPts val="0"/>
              </a:spcAft>
              <a:buSzPts val="2200"/>
              <a:buChar char="○"/>
            </a:pPr>
            <a:r>
              <a:rPr lang="en" sz="2200" dirty="0"/>
              <a:t>Observations of sight, smell, touch, and sound.</a:t>
            </a:r>
            <a:endParaRPr sz="2200" dirty="0"/>
          </a:p>
          <a:p>
            <a:pPr marL="0" lvl="0" indent="0" algn="just" rtl="0">
              <a:lnSpc>
                <a:spcPct val="115000"/>
              </a:lnSpc>
              <a:spcBef>
                <a:spcPts val="800"/>
              </a:spcBef>
              <a:spcAft>
                <a:spcPts val="0"/>
              </a:spcAft>
              <a:buNone/>
            </a:pPr>
            <a:endParaRPr sz="2400" dirty="0">
              <a:latin typeface="Open Sans"/>
              <a:ea typeface="Open Sans"/>
              <a:cs typeface="Open Sans"/>
              <a:sym typeface="Open Sans"/>
            </a:endParaRPr>
          </a:p>
          <a:p>
            <a:pPr marL="0" lvl="0" indent="0" algn="just" rtl="0">
              <a:lnSpc>
                <a:spcPct val="115000"/>
              </a:lnSpc>
              <a:spcBef>
                <a:spcPts val="800"/>
              </a:spcBef>
              <a:spcAft>
                <a:spcPts val="0"/>
              </a:spcAft>
              <a:buNone/>
            </a:pPr>
            <a:endParaRPr sz="2400" dirty="0">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36fd658a079_0_59"/>
          <p:cNvSpPr txBox="1">
            <a:spLocks noGrp="1"/>
          </p:cNvSpPr>
          <p:nvPr>
            <p:ph type="title"/>
          </p:nvPr>
        </p:nvSpPr>
        <p:spPr>
          <a:xfrm>
            <a:off x="877824" y="282750"/>
            <a:ext cx="8266176" cy="4713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800"/>
              <a:buNone/>
            </a:pPr>
            <a:r>
              <a:rPr lang="en" sz="2400" b="1" dirty="0">
                <a:solidFill>
                  <a:srgbClr val="0070C0"/>
                </a:solidFill>
                <a:latin typeface="Open Sans"/>
                <a:ea typeface="Open Sans"/>
                <a:cs typeface="Open Sans"/>
                <a:sym typeface="Open Sans"/>
              </a:rPr>
              <a:t>Phase 5: Reflect and Improve Like an Engineer</a:t>
            </a:r>
            <a:endParaRPr sz="2400" b="1" dirty="0">
              <a:solidFill>
                <a:srgbClr val="0070C0"/>
              </a:solidFill>
              <a:latin typeface="Open Sans"/>
              <a:ea typeface="Open Sans"/>
              <a:cs typeface="Open Sans"/>
              <a:sym typeface="Open Sans"/>
            </a:endParaRPr>
          </a:p>
          <a:p>
            <a:pPr marL="0" lvl="0" indent="0" algn="just" rtl="0">
              <a:lnSpc>
                <a:spcPct val="115000"/>
              </a:lnSpc>
              <a:spcBef>
                <a:spcPts val="800"/>
              </a:spcBef>
              <a:spcAft>
                <a:spcPts val="0"/>
              </a:spcAft>
              <a:buClr>
                <a:schemeClr val="dk1"/>
              </a:buClr>
              <a:buSzPts val="1100"/>
              <a:buFont typeface="Arial"/>
              <a:buNone/>
            </a:pPr>
            <a:r>
              <a:rPr lang="en" sz="2400" dirty="0">
                <a:latin typeface="Open Sans"/>
                <a:ea typeface="Open Sans"/>
                <a:cs typeface="Open Sans"/>
                <a:sym typeface="Open Sans"/>
              </a:rPr>
              <a:t>Think about your results.</a:t>
            </a:r>
            <a:endParaRPr sz="2400" dirty="0">
              <a:latin typeface="Open Sans"/>
              <a:ea typeface="Open Sans"/>
              <a:cs typeface="Open Sans"/>
              <a:sym typeface="Open Sans"/>
            </a:endParaRPr>
          </a:p>
          <a:p>
            <a:pPr marL="457200" lvl="0" indent="-381000" algn="just" rtl="0">
              <a:lnSpc>
                <a:spcPct val="115000"/>
              </a:lnSpc>
              <a:spcBef>
                <a:spcPts val="800"/>
              </a:spcBef>
              <a:spcAft>
                <a:spcPts val="0"/>
              </a:spcAft>
              <a:buSzPts val="2400"/>
              <a:buFont typeface="Open Sans"/>
              <a:buChar char="●"/>
            </a:pPr>
            <a:r>
              <a:rPr lang="en" sz="2400" dirty="0">
                <a:latin typeface="Open Sans"/>
                <a:ea typeface="Open Sans"/>
                <a:cs typeface="Open Sans"/>
                <a:sym typeface="Open Sans"/>
              </a:rPr>
              <a:t>What did each material do?</a:t>
            </a:r>
            <a:endParaRPr sz="2400" dirty="0">
              <a:latin typeface="Open Sans"/>
              <a:ea typeface="Open Sans"/>
              <a:cs typeface="Open Sans"/>
              <a:sym typeface="Open Sans"/>
            </a:endParaRPr>
          </a:p>
          <a:p>
            <a:pPr marL="457200" lvl="0" indent="-381000" algn="just" rtl="0">
              <a:lnSpc>
                <a:spcPct val="115000"/>
              </a:lnSpc>
              <a:spcBef>
                <a:spcPts val="0"/>
              </a:spcBef>
              <a:spcAft>
                <a:spcPts val="0"/>
              </a:spcAft>
              <a:buSzPts val="2400"/>
              <a:buFont typeface="Open Sans"/>
              <a:buChar char="●"/>
            </a:pPr>
            <a:r>
              <a:rPr lang="en" sz="2400" dirty="0">
                <a:latin typeface="Open Sans"/>
                <a:ea typeface="Open Sans"/>
                <a:cs typeface="Open Sans"/>
                <a:sym typeface="Open Sans"/>
              </a:rPr>
              <a:t>Why did you choose them?</a:t>
            </a:r>
            <a:endParaRPr sz="2400" dirty="0">
              <a:latin typeface="Open Sans"/>
              <a:ea typeface="Open Sans"/>
              <a:cs typeface="Open Sans"/>
              <a:sym typeface="Open Sans"/>
            </a:endParaRPr>
          </a:p>
          <a:p>
            <a:pPr marL="457200" lvl="0" indent="-381000" algn="just" rtl="0">
              <a:lnSpc>
                <a:spcPct val="115000"/>
              </a:lnSpc>
              <a:spcBef>
                <a:spcPts val="0"/>
              </a:spcBef>
              <a:spcAft>
                <a:spcPts val="0"/>
              </a:spcAft>
              <a:buSzPts val="2400"/>
              <a:buFont typeface="Open Sans"/>
              <a:buChar char="●"/>
            </a:pPr>
            <a:r>
              <a:rPr lang="en" sz="2400" dirty="0">
                <a:latin typeface="Open Sans"/>
                <a:ea typeface="Open Sans"/>
                <a:cs typeface="Open Sans"/>
                <a:sym typeface="Open Sans"/>
              </a:rPr>
              <a:t>Was your water cleaner?</a:t>
            </a:r>
            <a:endParaRPr sz="2400" dirty="0">
              <a:latin typeface="Open Sans"/>
              <a:ea typeface="Open Sans"/>
              <a:cs typeface="Open Sans"/>
              <a:sym typeface="Open Sans"/>
            </a:endParaRPr>
          </a:p>
          <a:p>
            <a:pPr marL="457200" lvl="0" indent="-381000" algn="just" rtl="0">
              <a:lnSpc>
                <a:spcPct val="115000"/>
              </a:lnSpc>
              <a:spcBef>
                <a:spcPts val="0"/>
              </a:spcBef>
              <a:spcAft>
                <a:spcPts val="0"/>
              </a:spcAft>
              <a:buSzPts val="2400"/>
              <a:buFont typeface="Open Sans"/>
              <a:buChar char="●"/>
            </a:pPr>
            <a:r>
              <a:rPr lang="en" sz="2400" dirty="0">
                <a:latin typeface="Open Sans"/>
                <a:ea typeface="Open Sans"/>
                <a:cs typeface="Open Sans"/>
                <a:sym typeface="Open Sans"/>
              </a:rPr>
              <a:t>What could you improve next time?</a:t>
            </a:r>
            <a:endParaRPr sz="2400" dirty="0">
              <a:latin typeface="Open Sans"/>
              <a:ea typeface="Open Sans"/>
              <a:cs typeface="Open Sans"/>
              <a:sym typeface="Open Sans"/>
            </a:endParaRPr>
          </a:p>
          <a:p>
            <a:pPr marL="457200" lvl="0" indent="-381000" algn="just" rtl="0">
              <a:lnSpc>
                <a:spcPct val="115000"/>
              </a:lnSpc>
              <a:spcBef>
                <a:spcPts val="0"/>
              </a:spcBef>
              <a:spcAft>
                <a:spcPts val="0"/>
              </a:spcAft>
              <a:buSzPts val="2400"/>
              <a:buFont typeface="Open Sans"/>
              <a:buChar char="●"/>
            </a:pPr>
            <a:r>
              <a:rPr lang="en" sz="2400" dirty="0">
                <a:latin typeface="Open Sans"/>
                <a:ea typeface="Open Sans"/>
                <a:cs typeface="Open Sans"/>
                <a:sym typeface="Open Sans"/>
              </a:rPr>
              <a:t>Why are chemical engineers important?</a:t>
            </a:r>
            <a:endParaRPr sz="2400" dirty="0">
              <a:latin typeface="Open Sans"/>
              <a:ea typeface="Open Sans"/>
              <a:cs typeface="Open Sans"/>
              <a:sym typeface="Open Sans"/>
            </a:endParaRPr>
          </a:p>
          <a:p>
            <a:pPr marL="0" lvl="0" indent="0" algn="just" rtl="0">
              <a:lnSpc>
                <a:spcPct val="115000"/>
              </a:lnSpc>
              <a:spcBef>
                <a:spcPts val="800"/>
              </a:spcBef>
              <a:spcAft>
                <a:spcPts val="0"/>
              </a:spcAft>
              <a:buNone/>
            </a:pPr>
            <a:endParaRPr sz="2400" dirty="0">
              <a:latin typeface="Open Sans"/>
              <a:ea typeface="Open Sans"/>
              <a:cs typeface="Open Sans"/>
              <a:sym typeface="Open Sans"/>
            </a:endParaRPr>
          </a:p>
          <a:p>
            <a:pPr marL="0" lvl="0" indent="0" algn="just" rtl="0">
              <a:lnSpc>
                <a:spcPct val="115000"/>
              </a:lnSpc>
              <a:spcBef>
                <a:spcPts val="800"/>
              </a:spcBef>
              <a:spcAft>
                <a:spcPts val="0"/>
              </a:spcAft>
              <a:buNone/>
            </a:pPr>
            <a:endParaRPr sz="3200" dirty="0">
              <a:latin typeface="Open Sans"/>
              <a:ea typeface="Open Sans"/>
              <a:cs typeface="Open Sans"/>
              <a:sym typeface="Open Sans"/>
            </a:endParaRPr>
          </a:p>
          <a:p>
            <a:pPr marL="0" lvl="0" indent="0" algn="just" rtl="0">
              <a:lnSpc>
                <a:spcPct val="115000"/>
              </a:lnSpc>
              <a:spcBef>
                <a:spcPts val="800"/>
              </a:spcBef>
              <a:spcAft>
                <a:spcPts val="0"/>
              </a:spcAft>
              <a:buNone/>
            </a:pPr>
            <a:endParaRPr sz="3200" dirty="0">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631</Words>
  <Application>Microsoft Macintosh PowerPoint</Application>
  <PresentationFormat>On-screen Show (16:9)</PresentationFormat>
  <Paragraphs>92</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Open Sans</vt:lpstr>
      <vt:lpstr>Cambria</vt:lpstr>
      <vt:lpstr>Simple Light</vt:lpstr>
      <vt:lpstr>PowerPoint Presentation</vt:lpstr>
      <vt:lpstr>The Problem… Many people around the world do not have  access to clean drinking water. Water from rivers, lakes, or wells is often  dirty and contains…  - Dirt and sand.  - Oils and grease.  - Other household or environmental contaminants.   Contaminated drinking water can cause illness and disease. </vt:lpstr>
      <vt:lpstr>The Challenge Questions... How can we clean dirty water using simple everyday materials to make it safe to drink? How do we test the clean water to determine whether it is safe to drink?  </vt:lpstr>
      <vt:lpstr>🧪You are the Engineers! ⚙️ Think Like a Pro!  Define → Plan → Test → Improve 🌊 Use Your Science Skills — Matter • Mixtures • Materials that clean water 🏭 Real-World Connection — Real engineers build water filters for communities. 💡 Big Idea — Science + Engineering = Cleaner Water &amp; a Healthier Planet!</vt:lpstr>
      <vt:lpstr>Phase 1: Qualitative and Quantitative Observations Use your senses (except taste!!) to describe your dirty water sample. •👀 Sight •👂 Sound •👃 Smell •✋ Touch   </vt:lpstr>
      <vt:lpstr>Phase 2: Imagine and Plan Your Filtration System Choose up to THREE layers from the materials.    </vt:lpstr>
      <vt:lpstr>Phase 2: Imagine and Plan Your Filtration System Choose up to THREE layers from the materials.    </vt:lpstr>
      <vt:lpstr>Phase 3: Create Your Filtration System Materials 1 large plastic funnel 1 large 250 mL beaker 1 50 mL graduated cylinder 1 lab stand 1 ring support for the large plastic funnel up to three chosen filter materials    </vt:lpstr>
      <vt:lpstr>Phase 4: Test Your Filtration System Set up your system using a funnel, beaker, and lab stand. Test the pH of the dirty water. Slowly pour the water through your filter. Observe changes in sight, smell, and sound. Test the pH again when clean water collects. Record in your data table: pH before filtering. pH after filtering. Amount of clean water collected. Observations of sight, smell, touch, and sound.  </vt:lpstr>
      <vt:lpstr>Phase 5: Reflect and Improve Like an Engineer Think about your results. What did each material do? Why did you choose them? Was your water cleaner? What could you improve next time? Why are chemical engineers important?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Dua Naim Chaker</dc:creator>
  <cp:lastModifiedBy>Beth McElroy</cp:lastModifiedBy>
  <cp:revision>8</cp:revision>
  <dcterms:modified xsi:type="dcterms:W3CDTF">2026-10-06T19:06:36Z</dcterms:modified>
</cp:coreProperties>
</file>