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</p:sldMasterIdLst>
  <p:notesMasterIdLst>
    <p:notesMasterId r:id="rId1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embeddedFontLst>
    <p:embeddedFont>
      <p:font typeface="Cambria" panose="02040503050406030204" pitchFamily="18" charset="0"/>
      <p:regular r:id="rId17"/>
      <p:bold r:id="rId18"/>
      <p:italic r:id="rId19"/>
      <p:boldItalic r:id="rId20"/>
    </p:embeddedFont>
    <p:embeddedFont>
      <p:font typeface="Open Sans" pitchFamily="2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5" roundtripDataSignature="AMtx7mjnLhse0NaPXF8JffE5QL89sYSpF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36" d="100"/>
          <a:sy n="136" d="100"/>
        </p:scale>
        <p:origin x="1408" y="48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customschemas.google.com/relationships/presentationmetadata" Target="metadata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guidelines.diabetes.ca/GuideLines/media/Docs/Patient%20Resources/glycemic-index-food-guide.pdf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74b42e0e50_0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6" name="Google Shape;166;g274b42e0e50_0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74b42e0e50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7" name="Google Shape;177;g274b42e0e50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dirty="0"/>
              <a:t>Students watch the video. They may start taking notes in their STEM/Science journal and complete the graphic organizer on Page 1.</a:t>
            </a: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74b42e0e50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8" name="Google Shape;188;g274b42e0e50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dirty="0"/>
              <a:t>Students watch the video. They may start taking notes in their STEM/Science journal and complete the graphic organizer on Page 1.</a:t>
            </a: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274b42e0e50_0_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g274b42e0e50_0_1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dirty="0"/>
              <a:t>Students will take pictures or browse pictures of foods online to create the database. </a:t>
            </a:r>
            <a:r>
              <a:rPr lang="en" sz="1000" b="1" dirty="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Students can refer to the Glycemic Index Food Guide table </a:t>
            </a:r>
            <a:r>
              <a:rPr lang="en" sz="1000" b="1" u="sng" dirty="0">
                <a:solidFill>
                  <a:srgbClr val="1155CC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en" sz="1000" b="1" u="sng" dirty="0">
                <a:solidFill>
                  <a:srgbClr val="1155CC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74b42e0e50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g274b42e0e50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pre-assessment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74b42e0e50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g274b42e0e50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74b42e0e50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274b42e0e50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74b42e0e50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g274b42e0e50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dirty="0"/>
              <a:t>Students watch the video. They may start taking notes in their STEM/Science journal and complete the graphic organizer on Page 1.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74b42e0e50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274b42e0e50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dirty="0"/>
              <a:t>Students watch the video. They may start taking notes in their STEM/Science journal and complete the graphic organizer on Page 1.</a:t>
            </a: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74b42e0e50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g274b42e0e50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74b42e0e50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" name="Google Shape;130;g274b42e0e50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Students read the article.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74b42e0e50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g274b42e0e50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B670F-AD58-6DFA-C8DA-9A5A6AFB48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4426A4-F03C-2D37-DFB8-94576CD717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6513E9-014B-1932-EAF5-9584A35FC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2A4E2-6A38-4A4C-AC8B-53DD3959CAA8}" type="datetimeFigureOut">
              <a:rPr lang="en-US" smtClean="0"/>
              <a:t>4/21/25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8112A-EA89-FFB0-AA8E-294DF01CF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872F9-1AC7-08E8-91B0-D8C8948BF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9F8-0943-D442-B2C4-037E964D6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238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5AE77-8629-2586-46F6-9BE4B3508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98F3B-E441-DA4E-AC22-4604F3EE3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FCC7E-1363-9CFB-02B0-32D646A6D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2A4E2-6A38-4A4C-AC8B-53DD3959CAA8}" type="datetimeFigureOut">
              <a:rPr lang="en-US" smtClean="0"/>
              <a:t>4/21/25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4E146E-F0CD-53AA-CCA1-B33CA2029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08B33-0999-2C8D-F4F0-0171BBBF3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9F8-0943-D442-B2C4-037E964D6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407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7F2D5-5AF1-723C-219F-A4A5FCEC3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8C93CA-A764-B527-6314-65A01C6D7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13891-454B-5FF6-F6D8-37F58DD57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2A4E2-6A38-4A4C-AC8B-53DD3959CAA8}" type="datetimeFigureOut">
              <a:rPr lang="en-US" smtClean="0"/>
              <a:t>4/21/25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C5DCBC-FB41-6263-A231-FB6FA851A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0111C8-056E-2F71-D293-8A2CAF4DE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9F8-0943-D442-B2C4-037E964D6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9999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B2D4C-914F-F13D-F822-98003FCAF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F6CD9F-2024-4C1C-0FC3-AD7C9F4A23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F2ADD5-5EA3-EBAA-EBF0-FE1212C6C2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AEC9AE-E033-8D77-FAEB-B3F68FFA8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2A4E2-6A38-4A4C-AC8B-53DD3959CAA8}" type="datetimeFigureOut">
              <a:rPr lang="en-US" smtClean="0"/>
              <a:t>4/21/25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1FD097-8C52-8070-846F-768E64F5D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FA43D5-6EE6-1AD8-9C3B-C991E062C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9F8-0943-D442-B2C4-037E964D6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9474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F827B-BD46-C4D3-C7CD-4AD1424C3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2E1C1D-9BDC-F60C-CE34-EFD1F37481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507FC9-3239-4ABA-A116-FD89FAF180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FD51D2-EF3B-80E5-A7AC-FCD8A6C328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918525-C356-45E9-FC50-97E85EE181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A6A5FE-027E-3603-C71A-DB5C954BE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2A4E2-6A38-4A4C-AC8B-53DD3959CAA8}" type="datetimeFigureOut">
              <a:rPr lang="en-US" smtClean="0"/>
              <a:t>4/21/25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1E03A9-39C4-0473-A79D-C6FA5EB51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C03F79-2D4C-80D3-255A-D3FF44533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9F8-0943-D442-B2C4-037E964D6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2281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05E10-9AD9-6F51-47F3-31E26002D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8FE604-A625-BA31-119F-C27858C14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2A4E2-6A38-4A4C-AC8B-53DD3959CAA8}" type="datetimeFigureOut">
              <a:rPr lang="en-US" smtClean="0"/>
              <a:t>4/21/25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B8C969-3A9E-2C99-C65D-A44A21D19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BC5807-4D39-93FB-82A1-549C96C53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9F8-0943-D442-B2C4-037E964D6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6982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7DBFAA-AEA4-409C-E6EE-A173B3E10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2A4E2-6A38-4A4C-AC8B-53DD3959CAA8}" type="datetimeFigureOut">
              <a:rPr lang="en-US" smtClean="0"/>
              <a:t>4/21/25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49A2D3-38AD-4FE4-683B-22ADAE6A4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81E92D-47CE-E3FA-EAB3-E640829ED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9F8-0943-D442-B2C4-037E964D6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7820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1FC25-69E7-B3BA-BC11-901DF5635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4F5FB-6975-9C73-4A97-2D71A99FE2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0D04D1-8DBA-2F2B-70E7-E70777CFB7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2F305C-57CE-0A25-C3A3-630BDE90A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2A4E2-6A38-4A4C-AC8B-53DD3959CAA8}" type="datetimeFigureOut">
              <a:rPr lang="en-US" smtClean="0"/>
              <a:t>4/21/25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3BD63E-806F-CC25-196B-F9C52B637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85298D-2F55-AD6E-561B-1D165336A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9F8-0943-D442-B2C4-037E964D6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03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B0535-A9FA-9035-2D69-7F833B7E4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CA6069-018D-1E70-1646-535E50F4D0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E7DC01-058D-1C1F-4A87-571B461837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38E88C-C8BC-5C57-EB3A-DBFFF24F8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2A4E2-6A38-4A4C-AC8B-53DD3959CAA8}" type="datetimeFigureOut">
              <a:rPr lang="en-US" smtClean="0"/>
              <a:t>4/21/25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F30B4B-F8AA-2163-3AC1-B73FCF47E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34BDBB-7753-FE4F-6D0C-D92F89D1B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9F8-0943-D442-B2C4-037E964D6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8433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634AD-CE33-A576-F4FD-C6E4E1B7A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8AD96D-886D-D11F-A00D-D487D8DC89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F1328-5F0A-8DFF-88EB-15EBFAE17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2A4E2-6A38-4A4C-AC8B-53DD3959CAA8}" type="datetimeFigureOut">
              <a:rPr lang="en-US" smtClean="0"/>
              <a:t>4/21/25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93733E-5A96-22B2-C6FF-139986310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3F3E41-AE04-4FC6-D77D-7C62469FC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9F8-0943-D442-B2C4-037E964D6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6255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4A9CAE-636F-B31F-2DA3-BA1299AACA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9CCEA7-198A-BA6A-6E15-642608D859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F71AC9-DF74-59CA-DD6C-474A018D1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2A4E2-6A38-4A4C-AC8B-53DD3959CAA8}" type="datetimeFigureOut">
              <a:rPr lang="en-US" smtClean="0"/>
              <a:t>4/21/25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CF7690-5AE6-CBB3-55D4-DD631C54F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E4409-857F-EFC2-6AD1-9A94EA480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D9F8-0943-D442-B2C4-037E964D6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34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F5DCB4-A929-0AF7-2DD1-E4C414677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BBFF56-A9D8-B80E-91CB-EFB1BD0B62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9947F5-05CA-3E05-2341-C4AA89C650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32A4E2-6A38-4A4C-AC8B-53DD3959CAA8}" type="datetimeFigureOut">
              <a:rPr lang="en-US" smtClean="0"/>
              <a:t>4/21/25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DF41B-44D0-FD93-60F9-5492E7C0E1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E23436-9095-BFFE-32EA-A82307304D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30D9F8-0943-D442-B2C4-037E964D6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928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QghjaS0WQQU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EjbHXMzeX4c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UAJEBBfcRvQ" TargetMode="Externa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hyperlink" Target="https://guidelines.diabetes.ca/GuideLines/media/Docs/Patient%20Resources/glycemic-index-food-guide.pdf" TargetMode="External"/><Relationship Id="rId4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fddX3uEHRfY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d86DofYpkrY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kidshealth.org/en/kids/carbs-diabetes.htm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youtube.com/watch?v=Wxfh83F6MYM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 rotWithShape="1">
          <a:blip r:embed="rId3">
            <a:alphaModFix amt="37000"/>
          </a:blip>
          <a:srcRect t="4924" b="-5447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7449" y="1078785"/>
            <a:ext cx="7649102" cy="117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95633" y="2670200"/>
            <a:ext cx="836390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"/>
          <p:cNvSpPr txBox="1"/>
          <p:nvPr/>
        </p:nvSpPr>
        <p:spPr>
          <a:xfrm>
            <a:off x="747449" y="2877750"/>
            <a:ext cx="7532976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How Sweet Are You? Engineering Smarter Solutions Using Data-Driven AI</a:t>
            </a:r>
            <a:endParaRPr sz="1600" b="1" i="0" u="none" strike="noStrike" cap="none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74b42e0e50_0_139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#6091ba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0" name="Google Shape;170;g274b42e0e50_0_139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1" name="Google Shape;171;g274b42e0e50_0_139"/>
          <p:cNvSpPr txBox="1"/>
          <p:nvPr/>
        </p:nvSpPr>
        <p:spPr>
          <a:xfrm>
            <a:off x="28294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#8d64aa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2" name="Google Shape;172;g274b42e0e50_0_139"/>
          <p:cNvSpPr txBox="1"/>
          <p:nvPr/>
        </p:nvSpPr>
        <p:spPr>
          <a:xfrm>
            <a:off x="40486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#f8a81b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3" name="Google Shape;173;g274b42e0e50_0_139"/>
          <p:cNvSpPr txBox="1"/>
          <p:nvPr/>
        </p:nvSpPr>
        <p:spPr>
          <a:xfrm>
            <a:off x="177675" y="270725"/>
            <a:ext cx="8568600" cy="609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Activity 1 - Gathering Data</a:t>
            </a:r>
            <a:endParaRPr dirty="0"/>
          </a:p>
        </p:txBody>
      </p:sp>
      <p:sp>
        <p:nvSpPr>
          <p:cNvPr id="174" name="Google Shape;174;g274b42e0e50_0_139"/>
          <p:cNvSpPr txBox="1"/>
          <p:nvPr/>
        </p:nvSpPr>
        <p:spPr>
          <a:xfrm>
            <a:off x="422775" y="824825"/>
            <a:ext cx="7893900" cy="3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9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914400" lvl="0" indent="-3492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Open Sans"/>
              <a:buChar char="●"/>
            </a:pPr>
            <a:r>
              <a:rPr lang="en" sz="19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 teams, use chart paper and markers to create a graph to represent the data gathered in your datasheet. </a:t>
            </a:r>
            <a:endParaRPr sz="19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9144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Open Sans"/>
              <a:buChar char="●"/>
            </a:pPr>
            <a:r>
              <a:rPr lang="en" sz="19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Once done, have a gallery walk and make observations about the other graphs. What things are similar? What things are different?</a:t>
            </a:r>
            <a:endParaRPr sz="19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9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" name="image1.jpg">
            <a:extLst>
              <a:ext uri="{FF2B5EF4-FFF2-40B4-BE49-F238E27FC236}">
                <a16:creationId xmlns:a16="http://schemas.microsoft.com/office/drawing/2014/main" id="{BD06E898-AFC0-93BC-C700-213A2E336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36"/>
          <a:stretch>
            <a:fillRect/>
          </a:stretch>
        </p:blipFill>
        <p:spPr bwMode="auto">
          <a:xfrm>
            <a:off x="346363" y="4526569"/>
            <a:ext cx="28448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2.png" descr="A green logo with a check mark&#10;&#10;Description automatically generated">
            <a:extLst>
              <a:ext uri="{FF2B5EF4-FFF2-40B4-BE49-F238E27FC236}">
                <a16:creationId xmlns:a16="http://schemas.microsoft.com/office/drawing/2014/main" id="{C009F3C5-8619-2330-C8F8-F196E69619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100" y="4577852"/>
            <a:ext cx="1403350" cy="33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74b42e0e50_0_151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#6091ba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1" name="Google Shape;181;g274b42e0e50_0_151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2" name="Google Shape;182;g274b42e0e50_0_151"/>
          <p:cNvSpPr txBox="1"/>
          <p:nvPr/>
        </p:nvSpPr>
        <p:spPr>
          <a:xfrm>
            <a:off x="28294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#8d64aa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3" name="Google Shape;183;g274b42e0e50_0_151"/>
          <p:cNvSpPr txBox="1"/>
          <p:nvPr/>
        </p:nvSpPr>
        <p:spPr>
          <a:xfrm>
            <a:off x="40486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#f8a81b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4" name="Google Shape;184;g274b42e0e50_0_151"/>
          <p:cNvSpPr txBox="1"/>
          <p:nvPr/>
        </p:nvSpPr>
        <p:spPr>
          <a:xfrm>
            <a:off x="177675" y="270725"/>
            <a:ext cx="8568600" cy="609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Activity 2 - What Is Machine Learning?</a:t>
            </a:r>
            <a:endParaRPr dirty="0"/>
          </a:p>
        </p:txBody>
      </p:sp>
      <p:pic>
        <p:nvPicPr>
          <p:cNvPr id="185" name="Google Shape;185;g274b42e0e50_0_151" descr="In this video, you’ll learn more about the evolution of machine learning and its impact on daily life. Visit https://www.gcflearnfree.org/thenow/what-is-machine-learning/1/ for our text-based lesson.&#10;&#10;This video includes information on:&#10;• How machine learning works&#10;• How machine learning is used&#10;• The future of machine learning&#10;&#10;We hope you enjoy!" title="What is Machine Learning?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87700" y="1150200"/>
            <a:ext cx="4806750" cy="270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1.jpg">
            <a:extLst>
              <a:ext uri="{FF2B5EF4-FFF2-40B4-BE49-F238E27FC236}">
                <a16:creationId xmlns:a16="http://schemas.microsoft.com/office/drawing/2014/main" id="{C29C2471-62A8-08A6-534F-6C24F00C2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36"/>
          <a:stretch>
            <a:fillRect/>
          </a:stretch>
        </p:blipFill>
        <p:spPr bwMode="auto">
          <a:xfrm>
            <a:off x="346363" y="4526569"/>
            <a:ext cx="28448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2.png" descr="A green logo with a check mark&#10;&#10;Description automatically generated">
            <a:extLst>
              <a:ext uri="{FF2B5EF4-FFF2-40B4-BE49-F238E27FC236}">
                <a16:creationId xmlns:a16="http://schemas.microsoft.com/office/drawing/2014/main" id="{6047429C-EE9B-6120-23F1-341FC358B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100" y="4577852"/>
            <a:ext cx="1403350" cy="33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74b42e0e50_0_162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#6091ba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2" name="Google Shape;192;g274b42e0e50_0_162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3" name="Google Shape;193;g274b42e0e50_0_162"/>
          <p:cNvSpPr txBox="1"/>
          <p:nvPr/>
        </p:nvSpPr>
        <p:spPr>
          <a:xfrm>
            <a:off x="28294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#8d64aa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4" name="Google Shape;194;g274b42e0e50_0_162"/>
          <p:cNvSpPr txBox="1"/>
          <p:nvPr/>
        </p:nvSpPr>
        <p:spPr>
          <a:xfrm>
            <a:off x="40486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#f8a81b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5" name="Google Shape;195;g274b42e0e50_0_162"/>
          <p:cNvSpPr txBox="1"/>
          <p:nvPr/>
        </p:nvSpPr>
        <p:spPr>
          <a:xfrm>
            <a:off x="177675" y="270725"/>
            <a:ext cx="8568600" cy="609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Activity 2 - Machine Learning Tutorial</a:t>
            </a:r>
            <a:endParaRPr dirty="0"/>
          </a:p>
        </p:txBody>
      </p:sp>
      <p:pic>
        <p:nvPicPr>
          <p:cNvPr id="196" name="Google Shape;196;g274b42e0e50_0_162" descr="An detailed introduction to https://machinelearningforkids.co.uk - a free tool for school children to learn about artificial intelligence and machine learning by making their own machine learning-powered projects.&#10;&#10;I demonstrate some of the projects that children have made, and describe the lessons they learned through making them.&#10;&#10;This is an updated version of a video I recorded a couple of years ago (https://www.youtube.com/watch?v=2drwelVD4Qw) - updated to reflect things like:&#10;- changes in the tool's UI&#10;- move from Scratch 2 to Scratch 3&#10;- support for sound machine learning models&#10;- support for Python projects&#10;- MIT App Inventor integration&#10;- support for using the site without registration" title="Machine Learning for Kids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84375" y="995700"/>
            <a:ext cx="5955200" cy="334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1.jpg">
            <a:extLst>
              <a:ext uri="{FF2B5EF4-FFF2-40B4-BE49-F238E27FC236}">
                <a16:creationId xmlns:a16="http://schemas.microsoft.com/office/drawing/2014/main" id="{44C4981B-FD8D-3C01-D715-3C0714D6A4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36"/>
          <a:stretch>
            <a:fillRect/>
          </a:stretch>
        </p:blipFill>
        <p:spPr bwMode="auto">
          <a:xfrm>
            <a:off x="346363" y="4526569"/>
            <a:ext cx="28448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2.png" descr="A green logo with a check mark&#10;&#10;Description automatically generated">
            <a:extLst>
              <a:ext uri="{FF2B5EF4-FFF2-40B4-BE49-F238E27FC236}">
                <a16:creationId xmlns:a16="http://schemas.microsoft.com/office/drawing/2014/main" id="{F9F55825-2634-57BD-D6C4-8BACBC9C1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100" y="4577852"/>
            <a:ext cx="1403350" cy="33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274b42e0e50_0_173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#6091ba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3" name="Google Shape;203;g274b42e0e50_0_173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4" name="Google Shape;204;g274b42e0e50_0_173"/>
          <p:cNvSpPr txBox="1"/>
          <p:nvPr/>
        </p:nvSpPr>
        <p:spPr>
          <a:xfrm>
            <a:off x="28294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#8d64aa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5" name="Google Shape;205;g274b42e0e50_0_173"/>
          <p:cNvSpPr txBox="1"/>
          <p:nvPr/>
        </p:nvSpPr>
        <p:spPr>
          <a:xfrm>
            <a:off x="40486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#f8a81b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6" name="Google Shape;206;g274b42e0e50_0_173"/>
          <p:cNvSpPr txBox="1"/>
          <p:nvPr/>
        </p:nvSpPr>
        <p:spPr>
          <a:xfrm>
            <a:off x="177675" y="270725"/>
            <a:ext cx="8568600" cy="609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Activity 2 - Now It's Your Turn!</a:t>
            </a:r>
            <a:endParaRPr dirty="0"/>
          </a:p>
        </p:txBody>
      </p:sp>
      <p:sp>
        <p:nvSpPr>
          <p:cNvPr id="207" name="Google Shape;207;g274b42e0e50_0_173"/>
          <p:cNvSpPr txBox="1"/>
          <p:nvPr/>
        </p:nvSpPr>
        <p:spPr>
          <a:xfrm>
            <a:off x="422775" y="824825"/>
            <a:ext cx="7893900" cy="87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Adapt the </a:t>
            </a:r>
            <a:r>
              <a:rPr lang="en" sz="19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tutorial in image recognition to have a machine learning system recognize foods that have high levels of glucose.</a:t>
            </a:r>
            <a:endParaRPr sz="19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9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08" name="Google Shape;208;g274b42e0e50_0_173" descr="https://machinelearningforkids.co.uk/ is a very powerful platform to teach kids machine learning." title="Machine Learning for kids | Image Classification example | Cat or Dog | by Govind Bajpai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9350" y="1923911"/>
            <a:ext cx="3717750" cy="2091239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g274b42e0e50_0_173"/>
          <p:cNvSpPr txBox="1"/>
          <p:nvPr/>
        </p:nvSpPr>
        <p:spPr>
          <a:xfrm>
            <a:off x="5778375" y="1898675"/>
            <a:ext cx="2538300" cy="13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Double-check your food choices by using the </a:t>
            </a:r>
            <a:r>
              <a:rPr lang="en" sz="1800" u="sng">
                <a:solidFill>
                  <a:schemeClr val="hlink"/>
                </a:solidFill>
                <a:hlinkClick r:id="rId5"/>
              </a:rPr>
              <a:t>Glycemic Food Guide</a:t>
            </a: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pic>
        <p:nvPicPr>
          <p:cNvPr id="2" name="image1.jpg">
            <a:extLst>
              <a:ext uri="{FF2B5EF4-FFF2-40B4-BE49-F238E27FC236}">
                <a16:creationId xmlns:a16="http://schemas.microsoft.com/office/drawing/2014/main" id="{810A11C3-1A20-CF82-479D-4B81B8707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36"/>
          <a:stretch>
            <a:fillRect/>
          </a:stretch>
        </p:blipFill>
        <p:spPr bwMode="auto">
          <a:xfrm>
            <a:off x="346363" y="4526569"/>
            <a:ext cx="28448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2.png" descr="A green logo with a check mark&#10;&#10;Description automatically generated">
            <a:extLst>
              <a:ext uri="{FF2B5EF4-FFF2-40B4-BE49-F238E27FC236}">
                <a16:creationId xmlns:a16="http://schemas.microsoft.com/office/drawing/2014/main" id="{3166219E-1EE9-F4B1-92E5-8C18DB55A1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100" y="4577852"/>
            <a:ext cx="1403350" cy="33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74b42e0e50_0_23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#6091ba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5" name="Google Shape;65;g274b42e0e50_0_23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6" name="Google Shape;66;g274b42e0e50_0_23"/>
          <p:cNvSpPr txBox="1"/>
          <p:nvPr/>
        </p:nvSpPr>
        <p:spPr>
          <a:xfrm>
            <a:off x="28294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#8d64aa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7" name="Google Shape;67;g274b42e0e50_0_23"/>
          <p:cNvSpPr txBox="1"/>
          <p:nvPr/>
        </p:nvSpPr>
        <p:spPr>
          <a:xfrm>
            <a:off x="40486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#f8a81b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8" name="Google Shape;68;g274b42e0e50_0_23" title="File:HK Soft drink pre-packed plastic bottles Watsons Water ..."/>
          <p:cNvPicPr preferRelativeResize="0"/>
          <p:nvPr/>
        </p:nvPicPr>
        <p:blipFill rotWithShape="1">
          <a:blip r:embed="rId3">
            <a:alphaModFix/>
          </a:blip>
          <a:srcRect l="6475" t="1792" r="75548" b="12030"/>
          <a:stretch/>
        </p:blipFill>
        <p:spPr>
          <a:xfrm>
            <a:off x="944475" y="1907779"/>
            <a:ext cx="727475" cy="2329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g274b42e0e50_0_23" title="File:HK Soft drink pre-packed plastic bottles Watsons Water ..."/>
          <p:cNvPicPr preferRelativeResize="0"/>
          <p:nvPr/>
        </p:nvPicPr>
        <p:blipFill rotWithShape="1">
          <a:blip r:embed="rId3">
            <a:alphaModFix/>
          </a:blip>
          <a:srcRect l="41012" r="41010" b="13822"/>
          <a:stretch/>
        </p:blipFill>
        <p:spPr>
          <a:xfrm>
            <a:off x="2729825" y="720804"/>
            <a:ext cx="727475" cy="2329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g274b42e0e50_0_23" title="Beverage bottle low poly | Free SV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94025" y="1955050"/>
            <a:ext cx="2235025" cy="2235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g274b42e0e50_0_23" title="Free picture: antioxidant, beverage, bitter, cocktails, diet ...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70250" y="838266"/>
            <a:ext cx="2415058" cy="1609646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g274b42e0e50_0_23"/>
          <p:cNvSpPr txBox="1"/>
          <p:nvPr/>
        </p:nvSpPr>
        <p:spPr>
          <a:xfrm>
            <a:off x="944475" y="166700"/>
            <a:ext cx="7667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Thirsty? Which One Would You Choose? Why?</a:t>
            </a:r>
            <a:endParaRPr/>
          </a:p>
        </p:txBody>
      </p:sp>
      <p:pic>
        <p:nvPicPr>
          <p:cNvPr id="2" name="image1.jpg">
            <a:extLst>
              <a:ext uri="{FF2B5EF4-FFF2-40B4-BE49-F238E27FC236}">
                <a16:creationId xmlns:a16="http://schemas.microsoft.com/office/drawing/2014/main" id="{CDE4A8BC-09AC-4A0E-10AE-140E829E96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36"/>
          <a:stretch>
            <a:fillRect/>
          </a:stretch>
        </p:blipFill>
        <p:spPr bwMode="auto">
          <a:xfrm>
            <a:off x="346363" y="4526569"/>
            <a:ext cx="28448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2.png" descr="A green logo with a check mark&#10;&#10;Description automatically generated">
            <a:extLst>
              <a:ext uri="{FF2B5EF4-FFF2-40B4-BE49-F238E27FC236}">
                <a16:creationId xmlns:a16="http://schemas.microsoft.com/office/drawing/2014/main" id="{49152D32-F580-D576-1571-1A42202A3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100" y="4577852"/>
            <a:ext cx="1403350" cy="33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74b42e0e50_0_45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#6091ba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9" name="Google Shape;79;g274b42e0e50_0_45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0" name="Google Shape;80;g274b42e0e50_0_45"/>
          <p:cNvSpPr txBox="1"/>
          <p:nvPr/>
        </p:nvSpPr>
        <p:spPr>
          <a:xfrm>
            <a:off x="28294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#8d64aa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1" name="Google Shape;81;g274b42e0e50_0_45"/>
          <p:cNvSpPr txBox="1"/>
          <p:nvPr/>
        </p:nvSpPr>
        <p:spPr>
          <a:xfrm>
            <a:off x="40486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#f8a81b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2" name="Google Shape;82;g274b42e0e50_0_45"/>
          <p:cNvSpPr txBox="1"/>
          <p:nvPr/>
        </p:nvSpPr>
        <p:spPr>
          <a:xfrm>
            <a:off x="177675" y="270725"/>
            <a:ext cx="85686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Did You Know?</a:t>
            </a:r>
            <a:endParaRPr/>
          </a:p>
        </p:txBody>
      </p:sp>
      <p:sp>
        <p:nvSpPr>
          <p:cNvPr id="83" name="Google Shape;83;g274b42e0e50_0_45"/>
          <p:cNvSpPr txBox="1"/>
          <p:nvPr/>
        </p:nvSpPr>
        <p:spPr>
          <a:xfrm>
            <a:off x="152400" y="926625"/>
            <a:ext cx="8568600" cy="3086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Open Sans"/>
              <a:buChar char="●"/>
            </a:pPr>
            <a:r>
              <a:rPr lang="en" sz="25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When there is too much sugar in the blood, the kidneys remove the extra sugar. </a:t>
            </a:r>
            <a:endParaRPr sz="25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Open Sans"/>
              <a:buChar char="●"/>
            </a:pPr>
            <a:r>
              <a:rPr lang="en" sz="25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When doctors look at your blood sugar, they are concerned with the sugar dissolved in your plasma.</a:t>
            </a:r>
            <a:endParaRPr sz="25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Open Sans"/>
              <a:buChar char="●"/>
            </a:pPr>
            <a:r>
              <a:rPr lang="en" sz="25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Plasma is water with dissolved molecules. Plasma is a solution.</a:t>
            </a:r>
            <a:endParaRPr sz="25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" name="image1.jpg">
            <a:extLst>
              <a:ext uri="{FF2B5EF4-FFF2-40B4-BE49-F238E27FC236}">
                <a16:creationId xmlns:a16="http://schemas.microsoft.com/office/drawing/2014/main" id="{EAE73550-BE4D-974B-C1E2-DCAC19A764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36"/>
          <a:stretch>
            <a:fillRect/>
          </a:stretch>
        </p:blipFill>
        <p:spPr bwMode="auto">
          <a:xfrm>
            <a:off x="346363" y="4526569"/>
            <a:ext cx="28448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2.png" descr="A green logo with a check mark&#10;&#10;Description automatically generated">
            <a:extLst>
              <a:ext uri="{FF2B5EF4-FFF2-40B4-BE49-F238E27FC236}">
                <a16:creationId xmlns:a16="http://schemas.microsoft.com/office/drawing/2014/main" id="{3C03C09B-A57D-B318-323D-AB5B17CFC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100" y="4577852"/>
            <a:ext cx="1403350" cy="33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74b42e0e50_0_70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#6091ba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0" name="Google Shape;90;g274b42e0e50_0_70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1" name="Google Shape;91;g274b42e0e50_0_70"/>
          <p:cNvSpPr txBox="1"/>
          <p:nvPr/>
        </p:nvSpPr>
        <p:spPr>
          <a:xfrm>
            <a:off x="28294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#8d64aa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2" name="Google Shape;92;g274b42e0e50_0_70"/>
          <p:cNvSpPr txBox="1"/>
          <p:nvPr/>
        </p:nvSpPr>
        <p:spPr>
          <a:xfrm>
            <a:off x="40486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#f8a81b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3" name="Google Shape;93;g274b42e0e50_0_70"/>
          <p:cNvSpPr txBox="1"/>
          <p:nvPr/>
        </p:nvSpPr>
        <p:spPr>
          <a:xfrm>
            <a:off x="177675" y="270725"/>
            <a:ext cx="85686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What Is Sugar?</a:t>
            </a:r>
            <a:endParaRPr/>
          </a:p>
        </p:txBody>
      </p:sp>
      <p:pic>
        <p:nvPicPr>
          <p:cNvPr id="94" name="Google Shape;94;g274b42e0e50_0_70" descr="Use Discount Code YOUTUBE25 for 25% off all regular priced Gundry MD products at https://bit.ly/34IG0wX&#10;&#10;Sugar is bad. You know this. We’ve talked about it. But what about the sugar found in fruit – fructose, that is. You may think that fructose is okay because it occurs naturally in fruits, vegetables, and honey. I hate to be the bearer of bad news, but I assure you – fructose is not okay. That’s because Fructose could actually be a toxin. Fructose intolerance is a real thing. And it can lead to some pretty uncomfortable health issues – especially in people with leaky gut or other gastrointestinal concerns. For instance, fructose may be the culprit behind the following kinds of discomfort –&#10;Gas, Bloating, Abdominal cramping, Diarrhea. &#10;&#10;Learn more about Sugar and the harms that come with it on the official Dr Gundry Blog:&#10;https://gundrymd.com/fructose-toxic/&#10;&#10;Follow Gundry MD on: &#10;Facebook: https://www.facebook.com/GundryMD/​ &#10;Instagram: https://www.instagram.com/gundrymd/​&#10;Pinterest: https://www.pinterest.com/gundrymd/​&#10;&#10;#fructose #glucose #Sugar" title="Types of SUGAR? Which are GOOD and which are BAD?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26950" y="971400"/>
            <a:ext cx="5690098" cy="3200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1.jpg">
            <a:extLst>
              <a:ext uri="{FF2B5EF4-FFF2-40B4-BE49-F238E27FC236}">
                <a16:creationId xmlns:a16="http://schemas.microsoft.com/office/drawing/2014/main" id="{A7A1F628-7ADE-AEE5-CE75-CCF8CEFDE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36"/>
          <a:stretch>
            <a:fillRect/>
          </a:stretch>
        </p:blipFill>
        <p:spPr bwMode="auto">
          <a:xfrm>
            <a:off x="346363" y="4526569"/>
            <a:ext cx="28448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2.png" descr="A green logo with a check mark&#10;&#10;Description automatically generated">
            <a:extLst>
              <a:ext uri="{FF2B5EF4-FFF2-40B4-BE49-F238E27FC236}">
                <a16:creationId xmlns:a16="http://schemas.microsoft.com/office/drawing/2014/main" id="{2BCA26F9-5D6C-E75C-45CD-4CC2BACD8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100" y="4577852"/>
            <a:ext cx="1403350" cy="33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74b42e0e50_0_81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#6091ba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1" name="Google Shape;101;g274b42e0e50_0_81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2" name="Google Shape;102;g274b42e0e50_0_81"/>
          <p:cNvSpPr txBox="1"/>
          <p:nvPr/>
        </p:nvSpPr>
        <p:spPr>
          <a:xfrm>
            <a:off x="28294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#8d64aa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3" name="Google Shape;103;g274b42e0e50_0_81"/>
          <p:cNvSpPr txBox="1"/>
          <p:nvPr/>
        </p:nvSpPr>
        <p:spPr>
          <a:xfrm>
            <a:off x="40486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#f8a81b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4" name="Google Shape;104;g274b42e0e50_0_81"/>
          <p:cNvSpPr txBox="1"/>
          <p:nvPr/>
        </p:nvSpPr>
        <p:spPr>
          <a:xfrm>
            <a:off x="177675" y="270725"/>
            <a:ext cx="8568600" cy="609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What Is Diabetes?</a:t>
            </a:r>
            <a:endParaRPr dirty="0"/>
          </a:p>
        </p:txBody>
      </p:sp>
      <p:pic>
        <p:nvPicPr>
          <p:cNvPr id="105" name="Google Shape;105;g274b42e0e50_0_81" descr="Hi Friends, welcome to the Dr Binocs show. &#10;In this video, Dr Binocs will explain, &quot;What Causes Diabetes?&quot;. &#10;&#10;Make sure you watch the whole video and leave your answer in the comment section below to win a shout out on the next Dr Binocs video. &#10;&#10;For more fun learning videos SUBSCRIBE to Peekaboo Kidz: http://bit.ly/SubscribeTo-Peekabookidz&#10;&#10;Watch Guess The Shapes With Baby Binocs here - https://youtu.be/vNm422Ta44w&#10;&#10;Watch other fun learning episodes of Dr Binocs here - https://youtu.be/vNm422Ta44w&#10;&#10;Watch our NEW SERIES of Baby Binocs, stay tuned to this playlist - http://bit.ly/2kyC2jU&#10;&#10;Credits - &#10;Voice of Dr Binocs - Joseph D'Souza &#10;Creative Head/Written/Directed by Nitin Navale &#10;Illustrators - Kalpesh Bamne, Mukesh Ishi, Rupesh Hire &#10;Storyboard - Kalpesh Bamne &#10;Animators - Rupesh Hire, Sushant Hodage, Tushar Ishi, Raju Nikumbe, Prashant Bordekar&#10;Co-ordinator- Rahul Kanade&#10;VFX Artist - Aliasgar Kagalwala &#10;Original Background Score &amp; SFX - Jay Rajesh Arya&#10;Sound Design: JRA Studio (Assisted By Vinay Acharya)   &#10;Sound Engineer - Varad J. Khare  &#10;Producer - Neha Barjatya &#10;Copyrights and Publishing: Rajshri Entertainment Private Limited &#10;All rights reserved.  &#10;&#10;&#10;Catch Dr.Binocs At - https://goo.gl/SXhLmc&#10;&#10;To Watch More Popular Nursery Rhymes Go To - https://goo.gl/CV0Xoo&#10;&#10;To Watch Alphabet Rhymes Go To - https://goo.gl/qmIRLv&#10;&#10;To Watch Compilations Go To - https://goo.gl/nW3kw9&#10;&#10;Catch More Lyricals At - https://goo.gl/A7kEmO&#10;&#10;Subscribe to Peekaboo Kidz: http://bit.ly/peekabookidz&#10;&#10;Like our Facebook page: https://www.facebook.com/peekabootv&#10;&#10;#WhatCausesDiabetes #TheDrBinocsShow #PeekabooKidz" title="What Causes Diabetes? | The Dr Binocs Show | Best Learning Videos For Kids | Peekaboo Kidz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13325" y="885650"/>
            <a:ext cx="6346454" cy="3569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1.jpg">
            <a:extLst>
              <a:ext uri="{FF2B5EF4-FFF2-40B4-BE49-F238E27FC236}">
                <a16:creationId xmlns:a16="http://schemas.microsoft.com/office/drawing/2014/main" id="{36D26308-F06C-8DE3-0E0A-E0B778421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36"/>
          <a:stretch>
            <a:fillRect/>
          </a:stretch>
        </p:blipFill>
        <p:spPr bwMode="auto">
          <a:xfrm>
            <a:off x="346363" y="4526569"/>
            <a:ext cx="28448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2.png" descr="A green logo with a check mark&#10;&#10;Description automatically generated">
            <a:extLst>
              <a:ext uri="{FF2B5EF4-FFF2-40B4-BE49-F238E27FC236}">
                <a16:creationId xmlns:a16="http://schemas.microsoft.com/office/drawing/2014/main" id="{ABA6CFBA-4A4D-2241-335A-65BD3E57E6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100" y="4577852"/>
            <a:ext cx="1403350" cy="33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74b42e0e50_0_92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#6091ba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2" name="Google Shape;112;g274b42e0e50_0_92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3" name="Google Shape;113;g274b42e0e50_0_92"/>
          <p:cNvSpPr txBox="1"/>
          <p:nvPr/>
        </p:nvSpPr>
        <p:spPr>
          <a:xfrm>
            <a:off x="28294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#8d64aa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4" name="Google Shape;114;g274b42e0e50_0_92"/>
          <p:cNvSpPr txBox="1"/>
          <p:nvPr/>
        </p:nvSpPr>
        <p:spPr>
          <a:xfrm>
            <a:off x="40486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#f8a81b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5" name="Google Shape;115;g274b42e0e50_0_92"/>
          <p:cNvSpPr txBox="1"/>
          <p:nvPr/>
        </p:nvSpPr>
        <p:spPr>
          <a:xfrm>
            <a:off x="177675" y="270725"/>
            <a:ext cx="85686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Think and Talk With a Partner</a:t>
            </a:r>
            <a:endParaRPr/>
          </a:p>
        </p:txBody>
      </p:sp>
      <p:sp>
        <p:nvSpPr>
          <p:cNvPr id="116" name="Google Shape;116;g274b42e0e50_0_92"/>
          <p:cNvSpPr txBox="1"/>
          <p:nvPr/>
        </p:nvSpPr>
        <p:spPr>
          <a:xfrm>
            <a:off x="422775" y="824825"/>
            <a:ext cx="7893900" cy="3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mbria"/>
              <a:buAutoNum type="arabicPeriod"/>
            </a:pPr>
            <a:r>
              <a:rPr lang="en" sz="19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What do you already know about diabetes? Have you heard of it before?</a:t>
            </a:r>
            <a:endParaRPr sz="19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mbria"/>
              <a:buAutoNum type="arabicPeriod"/>
            </a:pPr>
            <a:r>
              <a:rPr lang="en" sz="19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How do you think food affects our bodies, especially when it comes to sugar?</a:t>
            </a:r>
            <a:endParaRPr sz="19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mbria"/>
              <a:buAutoNum type="arabicPeriod"/>
            </a:pPr>
            <a:r>
              <a:rPr lang="en" sz="19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Can you think of any foods or drinks that might have a lot of sugar in them?</a:t>
            </a:r>
            <a:endParaRPr sz="19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mbria"/>
              <a:buAutoNum type="arabicPeriod"/>
            </a:pPr>
            <a:r>
              <a:rPr lang="en" sz="19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Why do you think it's important for doctors and scientists to understand how different foods affect our bodies?</a:t>
            </a:r>
            <a:endParaRPr sz="1900" dirty="0">
              <a:solidFill>
                <a:schemeClr val="dk2"/>
              </a:solidFill>
            </a:endParaRPr>
          </a:p>
        </p:txBody>
      </p:sp>
      <p:pic>
        <p:nvPicPr>
          <p:cNvPr id="2" name="image1.jpg">
            <a:extLst>
              <a:ext uri="{FF2B5EF4-FFF2-40B4-BE49-F238E27FC236}">
                <a16:creationId xmlns:a16="http://schemas.microsoft.com/office/drawing/2014/main" id="{F9D023E9-0DCE-4AB2-0990-0CF953C71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36"/>
          <a:stretch>
            <a:fillRect/>
          </a:stretch>
        </p:blipFill>
        <p:spPr bwMode="auto">
          <a:xfrm>
            <a:off x="346363" y="4526569"/>
            <a:ext cx="28448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2.png" descr="A green logo with a check mark&#10;&#10;Description automatically generated">
            <a:extLst>
              <a:ext uri="{FF2B5EF4-FFF2-40B4-BE49-F238E27FC236}">
                <a16:creationId xmlns:a16="http://schemas.microsoft.com/office/drawing/2014/main" id="{397FDF1E-59A5-71E4-A034-A1A4D8313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100" y="4577852"/>
            <a:ext cx="1403350" cy="33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74b42e0e50_0_60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#6091ba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3" name="Google Shape;123;g274b42e0e50_0_60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4" name="Google Shape;124;g274b42e0e50_0_60"/>
          <p:cNvSpPr txBox="1"/>
          <p:nvPr/>
        </p:nvSpPr>
        <p:spPr>
          <a:xfrm>
            <a:off x="28294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#8d64aa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5" name="Google Shape;125;g274b42e0e50_0_60"/>
          <p:cNvSpPr txBox="1"/>
          <p:nvPr/>
        </p:nvSpPr>
        <p:spPr>
          <a:xfrm>
            <a:off x="40486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#f8a81b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6" name="Google Shape;126;g274b42e0e50_0_60"/>
          <p:cNvSpPr txBox="1"/>
          <p:nvPr/>
        </p:nvSpPr>
        <p:spPr>
          <a:xfrm>
            <a:off x="177675" y="270725"/>
            <a:ext cx="85686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How Sweet Are You?</a:t>
            </a:r>
            <a:endParaRPr/>
          </a:p>
        </p:txBody>
      </p:sp>
      <p:sp>
        <p:nvSpPr>
          <p:cNvPr id="127" name="Google Shape;127;g274b42e0e50_0_60"/>
          <p:cNvSpPr txBox="1"/>
          <p:nvPr/>
        </p:nvSpPr>
        <p:spPr>
          <a:xfrm>
            <a:off x="1346625" y="926625"/>
            <a:ext cx="6620700" cy="25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Challenge: Your task is to help doctors predict how certain foods affect a person's blood sugar levels.</a:t>
            </a:r>
            <a:endParaRPr sz="3500"/>
          </a:p>
        </p:txBody>
      </p:sp>
      <p:pic>
        <p:nvPicPr>
          <p:cNvPr id="2" name="image1.jpg">
            <a:extLst>
              <a:ext uri="{FF2B5EF4-FFF2-40B4-BE49-F238E27FC236}">
                <a16:creationId xmlns:a16="http://schemas.microsoft.com/office/drawing/2014/main" id="{29DF0407-4A1D-DA75-2671-B622257BE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36"/>
          <a:stretch>
            <a:fillRect/>
          </a:stretch>
        </p:blipFill>
        <p:spPr bwMode="auto">
          <a:xfrm>
            <a:off x="346363" y="4526569"/>
            <a:ext cx="28448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2.png" descr="A green logo with a check mark&#10;&#10;Description automatically generated">
            <a:extLst>
              <a:ext uri="{FF2B5EF4-FFF2-40B4-BE49-F238E27FC236}">
                <a16:creationId xmlns:a16="http://schemas.microsoft.com/office/drawing/2014/main" id="{BEB86CD9-222F-0A05-E6E0-E4A31DCE8B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100" y="4577852"/>
            <a:ext cx="1403350" cy="33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74b42e0e50_0_103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#6091ba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4" name="Google Shape;134;g274b42e0e50_0_103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5" name="Google Shape;135;g274b42e0e50_0_103"/>
          <p:cNvSpPr txBox="1"/>
          <p:nvPr/>
        </p:nvSpPr>
        <p:spPr>
          <a:xfrm>
            <a:off x="28294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#8d64aa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6" name="Google Shape;136;g274b42e0e50_0_103"/>
          <p:cNvSpPr txBox="1"/>
          <p:nvPr/>
        </p:nvSpPr>
        <p:spPr>
          <a:xfrm>
            <a:off x="40486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#f8a81b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7" name="Google Shape;137;g274b42e0e50_0_103"/>
          <p:cNvSpPr txBox="1"/>
          <p:nvPr/>
        </p:nvSpPr>
        <p:spPr>
          <a:xfrm>
            <a:off x="177675" y="270725"/>
            <a:ext cx="8568600" cy="609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Activity 1</a:t>
            </a:r>
            <a:endParaRPr dirty="0"/>
          </a:p>
        </p:txBody>
      </p:sp>
      <p:sp>
        <p:nvSpPr>
          <p:cNvPr id="138" name="Google Shape;138;g274b42e0e50_0_103"/>
          <p:cNvSpPr txBox="1"/>
          <p:nvPr/>
        </p:nvSpPr>
        <p:spPr>
          <a:xfrm>
            <a:off x="422775" y="824825"/>
            <a:ext cx="7893900" cy="3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mbria"/>
              <a:buAutoNum type="arabicPeriod"/>
            </a:pPr>
            <a:r>
              <a:rPr lang="en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Read the </a:t>
            </a:r>
            <a:r>
              <a:rPr lang="en" sz="1900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article </a:t>
            </a:r>
            <a:r>
              <a:rPr lang="en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and make notes in your STEM/Science journal.</a:t>
            </a:r>
            <a:endParaRPr sz="19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https://kidshealth.org/en/kids/carbs-diabetes.html</a:t>
            </a:r>
            <a:endParaRPr sz="1900">
              <a:solidFill>
                <a:schemeClr val="dk2"/>
              </a:solidFill>
            </a:endParaRPr>
          </a:p>
        </p:txBody>
      </p:sp>
      <p:pic>
        <p:nvPicPr>
          <p:cNvPr id="139" name="Google Shape;139;g274b42e0e50_0_10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32038" y="1929250"/>
            <a:ext cx="2259875" cy="225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1.jpg">
            <a:extLst>
              <a:ext uri="{FF2B5EF4-FFF2-40B4-BE49-F238E27FC236}">
                <a16:creationId xmlns:a16="http://schemas.microsoft.com/office/drawing/2014/main" id="{FE091ED2-8E28-CE1A-3B41-01B87AB7A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36"/>
          <a:stretch>
            <a:fillRect/>
          </a:stretch>
        </p:blipFill>
        <p:spPr bwMode="auto">
          <a:xfrm>
            <a:off x="346363" y="4526569"/>
            <a:ext cx="28448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2.png" descr="A green logo with a check mark&#10;&#10;Description automatically generated">
            <a:extLst>
              <a:ext uri="{FF2B5EF4-FFF2-40B4-BE49-F238E27FC236}">
                <a16:creationId xmlns:a16="http://schemas.microsoft.com/office/drawing/2014/main" id="{A0735ACD-31E5-956B-6BCD-F5E148B22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100" y="4577852"/>
            <a:ext cx="1403350" cy="33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74b42e0e50_0_126"/>
          <p:cNvSpPr txBox="1"/>
          <p:nvPr/>
        </p:nvSpPr>
        <p:spPr>
          <a:xfrm>
            <a:off x="422784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#6091ba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7" name="Google Shape;157;g274b42e0e50_0_126"/>
          <p:cNvSpPr txBox="1"/>
          <p:nvPr/>
        </p:nvSpPr>
        <p:spPr>
          <a:xfrm>
            <a:off x="1626119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#9fcc3b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8" name="Google Shape;158;g274b42e0e50_0_126"/>
          <p:cNvSpPr txBox="1"/>
          <p:nvPr/>
        </p:nvSpPr>
        <p:spPr>
          <a:xfrm>
            <a:off x="28294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#8d64aa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9" name="Google Shape;159;g274b42e0e50_0_126"/>
          <p:cNvSpPr txBox="1"/>
          <p:nvPr/>
        </p:nvSpPr>
        <p:spPr>
          <a:xfrm>
            <a:off x="4048653" y="2492550"/>
            <a:ext cx="1040700" cy="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#f8a81b</a:t>
            </a:r>
            <a:endParaRPr sz="11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0" name="Google Shape;160;g274b42e0e50_0_126"/>
          <p:cNvSpPr txBox="1"/>
          <p:nvPr/>
        </p:nvSpPr>
        <p:spPr>
          <a:xfrm>
            <a:off x="177675" y="270725"/>
            <a:ext cx="8568600" cy="609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Activity 1 - Glucose Paper Test</a:t>
            </a:r>
            <a:endParaRPr dirty="0"/>
          </a:p>
        </p:txBody>
      </p:sp>
      <p:sp>
        <p:nvSpPr>
          <p:cNvPr id="161" name="Google Shape;161;g274b42e0e50_0_126"/>
          <p:cNvSpPr txBox="1"/>
          <p:nvPr/>
        </p:nvSpPr>
        <p:spPr>
          <a:xfrm>
            <a:off x="278027" y="824825"/>
            <a:ext cx="8688298" cy="1953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92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Open Sans"/>
              <a:buChar char="●"/>
            </a:pPr>
            <a:r>
              <a:rPr lang="en" sz="19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Dip a glucose test strip into the 10% glucose solution (use gloves or a clothes pin).</a:t>
            </a:r>
            <a:endParaRPr sz="19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Open Sans"/>
              <a:buChar char="●"/>
            </a:pPr>
            <a:r>
              <a:rPr lang="en" sz="19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Wait for the time specified by the test strip manufacturer.</a:t>
            </a:r>
            <a:endParaRPr sz="19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Open Sans"/>
              <a:buChar char="●"/>
            </a:pPr>
            <a:r>
              <a:rPr lang="en" sz="19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Observe and record the color change or digital reading on the </a:t>
            </a:r>
            <a:r>
              <a:rPr lang="en-US" sz="19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your group’s data sheet.</a:t>
            </a:r>
            <a:endParaRPr sz="19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Open Sans"/>
              <a:buChar char="●"/>
            </a:pPr>
            <a:r>
              <a:rPr lang="en" sz="19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Repeat the process with the other solutions.</a:t>
            </a:r>
            <a:endParaRPr sz="19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9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62" name="Google Shape;162;g274b42e0e50_0_126"/>
          <p:cNvPicPr preferRelativeResize="0"/>
          <p:nvPr/>
        </p:nvPicPr>
        <p:blipFill rotWithShape="1">
          <a:blip r:embed="rId3">
            <a:alphaModFix/>
          </a:blip>
          <a:srcRect l="1044" r="11938"/>
          <a:stretch/>
        </p:blipFill>
        <p:spPr>
          <a:xfrm>
            <a:off x="4409789" y="3163867"/>
            <a:ext cx="3086100" cy="157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1.jpg">
            <a:extLst>
              <a:ext uri="{FF2B5EF4-FFF2-40B4-BE49-F238E27FC236}">
                <a16:creationId xmlns:a16="http://schemas.microsoft.com/office/drawing/2014/main" id="{C6F76D0E-A671-D20C-3455-FA8D19B247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36"/>
          <a:stretch>
            <a:fillRect/>
          </a:stretch>
        </p:blipFill>
        <p:spPr bwMode="auto">
          <a:xfrm>
            <a:off x="346363" y="4526569"/>
            <a:ext cx="28448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2.png" descr="A green logo with a check mark&#10;&#10;Description automatically generated">
            <a:extLst>
              <a:ext uri="{FF2B5EF4-FFF2-40B4-BE49-F238E27FC236}">
                <a16:creationId xmlns:a16="http://schemas.microsoft.com/office/drawing/2014/main" id="{1468450C-1679-F887-A01F-CBBA2DDDD4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100" y="4577852"/>
            <a:ext cx="1403350" cy="33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" name="Google Shape;163;g274b42e0e50_0_126" descr="How to Use Bartovation Scientific Glucose Test Strips for Food Science or Osmosis/Diffusion Experiments&#10;&#10;Part Number: PSS05B50&#10;&#10;Visit us at https://bartovation.com&#10;&#10;Find this product at: https://bartovation.com/product/PSS05B50&#10;&#10;See our other test products at: https://bartovation.com" title="How to Use Scientific Glucose Test Strips for Food Science or Osmosis/Diffusion Experiments">
            <a:hlinkClick r:id="rId6"/>
          </p:cNvPr>
          <p:cNvPicPr preferRelativeResize="0"/>
          <p:nvPr/>
        </p:nvPicPr>
        <p:blipFill>
          <a:blip r:embed="rId7">
            <a:alphaModFix/>
          </a:blip>
          <a:srcRect b="21428"/>
          <a:stretch/>
        </p:blipFill>
        <p:spPr>
          <a:xfrm>
            <a:off x="1269819" y="3332254"/>
            <a:ext cx="2794000" cy="12348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600</Words>
  <Application>Microsoft Macintosh PowerPoint</Application>
  <PresentationFormat>On-screen Show (16:9)</PresentationFormat>
  <Paragraphs>87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Aptos</vt:lpstr>
      <vt:lpstr>Arial</vt:lpstr>
      <vt:lpstr>Cambria</vt:lpstr>
      <vt:lpstr>Open Sans</vt:lpstr>
      <vt:lpstr>Aptos Display</vt:lpstr>
      <vt:lpstr>Simple Light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Beth McElroy</cp:lastModifiedBy>
  <cp:revision>6</cp:revision>
  <dcterms:modified xsi:type="dcterms:W3CDTF">2025-04-21T18:00:12Z</dcterms:modified>
</cp:coreProperties>
</file>