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7"/>
  </p:notesMasterIdLst>
  <p:sldIdLst>
    <p:sldId id="256" r:id="rId2"/>
    <p:sldId id="258" r:id="rId3"/>
    <p:sldId id="259" r:id="rId4"/>
    <p:sldId id="260" r:id="rId5"/>
    <p:sldId id="300" r:id="rId6"/>
    <p:sldId id="301" r:id="rId7"/>
    <p:sldId id="279" r:id="rId8"/>
    <p:sldId id="280" r:id="rId9"/>
    <p:sldId id="281" r:id="rId10"/>
    <p:sldId id="282" r:id="rId11"/>
    <p:sldId id="283" r:id="rId12"/>
    <p:sldId id="284" r:id="rId13"/>
    <p:sldId id="285" r:id="rId14"/>
    <p:sldId id="286" r:id="rId15"/>
    <p:sldId id="287" r:id="rId16"/>
    <p:sldId id="288" r:id="rId17"/>
    <p:sldId id="289" r:id="rId18"/>
    <p:sldId id="290" r:id="rId19"/>
    <p:sldId id="302" r:id="rId20"/>
    <p:sldId id="292" r:id="rId21"/>
    <p:sldId id="293" r:id="rId22"/>
    <p:sldId id="294" r:id="rId23"/>
    <p:sldId id="295" r:id="rId24"/>
    <p:sldId id="296" r:id="rId25"/>
    <p:sldId id="297" r:id="rId26"/>
  </p:sldIdLst>
  <p:sldSz cx="9144000" cy="5143500" type="screen16x9"/>
  <p:notesSz cx="6858000" cy="9144000"/>
  <p:embeddedFontLst>
    <p:embeddedFont>
      <p:font typeface="Book Antiqua" panose="02040602050305030304" pitchFamily="18" charset="0"/>
      <p:regular r:id="rId28"/>
      <p:bold r:id="rId29"/>
      <p:italic r:id="rId30"/>
      <p:boldItalic r:id="rId31"/>
    </p:embeddedFont>
    <p:embeddedFont>
      <p:font typeface="Lucida Sans" panose="020B0602030504020204" pitchFamily="34" charset="0"/>
      <p:regular r:id="rId32"/>
      <p:bold r:id="rId33"/>
      <p:italic r:id="rId34"/>
      <p:boldItalic r:id="rId35"/>
    </p:embeddedFont>
    <p:embeddedFont>
      <p:font typeface="Open Sans" panose="020B0806030504020204" pitchFamily="34" charset="0"/>
      <p:regular r:id="rId36"/>
      <p:bold r:id="rId37"/>
      <p:italic r:id="rId38"/>
      <p:boldItalic r:id="rId39"/>
    </p:embeddedFont>
    <p:embeddedFont>
      <p:font typeface="Teko" panose="020B0604020202020204" charset="0"/>
      <p:regular r:id="rId40"/>
      <p:bold r:id="rId4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62" d="100"/>
          <a:sy n="162" d="100"/>
        </p:scale>
        <p:origin x="144" y="14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38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2.fntdata"/><Relationship Id="rId41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font" Target="fonts/font13.fntdata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Google Shape;273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" name="Google Shape;281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9" name="Google Shape;289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" name="Google Shape;305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855220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78282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" name="Google Shape;318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" name="Google Shape;327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" name="Google Shape;337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" name="Google Shape;346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3" name="Google Shape;353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0" name="Google Shape;360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323078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665971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400731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503150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1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1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342900" lvl="0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028700" lvl="2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714500" lvl="4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057400" lvl="5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2400300" lvl="6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2743200" lvl="7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3086100" lvl="8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7" name="Google Shape;27;p31"/>
          <p:cNvSpPr txBox="1">
            <a:spLocks noGrp="1"/>
          </p:cNvSpPr>
          <p:nvPr>
            <p:ph type="dt" idx="10"/>
          </p:nvPr>
        </p:nvSpPr>
        <p:spPr>
          <a:xfrm>
            <a:off x="457200" y="4683919"/>
            <a:ext cx="2133600" cy="357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31"/>
          <p:cNvSpPr txBox="1">
            <a:spLocks noGrp="1"/>
          </p:cNvSpPr>
          <p:nvPr>
            <p:ph type="ftr" idx="11"/>
          </p:nvPr>
        </p:nvSpPr>
        <p:spPr>
          <a:xfrm>
            <a:off x="3124200" y="4683919"/>
            <a:ext cx="2895600" cy="357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31"/>
          <p:cNvSpPr txBox="1">
            <a:spLocks noGrp="1"/>
          </p:cNvSpPr>
          <p:nvPr>
            <p:ph type="sldNum" idx="12"/>
          </p:nvPr>
        </p:nvSpPr>
        <p:spPr>
          <a:xfrm>
            <a:off x="6553200" y="4683919"/>
            <a:ext cx="2133600" cy="357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0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0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0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0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0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0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0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0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0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8707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0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0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342900" lvl="0" indent="-30480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100"/>
            </a:lvl1pPr>
            <a:lvl2pPr marL="685800" lvl="1" indent="-28575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1800"/>
            </a:lvl2pPr>
            <a:lvl3pPr marL="1028700" lvl="2" indent="-2667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500"/>
            </a:lvl3pPr>
            <a:lvl4pPr marL="1371600" lvl="3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350"/>
            </a:lvl4pPr>
            <a:lvl5pPr marL="1714500" lvl="4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350"/>
            </a:lvl5pPr>
            <a:lvl6pPr marL="2057400" lvl="5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350"/>
            </a:lvl6pPr>
            <a:lvl7pPr marL="2400300" lvl="6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350"/>
            </a:lvl7pPr>
            <a:lvl8pPr marL="2743200" lvl="7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350"/>
            </a:lvl8pPr>
            <a:lvl9pPr marL="3086100" lvl="8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350"/>
            </a:lvl9pPr>
          </a:lstStyle>
          <a:p>
            <a:endParaRPr/>
          </a:p>
        </p:txBody>
      </p:sp>
      <p:sp>
        <p:nvSpPr>
          <p:cNvPr id="20" name="Google Shape;20;p30"/>
          <p:cNvSpPr txBox="1">
            <a:spLocks noGrp="1"/>
          </p:cNvSpPr>
          <p:nvPr>
            <p:ph type="body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342900" lvl="0" indent="-30480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100"/>
            </a:lvl1pPr>
            <a:lvl2pPr marL="685800" lvl="1" indent="-28575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1800"/>
            </a:lvl2pPr>
            <a:lvl3pPr marL="1028700" lvl="2" indent="-2667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500"/>
            </a:lvl3pPr>
            <a:lvl4pPr marL="1371600" lvl="3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350"/>
            </a:lvl4pPr>
            <a:lvl5pPr marL="1714500" lvl="4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350"/>
            </a:lvl5pPr>
            <a:lvl6pPr marL="2057400" lvl="5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350"/>
            </a:lvl6pPr>
            <a:lvl7pPr marL="2400300" lvl="6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350"/>
            </a:lvl7pPr>
            <a:lvl8pPr marL="2743200" lvl="7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350"/>
            </a:lvl8pPr>
            <a:lvl9pPr marL="3086100" lvl="8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350"/>
            </a:lvl9pPr>
          </a:lstStyle>
          <a:p>
            <a:endParaRPr/>
          </a:p>
        </p:txBody>
      </p:sp>
      <p:sp>
        <p:nvSpPr>
          <p:cNvPr id="21" name="Google Shape;21;p30"/>
          <p:cNvSpPr txBox="1">
            <a:spLocks noGrp="1"/>
          </p:cNvSpPr>
          <p:nvPr>
            <p:ph type="dt" idx="10"/>
          </p:nvPr>
        </p:nvSpPr>
        <p:spPr>
          <a:xfrm>
            <a:off x="457200" y="4683919"/>
            <a:ext cx="2133600" cy="357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0"/>
          <p:cNvSpPr txBox="1">
            <a:spLocks noGrp="1"/>
          </p:cNvSpPr>
          <p:nvPr>
            <p:ph type="ftr" idx="11"/>
          </p:nvPr>
        </p:nvSpPr>
        <p:spPr>
          <a:xfrm>
            <a:off x="3124200" y="4683919"/>
            <a:ext cx="2895600" cy="357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0"/>
          <p:cNvSpPr txBox="1">
            <a:spLocks noGrp="1"/>
          </p:cNvSpPr>
          <p:nvPr>
            <p:ph type="sldNum" idx="12"/>
          </p:nvPr>
        </p:nvSpPr>
        <p:spPr>
          <a:xfrm>
            <a:off x="6553200" y="4683919"/>
            <a:ext cx="2133600" cy="357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0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0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0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0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0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0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0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0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0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4004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60" r:id="rId12"/>
    <p:sldLayoutId id="2147483661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jpg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0.jpg"/><Relationship Id="rId4" Type="http://schemas.openxmlformats.org/officeDocument/2006/relationships/image" Target="../media/image29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4.jpg"/><Relationship Id="rId5" Type="http://schemas.openxmlformats.org/officeDocument/2006/relationships/image" Target="../media/image43.jpg"/><Relationship Id="rId4" Type="http://schemas.openxmlformats.org/officeDocument/2006/relationships/image" Target="../media/image42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7" Type="http://schemas.openxmlformats.org/officeDocument/2006/relationships/image" Target="../media/image1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91BA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 amt="37000"/>
          </a:blip>
          <a:srcRect t="4925" b="-5448"/>
          <a:stretch/>
        </p:blipFill>
        <p:spPr>
          <a:xfrm>
            <a:off x="-46375" y="0"/>
            <a:ext cx="9190377" cy="5438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0536" y="4663675"/>
            <a:ext cx="8822928" cy="402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4463" y="2670200"/>
            <a:ext cx="8175075" cy="813975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862625" y="2877750"/>
            <a:ext cx="7417800" cy="3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US" sz="1600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Forms of Energy and Electrical Circuits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231" y="1181634"/>
            <a:ext cx="6263164" cy="118784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10"/>
          <p:cNvSpPr txBox="1">
            <a:spLocks noGrp="1"/>
          </p:cNvSpPr>
          <p:nvPr>
            <p:ph type="title"/>
          </p:nvPr>
        </p:nvSpPr>
        <p:spPr>
          <a:xfrm>
            <a:off x="1485900" y="205978"/>
            <a:ext cx="61722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>
              <a:buClr>
                <a:schemeClr val="dk2"/>
              </a:buClr>
              <a:buSzPts val="4400"/>
            </a:pPr>
            <a:r>
              <a:rPr lang="en-US" sz="4400" dirty="0">
                <a:solidFill>
                  <a:schemeClr val="dk2"/>
                </a:solidFill>
              </a:rPr>
              <a:t>Thermal energy</a:t>
            </a:r>
            <a:endParaRPr sz="4400" dirty="0"/>
          </a:p>
        </p:txBody>
      </p:sp>
      <p:sp>
        <p:nvSpPr>
          <p:cNvPr id="241" name="Google Shape;241;p10"/>
          <p:cNvSpPr txBox="1">
            <a:spLocks noGrp="1"/>
          </p:cNvSpPr>
          <p:nvPr>
            <p:ph type="body" idx="1"/>
          </p:nvPr>
        </p:nvSpPr>
        <p:spPr>
          <a:xfrm>
            <a:off x="672381" y="2530650"/>
            <a:ext cx="3829050" cy="526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2000" i="1" dirty="0">
                <a:solidFill>
                  <a:schemeClr val="dk1"/>
                </a:solidFill>
                <a:latin typeface="Teko"/>
                <a:ea typeface="Teko"/>
                <a:cs typeface="Teko"/>
                <a:sym typeface="Teko"/>
              </a:rPr>
              <a:t>Also known as heat energy</a:t>
            </a:r>
            <a:endParaRPr sz="2000" dirty="0"/>
          </a:p>
        </p:txBody>
      </p:sp>
      <p:pic>
        <p:nvPicPr>
          <p:cNvPr id="242" name="Google Shape;242;p10" descr="th?id=I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54249" y="1595006"/>
            <a:ext cx="1793081" cy="120372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10" descr="th?id=I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71651" y="3143250"/>
            <a:ext cx="1269206" cy="1314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10" descr="th?id=I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103490" y="2612849"/>
            <a:ext cx="2228850" cy="1765697"/>
          </a:xfrm>
          <a:prstGeom prst="rect">
            <a:avLst/>
          </a:prstGeom>
          <a:noFill/>
          <a:ln>
            <a:noFill/>
          </a:ln>
        </p:spPr>
      </p:pic>
      <p:sp>
        <p:nvSpPr>
          <p:cNvPr id="245" name="Google Shape;245;p10"/>
          <p:cNvSpPr txBox="1"/>
          <p:nvPr/>
        </p:nvSpPr>
        <p:spPr>
          <a:xfrm>
            <a:off x="765314" y="1140619"/>
            <a:ext cx="5488002" cy="1300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>
              <a:buClr>
                <a:schemeClr val="dk1"/>
              </a:buClr>
              <a:buSzPts val="2400"/>
            </a:pPr>
            <a:r>
              <a:rPr lang="en-US" sz="2000" dirty="0">
                <a:solidFill>
                  <a:schemeClr val="dk1"/>
                </a:solidFill>
                <a:sym typeface="Wingdings" panose="05000000000000000000" pitchFamily="2" charset="2"/>
              </a:rPr>
              <a:t> the e</a:t>
            </a:r>
            <a:r>
              <a:rPr lang="en-US" sz="2000" dirty="0">
                <a:solidFill>
                  <a:schemeClr val="dk1"/>
                </a:solidFill>
              </a:rPr>
              <a:t>nergy from </a:t>
            </a:r>
            <a:r>
              <a:rPr lang="en-US" sz="2000" dirty="0">
                <a:solidFill>
                  <a:srgbClr val="FF0000"/>
                </a:solidFill>
              </a:rPr>
              <a:t>heat</a:t>
            </a:r>
          </a:p>
          <a:p>
            <a:pPr>
              <a:buClr>
                <a:schemeClr val="dk1"/>
              </a:buClr>
              <a:buSzPts val="2400"/>
            </a:pPr>
            <a:r>
              <a:rPr lang="en-US" sz="2000" dirty="0">
                <a:solidFill>
                  <a:schemeClr val="dk1"/>
                </a:solidFill>
                <a:sym typeface="Wingdings" panose="05000000000000000000" pitchFamily="2" charset="2"/>
              </a:rPr>
              <a:t> The energy created by the movement of </a:t>
            </a:r>
            <a:r>
              <a:rPr lang="en-US" sz="2000" dirty="0">
                <a:solidFill>
                  <a:schemeClr val="dk1"/>
                </a:solidFill>
              </a:rPr>
              <a:t>molecules causing an object to get </a:t>
            </a:r>
            <a:r>
              <a:rPr lang="en-US" sz="2000" dirty="0">
                <a:solidFill>
                  <a:srgbClr val="3333FF"/>
                </a:solidFill>
              </a:rPr>
              <a:t>hot</a:t>
            </a:r>
            <a:r>
              <a:rPr lang="en-US" sz="2000" dirty="0">
                <a:solidFill>
                  <a:schemeClr val="dk1"/>
                </a:solidFill>
              </a:rPr>
              <a:t> and release heat.</a:t>
            </a:r>
            <a:endParaRPr sz="2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11"/>
          <p:cNvSpPr txBox="1">
            <a:spLocks noGrp="1"/>
          </p:cNvSpPr>
          <p:nvPr>
            <p:ph type="title"/>
          </p:nvPr>
        </p:nvSpPr>
        <p:spPr>
          <a:xfrm>
            <a:off x="1485900" y="205978"/>
            <a:ext cx="61722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>
              <a:buClr>
                <a:schemeClr val="dk2"/>
              </a:buClr>
              <a:buSzPts val="4400"/>
            </a:pPr>
            <a:r>
              <a:rPr lang="en-US" sz="4400" dirty="0">
                <a:solidFill>
                  <a:schemeClr val="dk2"/>
                </a:solidFill>
              </a:rPr>
              <a:t>Sound energy</a:t>
            </a:r>
            <a:endParaRPr sz="4400" dirty="0"/>
          </a:p>
        </p:txBody>
      </p:sp>
      <p:sp>
        <p:nvSpPr>
          <p:cNvPr id="251" name="Google Shape;251;p11"/>
          <p:cNvSpPr txBox="1">
            <a:spLocks noGrp="1"/>
          </p:cNvSpPr>
          <p:nvPr>
            <p:ph type="body" idx="1"/>
          </p:nvPr>
        </p:nvSpPr>
        <p:spPr>
          <a:xfrm>
            <a:off x="740466" y="1044903"/>
            <a:ext cx="5872712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marL="257175">
              <a:lnSpc>
                <a:spcPct val="100000"/>
              </a:lnSpc>
              <a:spcBef>
                <a:spcPts val="0"/>
              </a:spcBef>
              <a:buSzPts val="3200"/>
              <a:buNone/>
            </a:pPr>
            <a:r>
              <a:rPr lang="en-US" sz="2000" dirty="0">
                <a:solidFill>
                  <a:schemeClr val="dk1"/>
                </a:solidFill>
                <a:sym typeface="Wingdings" panose="05000000000000000000" pitchFamily="2" charset="2"/>
              </a:rPr>
              <a:t> the e</a:t>
            </a:r>
            <a:r>
              <a:rPr lang="en-US" sz="2000" dirty="0">
                <a:solidFill>
                  <a:schemeClr val="dk1"/>
                </a:solidFill>
              </a:rPr>
              <a:t>nergy of vibrations carried in waves by air, water, or other matter.</a:t>
            </a:r>
            <a:endParaRPr sz="2000" dirty="0"/>
          </a:p>
          <a:p>
            <a:pPr marL="257175">
              <a:lnSpc>
                <a:spcPct val="100000"/>
              </a:lnSpc>
              <a:spcBef>
                <a:spcPts val="480"/>
              </a:spcBef>
              <a:buSzPts val="3200"/>
              <a:buNone/>
            </a:pPr>
            <a:r>
              <a:rPr lang="en-US" sz="2000" dirty="0">
                <a:solidFill>
                  <a:schemeClr val="dk1"/>
                </a:solidFill>
                <a:sym typeface="Wingdings" panose="05000000000000000000" pitchFamily="2" charset="2"/>
              </a:rPr>
              <a:t> </a:t>
            </a:r>
            <a:r>
              <a:rPr lang="en-US" sz="2000" dirty="0">
                <a:solidFill>
                  <a:schemeClr val="dk1"/>
                </a:solidFill>
              </a:rPr>
              <a:t>energy you can </a:t>
            </a:r>
            <a:r>
              <a:rPr lang="en-US" sz="2000" dirty="0">
                <a:solidFill>
                  <a:srgbClr val="3333FF"/>
                </a:solidFill>
              </a:rPr>
              <a:t>hear c</a:t>
            </a:r>
            <a:r>
              <a:rPr lang="en-US" sz="2000" dirty="0">
                <a:solidFill>
                  <a:schemeClr val="dk1"/>
                </a:solidFill>
              </a:rPr>
              <a:t>aused by vibrations (rapid back and forth movement).</a:t>
            </a:r>
            <a:endParaRPr sz="2000" dirty="0"/>
          </a:p>
        </p:txBody>
      </p:sp>
      <p:pic>
        <p:nvPicPr>
          <p:cNvPr id="252" name="Google Shape;252;p11" descr="th?id=I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86550" y="2867440"/>
            <a:ext cx="1943100" cy="151328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11" descr="th?id=I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85900" y="2925884"/>
            <a:ext cx="1792926" cy="1415032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p11" descr="th?id=I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198415" y="1578769"/>
            <a:ext cx="1600200" cy="99298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" name="Google Shape;255;p11" descr="th?id=I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410489" y="2795407"/>
            <a:ext cx="975122" cy="1657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12"/>
          <p:cNvSpPr txBox="1">
            <a:spLocks noGrp="1"/>
          </p:cNvSpPr>
          <p:nvPr>
            <p:ph type="title" idx="4294967295"/>
          </p:nvPr>
        </p:nvSpPr>
        <p:spPr>
          <a:xfrm>
            <a:off x="1485900" y="1028700"/>
            <a:ext cx="61722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rgbClr val="EAD594"/>
              </a:buClr>
              <a:buSzPts val="5400"/>
            </a:pPr>
            <a:br>
              <a:rPr lang="en-US" sz="4050" b="1">
                <a:solidFill>
                  <a:schemeClr val="tx1"/>
                </a:solidFill>
                <a:latin typeface="Lucida Sans"/>
                <a:ea typeface="Lucida Sans"/>
                <a:cs typeface="Lucida Sans"/>
                <a:sym typeface="Lucida Sans"/>
              </a:rPr>
            </a:br>
            <a:endParaRPr sz="3300" b="1">
              <a:solidFill>
                <a:schemeClr val="tx1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  <p:sp>
        <p:nvSpPr>
          <p:cNvPr id="261" name="Google Shape;261;p12"/>
          <p:cNvSpPr txBox="1">
            <a:spLocks noGrp="1"/>
          </p:cNvSpPr>
          <p:nvPr>
            <p:ph type="body" idx="1"/>
          </p:nvPr>
        </p:nvSpPr>
        <p:spPr>
          <a:xfrm>
            <a:off x="1485900" y="1457325"/>
            <a:ext cx="6172200" cy="12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F9F9F9"/>
              </a:buClr>
              <a:buSzPts val="4615"/>
              <a:buNone/>
            </a:pPr>
            <a:r>
              <a:rPr lang="en-US" sz="4400" dirty="0">
                <a:solidFill>
                  <a:schemeClr val="tx1"/>
                </a:solidFill>
                <a:latin typeface="+mn-lt"/>
                <a:ea typeface="Book Antiqua"/>
                <a:cs typeface="Book Antiqua"/>
                <a:sym typeface="Book Antiqua"/>
              </a:rPr>
              <a:t>Electrical Circuits</a:t>
            </a:r>
            <a:endParaRPr sz="4400" dirty="0">
              <a:solidFill>
                <a:schemeClr val="tx1"/>
              </a:solidFill>
              <a:latin typeface="+mn-lt"/>
            </a:endParaRPr>
          </a:p>
          <a:p>
            <a:pPr marL="410766" indent="-88583">
              <a:spcBef>
                <a:spcPts val="1065"/>
              </a:spcBef>
              <a:buClr>
                <a:srgbClr val="F9F9F9"/>
              </a:buClr>
              <a:buSzPts val="4615"/>
              <a:buNone/>
            </a:pPr>
            <a:endParaRPr sz="5325" dirty="0">
              <a:solidFill>
                <a:schemeClr val="tx1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13"/>
          <p:cNvSpPr txBox="1">
            <a:spLocks noGrp="1"/>
          </p:cNvSpPr>
          <p:nvPr>
            <p:ph type="title"/>
          </p:nvPr>
        </p:nvSpPr>
        <p:spPr>
          <a:xfrm>
            <a:off x="1485900" y="205978"/>
            <a:ext cx="61722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>
              <a:buClr>
                <a:schemeClr val="dk2"/>
              </a:buClr>
              <a:buSzPts val="4400"/>
            </a:pPr>
            <a:r>
              <a:rPr lang="en-US" sz="4400" dirty="0">
                <a:solidFill>
                  <a:schemeClr val="dk2"/>
                </a:solidFill>
              </a:rPr>
              <a:t>Current</a:t>
            </a:r>
            <a:endParaRPr sz="4400" dirty="0"/>
          </a:p>
        </p:txBody>
      </p:sp>
      <p:sp>
        <p:nvSpPr>
          <p:cNvPr id="267" name="Google Shape;267;p13"/>
          <p:cNvSpPr txBox="1">
            <a:spLocks noGrp="1"/>
          </p:cNvSpPr>
          <p:nvPr>
            <p:ph type="body" idx="1"/>
          </p:nvPr>
        </p:nvSpPr>
        <p:spPr>
          <a:xfrm>
            <a:off x="1485900" y="971550"/>
            <a:ext cx="61722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SzPts val="3200"/>
              <a:buNone/>
            </a:pPr>
            <a:r>
              <a:rPr lang="en-US" sz="2000" dirty="0">
                <a:solidFill>
                  <a:schemeClr val="dk1"/>
                </a:solidFill>
              </a:rPr>
              <a:t>A flow of water, air, or electricity.</a:t>
            </a:r>
            <a:endParaRPr sz="2000" dirty="0"/>
          </a:p>
        </p:txBody>
      </p:sp>
      <p:pic>
        <p:nvPicPr>
          <p:cNvPr id="268" name="Google Shape;268;p13" descr="iStock_000003028312Medium%5B2%5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54791" y="2590350"/>
            <a:ext cx="2216944" cy="1476375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pic>
      <p:pic>
        <p:nvPicPr>
          <p:cNvPr id="269" name="Google Shape;269;p13" descr="shuttl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81753" y="2643222"/>
            <a:ext cx="2171700" cy="1628775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pic>
      <p:pic>
        <p:nvPicPr>
          <p:cNvPr id="270" name="Google Shape;270;p13" descr="water current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571875" y="1455539"/>
            <a:ext cx="2000250" cy="148590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8AE1F04-65CD-EB38-E14E-5CE4E9175B20}"/>
              </a:ext>
            </a:extLst>
          </p:cNvPr>
          <p:cNvSpPr txBox="1"/>
          <p:nvPr/>
        </p:nvSpPr>
        <p:spPr>
          <a:xfrm>
            <a:off x="3937852" y="3020761"/>
            <a:ext cx="12682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Water current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6DB533F-FF8B-D7D5-AAD9-8B971BA94A09}"/>
              </a:ext>
            </a:extLst>
          </p:cNvPr>
          <p:cNvSpPr txBox="1"/>
          <p:nvPr/>
        </p:nvSpPr>
        <p:spPr>
          <a:xfrm>
            <a:off x="1636120" y="4271997"/>
            <a:ext cx="10102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Air current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D3F2C80-926A-8C9D-247E-BBB719CA81AB}"/>
              </a:ext>
            </a:extLst>
          </p:cNvPr>
          <p:cNvSpPr txBox="1"/>
          <p:nvPr/>
        </p:nvSpPr>
        <p:spPr>
          <a:xfrm>
            <a:off x="6597478" y="4148719"/>
            <a:ext cx="9108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Lightning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14"/>
          <p:cNvSpPr txBox="1">
            <a:spLocks noGrp="1"/>
          </p:cNvSpPr>
          <p:nvPr>
            <p:ph type="title"/>
          </p:nvPr>
        </p:nvSpPr>
        <p:spPr>
          <a:xfrm>
            <a:off x="1485900" y="205978"/>
            <a:ext cx="61722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>
              <a:buClr>
                <a:schemeClr val="dk2"/>
              </a:buClr>
              <a:buSzPts val="4400"/>
            </a:pPr>
            <a:r>
              <a:rPr lang="en-US" sz="4400" dirty="0">
                <a:solidFill>
                  <a:schemeClr val="dk2"/>
                </a:solidFill>
              </a:rPr>
              <a:t>Open circuit</a:t>
            </a:r>
            <a:br>
              <a:rPr lang="en-US" sz="4400" dirty="0">
                <a:solidFill>
                  <a:schemeClr val="dk2"/>
                </a:solidFill>
              </a:rPr>
            </a:br>
            <a:r>
              <a:rPr lang="en-US" sz="4400" dirty="0">
                <a:solidFill>
                  <a:schemeClr val="dk2"/>
                </a:solidFill>
              </a:rPr>
              <a:t>(incomplete or broken)</a:t>
            </a:r>
            <a:endParaRPr sz="4400" dirty="0"/>
          </a:p>
        </p:txBody>
      </p:sp>
      <p:sp>
        <p:nvSpPr>
          <p:cNvPr id="276" name="Google Shape;276;p14"/>
          <p:cNvSpPr txBox="1">
            <a:spLocks noGrp="1"/>
          </p:cNvSpPr>
          <p:nvPr>
            <p:ph type="body" idx="1"/>
          </p:nvPr>
        </p:nvSpPr>
        <p:spPr>
          <a:xfrm>
            <a:off x="655983" y="1600200"/>
            <a:ext cx="3801717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dirty="0">
                <a:solidFill>
                  <a:schemeClr val="dk1"/>
                </a:solidFill>
              </a:rPr>
              <a:t>An open circuit has a gap in the loop.</a:t>
            </a:r>
            <a:endParaRPr sz="2000" dirty="0"/>
          </a:p>
          <a:p>
            <a:pPr marL="0" indent="0">
              <a:lnSpc>
                <a:spcPct val="100000"/>
              </a:lnSpc>
              <a:buNone/>
            </a:pPr>
            <a:endParaRPr sz="2000" dirty="0">
              <a:solidFill>
                <a:schemeClr val="dk1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sz="2000" dirty="0">
                <a:solidFill>
                  <a:schemeClr val="dk1"/>
                </a:solidFill>
                <a:sym typeface="Wingdings" panose="05000000000000000000" pitchFamily="2" charset="2"/>
              </a:rPr>
              <a:t> </a:t>
            </a:r>
            <a:r>
              <a:rPr lang="en-US" sz="2000" dirty="0">
                <a:solidFill>
                  <a:schemeClr val="dk1"/>
                </a:solidFill>
              </a:rPr>
              <a:t>When a circuit is open, the device will not work.</a:t>
            </a:r>
            <a:endParaRPr sz="2000" dirty="0"/>
          </a:p>
          <a:p>
            <a:pPr marL="0" indent="0">
              <a:lnSpc>
                <a:spcPct val="100000"/>
              </a:lnSpc>
              <a:buNone/>
            </a:pPr>
            <a:endParaRPr sz="2000" dirty="0">
              <a:solidFill>
                <a:schemeClr val="dk1"/>
              </a:solidFill>
            </a:endParaRPr>
          </a:p>
          <a:p>
            <a:pPr marL="257175" indent="-123825">
              <a:buNone/>
            </a:pPr>
            <a:endParaRPr sz="2000" dirty="0">
              <a:solidFill>
                <a:schemeClr val="dk1"/>
              </a:solidFill>
            </a:endParaRPr>
          </a:p>
        </p:txBody>
      </p:sp>
      <p:pic>
        <p:nvPicPr>
          <p:cNvPr id="277" name="Google Shape;277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29150" y="1314450"/>
            <a:ext cx="2862263" cy="1943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8" name="Google Shape;278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43450" y="3429001"/>
            <a:ext cx="2343150" cy="14787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5"/>
          <p:cNvSpPr txBox="1">
            <a:spLocks noGrp="1"/>
          </p:cNvSpPr>
          <p:nvPr>
            <p:ph type="title"/>
          </p:nvPr>
        </p:nvSpPr>
        <p:spPr>
          <a:xfrm>
            <a:off x="1485900" y="205978"/>
            <a:ext cx="6172200" cy="1051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>
              <a:buClr>
                <a:schemeClr val="dk2"/>
              </a:buClr>
              <a:buSzPts val="4400"/>
            </a:pPr>
            <a:r>
              <a:rPr lang="en-US" sz="4400" dirty="0">
                <a:solidFill>
                  <a:schemeClr val="dk2"/>
                </a:solidFill>
              </a:rPr>
              <a:t>Closed circuit</a:t>
            </a:r>
            <a:br>
              <a:rPr lang="en-US" sz="4400" dirty="0">
                <a:solidFill>
                  <a:schemeClr val="dk2"/>
                </a:solidFill>
              </a:rPr>
            </a:br>
            <a:r>
              <a:rPr lang="en-US" sz="4400" dirty="0">
                <a:solidFill>
                  <a:schemeClr val="dk2"/>
                </a:solidFill>
              </a:rPr>
              <a:t>(complete or working)</a:t>
            </a:r>
            <a:endParaRPr sz="4400" dirty="0"/>
          </a:p>
        </p:txBody>
      </p:sp>
      <p:sp>
        <p:nvSpPr>
          <p:cNvPr id="284" name="Google Shape;284;p15"/>
          <p:cNvSpPr txBox="1">
            <a:spLocks noGrp="1"/>
          </p:cNvSpPr>
          <p:nvPr>
            <p:ph type="body" idx="1"/>
          </p:nvPr>
        </p:nvSpPr>
        <p:spPr>
          <a:xfrm>
            <a:off x="430050" y="1491248"/>
            <a:ext cx="4189343" cy="2591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SzPts val="2600"/>
              <a:buNone/>
            </a:pPr>
            <a:r>
              <a:rPr lang="en-US" sz="2000" dirty="0">
                <a:solidFill>
                  <a:schemeClr val="dk1"/>
                </a:solidFill>
              </a:rPr>
              <a:t>A closed circuit is a path that allows an uninterrupted, endless path for flow of electricity.</a:t>
            </a:r>
            <a:endParaRPr sz="2000" dirty="0"/>
          </a:p>
          <a:p>
            <a:pPr marL="0" indent="0">
              <a:lnSpc>
                <a:spcPct val="100000"/>
              </a:lnSpc>
              <a:spcBef>
                <a:spcPts val="390"/>
              </a:spcBef>
              <a:buSzPts val="2600"/>
              <a:buNone/>
            </a:pPr>
            <a:endParaRPr sz="2000" dirty="0">
              <a:solidFill>
                <a:schemeClr val="dk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390"/>
              </a:spcBef>
              <a:buSzPts val="2600"/>
              <a:buNone/>
            </a:pPr>
            <a:r>
              <a:rPr lang="en-US" sz="2000" dirty="0">
                <a:solidFill>
                  <a:schemeClr val="dk1"/>
                </a:solidFill>
              </a:rPr>
              <a:t>A closed circuit is a continuous loop.</a:t>
            </a:r>
            <a:endParaRPr sz="2000" dirty="0"/>
          </a:p>
          <a:p>
            <a:pPr marL="0" indent="0">
              <a:lnSpc>
                <a:spcPct val="100000"/>
              </a:lnSpc>
              <a:spcBef>
                <a:spcPts val="390"/>
              </a:spcBef>
              <a:buSzPts val="2600"/>
              <a:buNone/>
            </a:pPr>
            <a:endParaRPr sz="2000" dirty="0">
              <a:solidFill>
                <a:schemeClr val="dk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390"/>
              </a:spcBef>
              <a:buSzPts val="2600"/>
              <a:buNone/>
            </a:pPr>
            <a:r>
              <a:rPr lang="en-US" sz="2000" dirty="0">
                <a:solidFill>
                  <a:schemeClr val="dk1"/>
                </a:solidFill>
              </a:rPr>
              <a:t>When a circuit is closed, the device works.</a:t>
            </a:r>
            <a:endParaRPr sz="2000" dirty="0"/>
          </a:p>
        </p:txBody>
      </p:sp>
      <p:pic>
        <p:nvPicPr>
          <p:cNvPr id="285" name="Google Shape;285;p15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4966096" y="1420902"/>
            <a:ext cx="2388394" cy="180975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524288"/>
            <a:headEnd type="none" w="sm" len="sm"/>
            <a:tailEnd type="none" w="sm" len="sm"/>
          </a:ln>
        </p:spPr>
      </p:pic>
      <p:pic>
        <p:nvPicPr>
          <p:cNvPr id="286" name="Google Shape;286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897040" y="3514726"/>
            <a:ext cx="2457450" cy="15073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16"/>
          <p:cNvSpPr txBox="1">
            <a:spLocks noGrp="1"/>
          </p:cNvSpPr>
          <p:nvPr>
            <p:ph type="title"/>
          </p:nvPr>
        </p:nvSpPr>
        <p:spPr>
          <a:xfrm>
            <a:off x="1485900" y="205978"/>
            <a:ext cx="61722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>
              <a:buClr>
                <a:schemeClr val="dk2"/>
              </a:buClr>
              <a:buSzPts val="4400"/>
            </a:pPr>
            <a:r>
              <a:rPr lang="en-US" sz="4400" dirty="0">
                <a:solidFill>
                  <a:schemeClr val="dk2"/>
                </a:solidFill>
              </a:rPr>
              <a:t>Series circuit</a:t>
            </a:r>
            <a:endParaRPr sz="4400" dirty="0"/>
          </a:p>
        </p:txBody>
      </p:sp>
      <p:sp>
        <p:nvSpPr>
          <p:cNvPr id="292" name="Google Shape;292;p16"/>
          <p:cNvSpPr txBox="1">
            <a:spLocks noGrp="1"/>
          </p:cNvSpPr>
          <p:nvPr>
            <p:ph type="body" idx="1"/>
          </p:nvPr>
        </p:nvSpPr>
        <p:spPr>
          <a:xfrm>
            <a:off x="288235" y="1200150"/>
            <a:ext cx="4226615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>
                <a:solidFill>
                  <a:schemeClr val="dk1"/>
                </a:solidFill>
              </a:rPr>
              <a:t>All parts of a circuit in a single continuous path</a:t>
            </a:r>
            <a:endParaRPr dirty="0"/>
          </a:p>
          <a:p>
            <a:pPr marL="0" indent="0">
              <a:lnSpc>
                <a:spcPct val="100000"/>
              </a:lnSpc>
              <a:buNone/>
            </a:pPr>
            <a:endParaRPr dirty="0">
              <a:solidFill>
                <a:schemeClr val="dk1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solidFill>
                  <a:schemeClr val="dk1"/>
                </a:solidFill>
              </a:rPr>
              <a:t>Only </a:t>
            </a:r>
            <a:r>
              <a:rPr lang="en-US" dirty="0">
                <a:solidFill>
                  <a:srgbClr val="FF0000"/>
                </a:solidFill>
              </a:rPr>
              <a:t>ONE</a:t>
            </a:r>
            <a:r>
              <a:rPr lang="en-US" dirty="0">
                <a:solidFill>
                  <a:schemeClr val="dk1"/>
                </a:solidFill>
              </a:rPr>
              <a:t> path for electric current.</a:t>
            </a:r>
            <a:endParaRPr dirty="0"/>
          </a:p>
          <a:p>
            <a:pPr marL="0" indent="0">
              <a:lnSpc>
                <a:spcPct val="100000"/>
              </a:lnSpc>
              <a:buNone/>
            </a:pPr>
            <a:endParaRPr dirty="0">
              <a:solidFill>
                <a:schemeClr val="dk1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solidFill>
                  <a:schemeClr val="dk1"/>
                </a:solidFill>
              </a:rPr>
              <a:t>If one part breaks, the circuit is broken.</a:t>
            </a:r>
            <a:endParaRPr dirty="0"/>
          </a:p>
        </p:txBody>
      </p:sp>
      <p:pic>
        <p:nvPicPr>
          <p:cNvPr id="293" name="Google Shape;293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72038" y="971551"/>
            <a:ext cx="2571750" cy="18395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57700" y="2971800"/>
            <a:ext cx="3400425" cy="1714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17"/>
          <p:cNvSpPr txBox="1">
            <a:spLocks noGrp="1"/>
          </p:cNvSpPr>
          <p:nvPr>
            <p:ph type="title"/>
          </p:nvPr>
        </p:nvSpPr>
        <p:spPr>
          <a:xfrm>
            <a:off x="1440656" y="171450"/>
            <a:ext cx="61722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>
              <a:buClr>
                <a:schemeClr val="dk2"/>
              </a:buClr>
              <a:buSzPts val="4400"/>
            </a:pPr>
            <a:r>
              <a:rPr lang="en-US" sz="3300" dirty="0">
                <a:solidFill>
                  <a:schemeClr val="dk2"/>
                </a:solidFill>
              </a:rPr>
              <a:t>Parallel circuit</a:t>
            </a:r>
            <a:endParaRPr dirty="0"/>
          </a:p>
        </p:txBody>
      </p:sp>
      <p:sp>
        <p:nvSpPr>
          <p:cNvPr id="300" name="Google Shape;300;p17"/>
          <p:cNvSpPr txBox="1">
            <a:spLocks noGrp="1"/>
          </p:cNvSpPr>
          <p:nvPr>
            <p:ph type="body" idx="1"/>
          </p:nvPr>
        </p:nvSpPr>
        <p:spPr>
          <a:xfrm>
            <a:off x="367748" y="1200150"/>
            <a:ext cx="4147102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dirty="0">
                <a:solidFill>
                  <a:schemeClr val="dk1"/>
                </a:solidFill>
              </a:rPr>
              <a:t>All parts of a circuit in </a:t>
            </a:r>
            <a:r>
              <a:rPr lang="en-US" sz="2000" u="sng" dirty="0">
                <a:solidFill>
                  <a:schemeClr val="dk1"/>
                </a:solidFill>
              </a:rPr>
              <a:t>multiple</a:t>
            </a:r>
            <a:r>
              <a:rPr lang="en-US" sz="2000" dirty="0">
                <a:solidFill>
                  <a:schemeClr val="dk1"/>
                </a:solidFill>
              </a:rPr>
              <a:t> paths</a:t>
            </a:r>
            <a:endParaRPr sz="2000" dirty="0"/>
          </a:p>
          <a:p>
            <a:pPr marL="0" indent="0">
              <a:lnSpc>
                <a:spcPct val="100000"/>
              </a:lnSpc>
              <a:spcBef>
                <a:spcPts val="300"/>
              </a:spcBef>
              <a:buSzPts val="2000"/>
              <a:buNone/>
            </a:pPr>
            <a:endParaRPr sz="2000" dirty="0">
              <a:solidFill>
                <a:schemeClr val="dk1"/>
              </a:solidFill>
            </a:endParaRPr>
          </a:p>
          <a:p>
            <a:pPr marL="0" indent="0">
              <a:lnSpc>
                <a:spcPct val="100000"/>
              </a:lnSpc>
              <a:buClr>
                <a:srgbClr val="3333FF"/>
              </a:buClr>
              <a:buNone/>
            </a:pPr>
            <a:r>
              <a:rPr lang="en-US" sz="2000" dirty="0">
                <a:solidFill>
                  <a:srgbClr val="3333FF"/>
                </a:solidFill>
              </a:rPr>
              <a:t>Two or more </a:t>
            </a:r>
            <a:r>
              <a:rPr lang="en-US" sz="2000" dirty="0">
                <a:solidFill>
                  <a:schemeClr val="dk1"/>
                </a:solidFill>
              </a:rPr>
              <a:t>paths for electric current</a:t>
            </a:r>
            <a:endParaRPr sz="2000" dirty="0"/>
          </a:p>
          <a:p>
            <a:pPr marL="0" indent="0">
              <a:lnSpc>
                <a:spcPct val="100000"/>
              </a:lnSpc>
              <a:buNone/>
            </a:pPr>
            <a:endParaRPr sz="2000" dirty="0">
              <a:solidFill>
                <a:schemeClr val="dk1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sz="2000" dirty="0">
                <a:solidFill>
                  <a:schemeClr val="dk1"/>
                </a:solidFill>
              </a:rPr>
              <a:t>If one part breaks, the circuit </a:t>
            </a:r>
            <a:r>
              <a:rPr lang="en-US" sz="2000" dirty="0">
                <a:solidFill>
                  <a:srgbClr val="FF0000"/>
                </a:solidFill>
              </a:rPr>
              <a:t>still works.</a:t>
            </a:r>
            <a:endParaRPr sz="2000" dirty="0"/>
          </a:p>
        </p:txBody>
      </p:sp>
      <p:pic>
        <p:nvPicPr>
          <p:cNvPr id="301" name="Google Shape;301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86350" y="914400"/>
            <a:ext cx="2281238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" name="Google Shape;302;p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841081" y="2971800"/>
            <a:ext cx="2771775" cy="19180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18"/>
          <p:cNvSpPr txBox="1">
            <a:spLocks noGrp="1"/>
          </p:cNvSpPr>
          <p:nvPr>
            <p:ph type="title" idx="4294967295"/>
          </p:nvPr>
        </p:nvSpPr>
        <p:spPr>
          <a:xfrm>
            <a:off x="1485900" y="1028700"/>
            <a:ext cx="61722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rgbClr val="EAD594"/>
              </a:buClr>
              <a:buSzPts val="5400"/>
            </a:pPr>
            <a:r>
              <a:rPr lang="en-US" sz="4050" b="1">
                <a:solidFill>
                  <a:srgbClr val="EAD594"/>
                </a:solidFill>
                <a:latin typeface="Lucida Sans"/>
                <a:ea typeface="Lucida Sans"/>
                <a:cs typeface="Lucida Sans"/>
                <a:sym typeface="Lucida Sans"/>
              </a:rPr>
              <a:t> </a:t>
            </a:r>
            <a:br>
              <a:rPr lang="en-US" sz="4050" b="1">
                <a:solidFill>
                  <a:srgbClr val="EAD594"/>
                </a:solidFill>
                <a:latin typeface="Lucida Sans"/>
                <a:ea typeface="Lucida Sans"/>
                <a:cs typeface="Lucida Sans"/>
                <a:sym typeface="Lucida Sans"/>
              </a:rPr>
            </a:br>
            <a:endParaRPr sz="3300" b="1">
              <a:solidFill>
                <a:srgbClr val="EAD594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  <p:sp>
        <p:nvSpPr>
          <p:cNvPr id="308" name="Google Shape;308;p18"/>
          <p:cNvSpPr txBox="1">
            <a:spLocks noGrp="1"/>
          </p:cNvSpPr>
          <p:nvPr>
            <p:ph type="body" idx="1"/>
          </p:nvPr>
        </p:nvSpPr>
        <p:spPr>
          <a:xfrm>
            <a:off x="1319420" y="1382537"/>
            <a:ext cx="6172200" cy="12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F9F9F9"/>
              </a:buClr>
              <a:buSzPts val="4615"/>
              <a:buNone/>
            </a:pPr>
            <a:r>
              <a:rPr lang="en-US" sz="4400" dirty="0">
                <a:solidFill>
                  <a:schemeClr val="tx1"/>
                </a:solidFill>
                <a:latin typeface="+mn-lt"/>
                <a:ea typeface="Book Antiqua"/>
                <a:cs typeface="Book Antiqua"/>
                <a:sym typeface="Book Antiqua"/>
              </a:rPr>
              <a:t>Light Energy</a:t>
            </a:r>
            <a:endParaRPr sz="4400" dirty="0">
              <a:solidFill>
                <a:schemeClr val="tx1"/>
              </a:solidFill>
              <a:latin typeface="+mn-lt"/>
              <a:ea typeface="Book Antiqua"/>
              <a:cs typeface="Book Antiqua"/>
              <a:sym typeface="Book Antiqua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9"/>
          <p:cNvSpPr txBox="1">
            <a:spLocks noGrp="1"/>
          </p:cNvSpPr>
          <p:nvPr>
            <p:ph type="title"/>
          </p:nvPr>
        </p:nvSpPr>
        <p:spPr>
          <a:xfrm>
            <a:off x="1485900" y="205978"/>
            <a:ext cx="61722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>
              <a:buClr>
                <a:schemeClr val="dk2"/>
              </a:buClr>
              <a:buSzPts val="4400"/>
            </a:pPr>
            <a:r>
              <a:rPr lang="en-US" sz="4400" dirty="0">
                <a:solidFill>
                  <a:schemeClr val="dk2"/>
                </a:solidFill>
              </a:rPr>
              <a:t>Light energy</a:t>
            </a:r>
            <a:endParaRPr sz="4400" dirty="0"/>
          </a:p>
        </p:txBody>
      </p:sp>
      <p:sp>
        <p:nvSpPr>
          <p:cNvPr id="234" name="Google Shape;234;p9"/>
          <p:cNvSpPr txBox="1">
            <a:spLocks noGrp="1"/>
          </p:cNvSpPr>
          <p:nvPr>
            <p:ph type="body" idx="1"/>
          </p:nvPr>
        </p:nvSpPr>
        <p:spPr>
          <a:xfrm>
            <a:off x="1485900" y="1256553"/>
            <a:ext cx="4214191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dirty="0">
                <a:solidFill>
                  <a:schemeClr val="dk1"/>
                </a:solidFill>
              </a:rPr>
              <a:t>A form of energy that </a:t>
            </a:r>
            <a:endParaRPr sz="2000" dirty="0"/>
          </a:p>
          <a:p>
            <a:pPr indent="-342900">
              <a:lnSpc>
                <a:spcPct val="100000"/>
              </a:lnSpc>
            </a:pPr>
            <a:r>
              <a:rPr lang="en-US" sz="2000" dirty="0">
                <a:solidFill>
                  <a:schemeClr val="dk1"/>
                </a:solidFill>
              </a:rPr>
              <a:t>can be </a:t>
            </a:r>
            <a:r>
              <a:rPr lang="en-US" sz="2000" dirty="0">
                <a:solidFill>
                  <a:srgbClr val="3333FF"/>
                </a:solidFill>
              </a:rPr>
              <a:t>seen</a:t>
            </a:r>
            <a:endParaRPr sz="2000" dirty="0"/>
          </a:p>
          <a:p>
            <a:pPr indent="-342900">
              <a:lnSpc>
                <a:spcPct val="100000"/>
              </a:lnSpc>
            </a:pPr>
            <a:r>
              <a:rPr lang="en-US" sz="2000" dirty="0">
                <a:solidFill>
                  <a:schemeClr val="dk1"/>
                </a:solidFill>
              </a:rPr>
              <a:t>travels in a </a:t>
            </a:r>
            <a:r>
              <a:rPr lang="en-US" sz="2000" dirty="0">
                <a:solidFill>
                  <a:srgbClr val="3333FF"/>
                </a:solidFill>
              </a:rPr>
              <a:t>straight line</a:t>
            </a:r>
            <a:r>
              <a:rPr lang="en-US" sz="2000" dirty="0">
                <a:solidFill>
                  <a:schemeClr val="dk1"/>
                </a:solidFill>
              </a:rPr>
              <a:t>   </a:t>
            </a:r>
            <a:endParaRPr sz="2000" dirty="0"/>
          </a:p>
          <a:p>
            <a:pPr indent="-342900">
              <a:lnSpc>
                <a:spcPct val="100000"/>
              </a:lnSpc>
            </a:pPr>
            <a:r>
              <a:rPr lang="en-US" sz="2000" dirty="0">
                <a:solidFill>
                  <a:schemeClr val="dk1"/>
                </a:solidFill>
              </a:rPr>
              <a:t>move through empty space where there is no air.</a:t>
            </a:r>
            <a:endParaRPr sz="2000" dirty="0"/>
          </a:p>
        </p:txBody>
      </p:sp>
      <p:pic>
        <p:nvPicPr>
          <p:cNvPr id="235" name="Google Shape;235;p9" descr="flashlight.jpg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 rot="-3480000">
            <a:off x="5629690" y="1234161"/>
            <a:ext cx="2914650" cy="21859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696105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6428368-F751-FBA0-22D4-1F5D0ED99409}"/>
              </a:ext>
            </a:extLst>
          </p:cNvPr>
          <p:cNvSpPr txBox="1"/>
          <p:nvPr/>
        </p:nvSpPr>
        <p:spPr>
          <a:xfrm>
            <a:off x="625332" y="1704039"/>
            <a:ext cx="798182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Forms of Energy</a:t>
            </a:r>
          </a:p>
        </p:txBody>
      </p:sp>
    </p:spTree>
    <p:extLst>
      <p:ext uri="{BB962C8B-B14F-4D97-AF65-F5344CB8AC3E}">
        <p14:creationId xmlns:p14="http://schemas.microsoft.com/office/powerpoint/2010/main" val="2316597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20"/>
          <p:cNvSpPr txBox="1">
            <a:spLocks noGrp="1"/>
          </p:cNvSpPr>
          <p:nvPr>
            <p:ph type="title"/>
          </p:nvPr>
        </p:nvSpPr>
        <p:spPr>
          <a:xfrm>
            <a:off x="1485900" y="205978"/>
            <a:ext cx="61722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>
              <a:buClr>
                <a:schemeClr val="dk2"/>
              </a:buClr>
              <a:buSzPts val="4400"/>
            </a:pPr>
            <a:r>
              <a:rPr lang="en-US" sz="4400" dirty="0">
                <a:solidFill>
                  <a:schemeClr val="dk2"/>
                </a:solidFill>
              </a:rPr>
              <a:t>Medium</a:t>
            </a:r>
            <a:endParaRPr sz="4400" dirty="0"/>
          </a:p>
        </p:txBody>
      </p:sp>
      <p:sp>
        <p:nvSpPr>
          <p:cNvPr id="321" name="Google Shape;321;p20"/>
          <p:cNvSpPr txBox="1">
            <a:spLocks noGrp="1"/>
          </p:cNvSpPr>
          <p:nvPr>
            <p:ph type="body" idx="1"/>
          </p:nvPr>
        </p:nvSpPr>
        <p:spPr>
          <a:xfrm>
            <a:off x="487017" y="1200150"/>
            <a:ext cx="5628033" cy="1428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dirty="0">
                <a:solidFill>
                  <a:schemeClr val="dk1"/>
                </a:solidFill>
                <a:sym typeface="Wingdings" panose="05000000000000000000" pitchFamily="2" charset="2"/>
              </a:rPr>
              <a:t> a</a:t>
            </a:r>
            <a:r>
              <a:rPr lang="en-US" sz="2000" dirty="0">
                <a:solidFill>
                  <a:schemeClr val="dk1"/>
                </a:solidFill>
              </a:rPr>
              <a:t> substance/material that a force acts on or energy is carried (passed) through</a:t>
            </a:r>
            <a:endParaRPr sz="2000" dirty="0"/>
          </a:p>
        </p:txBody>
      </p:sp>
      <p:pic>
        <p:nvPicPr>
          <p:cNvPr id="322" name="Google Shape;322;p20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4775752" y="3159667"/>
            <a:ext cx="1739348" cy="1491358"/>
          </a:xfrm>
          <a:prstGeom prst="rect">
            <a:avLst/>
          </a:prstGeom>
          <a:noFill/>
          <a:ln>
            <a:noFill/>
          </a:ln>
        </p:spPr>
      </p:pic>
      <p:pic>
        <p:nvPicPr>
          <p:cNvPr id="323" name="Google Shape;323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400800" y="342899"/>
            <a:ext cx="2325757" cy="2707201"/>
          </a:xfrm>
          <a:prstGeom prst="rect">
            <a:avLst/>
          </a:prstGeom>
          <a:noFill/>
          <a:ln>
            <a:noFill/>
          </a:ln>
        </p:spPr>
      </p:pic>
      <p:sp>
        <p:nvSpPr>
          <p:cNvPr id="324" name="Google Shape;324;p20"/>
          <p:cNvSpPr txBox="1"/>
          <p:nvPr/>
        </p:nvSpPr>
        <p:spPr>
          <a:xfrm>
            <a:off x="487017" y="2115659"/>
            <a:ext cx="6028083" cy="1300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>
              <a:buClr>
                <a:schemeClr val="dk1"/>
              </a:buClr>
              <a:buSzPts val="3200"/>
            </a:pPr>
            <a:r>
              <a:rPr lang="en-US" sz="2000" u="sng" dirty="0">
                <a:solidFill>
                  <a:schemeClr val="dk1"/>
                </a:solidFill>
              </a:rPr>
              <a:t>3 light mediums</a:t>
            </a:r>
            <a:r>
              <a:rPr lang="en-US" sz="2000" dirty="0">
                <a:solidFill>
                  <a:schemeClr val="dk1"/>
                </a:solidFill>
              </a:rPr>
              <a:t>: </a:t>
            </a:r>
            <a:endParaRPr sz="2000" dirty="0"/>
          </a:p>
          <a:p>
            <a:pPr>
              <a:buClr>
                <a:schemeClr val="dk1"/>
              </a:buClr>
              <a:buSzPts val="3200"/>
            </a:pPr>
            <a:r>
              <a:rPr lang="en-US" sz="2000" dirty="0">
                <a:solidFill>
                  <a:schemeClr val="dk1"/>
                </a:solidFill>
              </a:rPr>
              <a:t>Transparent: all light passes </a:t>
            </a:r>
            <a:endParaRPr sz="2000" dirty="0"/>
          </a:p>
          <a:p>
            <a:pPr>
              <a:buClr>
                <a:schemeClr val="dk1"/>
              </a:buClr>
              <a:buSzPts val="3200"/>
            </a:pPr>
            <a:r>
              <a:rPr lang="en-US" sz="2000" dirty="0">
                <a:solidFill>
                  <a:schemeClr val="dk1"/>
                </a:solidFill>
              </a:rPr>
              <a:t>Translucent: some light passes</a:t>
            </a:r>
            <a:endParaRPr sz="2000" dirty="0"/>
          </a:p>
          <a:p>
            <a:pPr>
              <a:buClr>
                <a:schemeClr val="dk1"/>
              </a:buClr>
              <a:buSzPts val="3200"/>
            </a:pPr>
            <a:r>
              <a:rPr lang="en-US" sz="2000" dirty="0">
                <a:solidFill>
                  <a:schemeClr val="dk1"/>
                </a:solidFill>
              </a:rPr>
              <a:t>Opaque: no light passes (absorbed)</a:t>
            </a:r>
            <a:endParaRPr sz="2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21"/>
          <p:cNvSpPr txBox="1">
            <a:spLocks noGrp="1"/>
          </p:cNvSpPr>
          <p:nvPr>
            <p:ph type="title"/>
          </p:nvPr>
        </p:nvSpPr>
        <p:spPr>
          <a:xfrm>
            <a:off x="1485900" y="205978"/>
            <a:ext cx="61722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>
              <a:buClr>
                <a:schemeClr val="dk2"/>
              </a:buClr>
              <a:buSzPts val="4400"/>
            </a:pPr>
            <a:r>
              <a:rPr lang="en-US" sz="4400" dirty="0">
                <a:solidFill>
                  <a:schemeClr val="dk2"/>
                </a:solidFill>
              </a:rPr>
              <a:t>Interaction</a:t>
            </a:r>
            <a:endParaRPr sz="4400" dirty="0"/>
          </a:p>
        </p:txBody>
      </p:sp>
      <p:sp>
        <p:nvSpPr>
          <p:cNvPr id="330" name="Google Shape;330;p21"/>
          <p:cNvSpPr txBox="1">
            <a:spLocks noGrp="1"/>
          </p:cNvSpPr>
          <p:nvPr>
            <p:ph type="body" idx="1"/>
          </p:nvPr>
        </p:nvSpPr>
        <p:spPr>
          <a:xfrm>
            <a:off x="437322" y="1200150"/>
            <a:ext cx="4522304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>
                <a:solidFill>
                  <a:schemeClr val="dk1"/>
                </a:solidFill>
              </a:rPr>
              <a:t>What happens to light when it interacts with a medium?</a:t>
            </a:r>
            <a:endParaRPr dirty="0"/>
          </a:p>
          <a:p>
            <a:pPr marL="0" indent="0">
              <a:lnSpc>
                <a:spcPct val="100000"/>
              </a:lnSpc>
              <a:buNone/>
            </a:pPr>
            <a:endParaRPr dirty="0">
              <a:solidFill>
                <a:schemeClr val="dk1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solidFill>
                  <a:schemeClr val="dk1"/>
                </a:solidFill>
              </a:rPr>
              <a:t>Light can: </a:t>
            </a:r>
            <a:endParaRPr dirty="0"/>
          </a:p>
          <a:p>
            <a:pPr indent="-342900">
              <a:lnSpc>
                <a:spcPct val="100000"/>
              </a:lnSpc>
            </a:pPr>
            <a:r>
              <a:rPr lang="en-US" dirty="0">
                <a:solidFill>
                  <a:schemeClr val="dk1"/>
                </a:solidFill>
              </a:rPr>
              <a:t>Transmit</a:t>
            </a:r>
            <a:endParaRPr dirty="0"/>
          </a:p>
          <a:p>
            <a:pPr indent="-342900">
              <a:lnSpc>
                <a:spcPct val="100000"/>
              </a:lnSpc>
            </a:pPr>
            <a:r>
              <a:rPr lang="en-US" dirty="0">
                <a:solidFill>
                  <a:schemeClr val="dk1"/>
                </a:solidFill>
              </a:rPr>
              <a:t>Reflect</a:t>
            </a:r>
            <a:endParaRPr dirty="0"/>
          </a:p>
          <a:p>
            <a:pPr indent="-342900">
              <a:lnSpc>
                <a:spcPct val="100000"/>
              </a:lnSpc>
            </a:pPr>
            <a:r>
              <a:rPr lang="en-US" dirty="0">
                <a:solidFill>
                  <a:schemeClr val="dk1"/>
                </a:solidFill>
              </a:rPr>
              <a:t>Refract</a:t>
            </a:r>
            <a:endParaRPr dirty="0"/>
          </a:p>
          <a:p>
            <a:pPr indent="-342900">
              <a:lnSpc>
                <a:spcPct val="100000"/>
              </a:lnSpc>
            </a:pPr>
            <a:r>
              <a:rPr lang="en-US" dirty="0">
                <a:solidFill>
                  <a:schemeClr val="dk1"/>
                </a:solidFill>
              </a:rPr>
              <a:t>Absorb</a:t>
            </a:r>
            <a:endParaRPr dirty="0"/>
          </a:p>
        </p:txBody>
      </p:sp>
      <p:pic>
        <p:nvPicPr>
          <p:cNvPr id="331" name="Google Shape;331;p21" descr="http://www.johnsonwindowfilms.com/dealer/images/art_153/VLTLG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81411" y="280924"/>
            <a:ext cx="1638300" cy="14716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32" name="Google Shape;332;p21" descr="http://migall.fastmail.fm/astronomy/telescopes_detectors/emr/reflection_absorption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60527" y="2385044"/>
            <a:ext cx="1428750" cy="1491853"/>
          </a:xfrm>
          <a:prstGeom prst="rect">
            <a:avLst/>
          </a:prstGeom>
          <a:noFill/>
          <a:ln>
            <a:noFill/>
          </a:ln>
        </p:spPr>
      </p:pic>
      <p:pic>
        <p:nvPicPr>
          <p:cNvPr id="333" name="Google Shape;333;p21" descr="http://cnx.org/content/m42456/latest/Figure%2026_02_04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748538" y="2643694"/>
            <a:ext cx="1832372" cy="1318022"/>
          </a:xfrm>
          <a:prstGeom prst="rect">
            <a:avLst/>
          </a:prstGeom>
          <a:noFill/>
          <a:ln>
            <a:noFill/>
          </a:ln>
        </p:spPr>
      </p:pic>
      <p:pic>
        <p:nvPicPr>
          <p:cNvPr id="334" name="Google Shape;334;p21" descr="https://chemicalparadigms.wikispaces.com/file/view/prism-and-refraction-of-light-into-rainbow-2-AJHD.jpg/33790809/prism-and-refraction-of-light-into-rainbow-2-AJHD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043901" y="1200150"/>
            <a:ext cx="1195388" cy="1581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22"/>
          <p:cNvSpPr txBox="1">
            <a:spLocks noGrp="1"/>
          </p:cNvSpPr>
          <p:nvPr>
            <p:ph type="title"/>
          </p:nvPr>
        </p:nvSpPr>
        <p:spPr>
          <a:xfrm>
            <a:off x="0" y="205978"/>
            <a:ext cx="91440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>
              <a:buClr>
                <a:schemeClr val="dk2"/>
              </a:buClr>
              <a:buSzPts val="4400"/>
            </a:pPr>
            <a:r>
              <a:rPr lang="en-US" sz="4400" dirty="0">
                <a:solidFill>
                  <a:schemeClr val="dk2"/>
                </a:solidFill>
              </a:rPr>
              <a:t>Reflect</a:t>
            </a:r>
            <a:endParaRPr sz="4400" dirty="0"/>
          </a:p>
        </p:txBody>
      </p:sp>
      <p:sp>
        <p:nvSpPr>
          <p:cNvPr id="340" name="Google Shape;340;p22"/>
          <p:cNvSpPr txBox="1">
            <a:spLocks noGrp="1"/>
          </p:cNvSpPr>
          <p:nvPr>
            <p:ph type="body" idx="1"/>
          </p:nvPr>
        </p:nvSpPr>
        <p:spPr>
          <a:xfrm>
            <a:off x="586409" y="1200150"/>
            <a:ext cx="3928441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sz="2000" dirty="0">
              <a:solidFill>
                <a:schemeClr val="dk1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sz="2000" dirty="0">
                <a:solidFill>
                  <a:schemeClr val="dk1"/>
                </a:solidFill>
              </a:rPr>
              <a:t>Light energy that bounces off a surface.</a:t>
            </a:r>
            <a:endParaRPr sz="2000" dirty="0"/>
          </a:p>
          <a:p>
            <a:pPr marL="0" indent="0">
              <a:lnSpc>
                <a:spcPct val="100000"/>
              </a:lnSpc>
              <a:buNone/>
            </a:pPr>
            <a:endParaRPr sz="2000" dirty="0">
              <a:solidFill>
                <a:schemeClr val="dk1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sz="2000" dirty="0">
                <a:solidFill>
                  <a:schemeClr val="dk1"/>
                </a:solidFill>
              </a:rPr>
              <a:t>Example: mirror, water surface, tinted windows/glass</a:t>
            </a:r>
            <a:endParaRPr sz="2000" dirty="0"/>
          </a:p>
        </p:txBody>
      </p:sp>
      <p:pic>
        <p:nvPicPr>
          <p:cNvPr id="341" name="Google Shape;341;p22" descr="reflectionsfigure2.jpg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4514851" y="1125141"/>
            <a:ext cx="2478881" cy="2697956"/>
          </a:xfrm>
          <a:prstGeom prst="rect">
            <a:avLst/>
          </a:prstGeom>
          <a:noFill/>
          <a:ln>
            <a:noFill/>
          </a:ln>
        </p:spPr>
      </p:pic>
      <p:sp>
        <p:nvSpPr>
          <p:cNvPr id="342" name="Google Shape;342;p22"/>
          <p:cNvSpPr txBox="1"/>
          <p:nvPr/>
        </p:nvSpPr>
        <p:spPr>
          <a:xfrm>
            <a:off x="5086350" y="1600200"/>
            <a:ext cx="1314450" cy="2286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endParaRPr sz="1350">
              <a:solidFill>
                <a:schemeClr val="dk1"/>
              </a:solidFill>
            </a:endParaRPr>
          </a:p>
        </p:txBody>
      </p:sp>
      <p:sp>
        <p:nvSpPr>
          <p:cNvPr id="343" name="Google Shape;343;p22"/>
          <p:cNvSpPr txBox="1"/>
          <p:nvPr/>
        </p:nvSpPr>
        <p:spPr>
          <a:xfrm>
            <a:off x="5372100" y="3600450"/>
            <a:ext cx="800100" cy="28575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endParaRPr sz="135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23"/>
          <p:cNvSpPr txBox="1">
            <a:spLocks noGrp="1"/>
          </p:cNvSpPr>
          <p:nvPr>
            <p:ph type="title"/>
          </p:nvPr>
        </p:nvSpPr>
        <p:spPr>
          <a:xfrm>
            <a:off x="1485900" y="205978"/>
            <a:ext cx="61722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>
              <a:buClr>
                <a:schemeClr val="dk2"/>
              </a:buClr>
              <a:buSzPts val="4400"/>
            </a:pPr>
            <a:r>
              <a:rPr lang="en-US" sz="4400" dirty="0">
                <a:solidFill>
                  <a:schemeClr val="dk2"/>
                </a:solidFill>
              </a:rPr>
              <a:t>Refract</a:t>
            </a:r>
            <a:endParaRPr sz="4400" dirty="0"/>
          </a:p>
        </p:txBody>
      </p:sp>
      <p:sp>
        <p:nvSpPr>
          <p:cNvPr id="349" name="Google Shape;349;p23"/>
          <p:cNvSpPr txBox="1">
            <a:spLocks noGrp="1"/>
          </p:cNvSpPr>
          <p:nvPr>
            <p:ph type="body" idx="1"/>
          </p:nvPr>
        </p:nvSpPr>
        <p:spPr>
          <a:xfrm>
            <a:off x="367748" y="1143000"/>
            <a:ext cx="4147102" cy="3108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dirty="0">
                <a:solidFill>
                  <a:schemeClr val="dk1"/>
                </a:solidFill>
              </a:rPr>
              <a:t>The bending or breaking of light rays as they pass from one substance to another.</a:t>
            </a:r>
            <a:endParaRPr sz="2000" dirty="0"/>
          </a:p>
          <a:p>
            <a:pPr marL="0" indent="0">
              <a:lnSpc>
                <a:spcPct val="100000"/>
              </a:lnSpc>
              <a:buNone/>
            </a:pPr>
            <a:endParaRPr sz="2000" dirty="0">
              <a:solidFill>
                <a:schemeClr val="dk1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sz="2000" dirty="0">
                <a:solidFill>
                  <a:schemeClr val="dk1"/>
                </a:solidFill>
              </a:rPr>
              <a:t>Light slows down and changes direction when it enters a medium.</a:t>
            </a:r>
            <a:endParaRPr sz="2000" dirty="0"/>
          </a:p>
          <a:p>
            <a:pPr marL="0" indent="0">
              <a:lnSpc>
                <a:spcPct val="100000"/>
              </a:lnSpc>
              <a:buNone/>
            </a:pPr>
            <a:endParaRPr lang="en-US" sz="2000" dirty="0">
              <a:solidFill>
                <a:schemeClr val="dk1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sz="2000" dirty="0">
                <a:solidFill>
                  <a:schemeClr val="dk1"/>
                </a:solidFill>
              </a:rPr>
              <a:t>Example: lens </a:t>
            </a:r>
            <a:endParaRPr sz="2000" dirty="0"/>
          </a:p>
        </p:txBody>
      </p:sp>
      <p:pic>
        <p:nvPicPr>
          <p:cNvPr id="350" name="Google Shape;350;p23" descr="glass_of_water.jpg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5070872" y="1200150"/>
            <a:ext cx="2145506" cy="33944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24"/>
          <p:cNvSpPr txBox="1">
            <a:spLocks noGrp="1"/>
          </p:cNvSpPr>
          <p:nvPr>
            <p:ph type="title"/>
          </p:nvPr>
        </p:nvSpPr>
        <p:spPr>
          <a:xfrm>
            <a:off x="1485900" y="205978"/>
            <a:ext cx="61722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>
              <a:buClr>
                <a:schemeClr val="dk2"/>
              </a:buClr>
              <a:buSzPts val="4400"/>
            </a:pPr>
            <a:r>
              <a:rPr lang="en-US" sz="4400" dirty="0">
                <a:solidFill>
                  <a:schemeClr val="dk2"/>
                </a:solidFill>
              </a:rPr>
              <a:t>Transmit</a:t>
            </a:r>
            <a:endParaRPr sz="4400" dirty="0"/>
          </a:p>
        </p:txBody>
      </p:sp>
      <p:sp>
        <p:nvSpPr>
          <p:cNvPr id="356" name="Google Shape;356;p24"/>
          <p:cNvSpPr txBox="1">
            <a:spLocks noGrp="1"/>
          </p:cNvSpPr>
          <p:nvPr>
            <p:ph type="body" idx="1"/>
          </p:nvPr>
        </p:nvSpPr>
        <p:spPr>
          <a:xfrm>
            <a:off x="864704" y="971550"/>
            <a:ext cx="6679096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marL="257175" indent="-257175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solidFill>
                  <a:schemeClr val="dk1"/>
                </a:solidFill>
              </a:rPr>
              <a:t>All light passes through</a:t>
            </a:r>
            <a:endParaRPr dirty="0"/>
          </a:p>
          <a:p>
            <a:pPr marL="257175" indent="-257175">
              <a:lnSpc>
                <a:spcPct val="100000"/>
              </a:lnSpc>
            </a:pPr>
            <a:r>
              <a:rPr lang="en-US" dirty="0">
                <a:solidFill>
                  <a:schemeClr val="dk1"/>
                </a:solidFill>
              </a:rPr>
              <a:t>Light interaction</a:t>
            </a:r>
            <a:endParaRPr dirty="0"/>
          </a:p>
          <a:p>
            <a:pPr marL="257175" indent="-257175">
              <a:lnSpc>
                <a:spcPct val="100000"/>
              </a:lnSpc>
            </a:pPr>
            <a:r>
              <a:rPr lang="en-US" dirty="0">
                <a:solidFill>
                  <a:schemeClr val="dk1"/>
                </a:solidFill>
              </a:rPr>
              <a:t>When light comes </a:t>
            </a:r>
            <a:r>
              <a:rPr lang="en-US" dirty="0" err="1">
                <a:solidFill>
                  <a:schemeClr val="dk1"/>
                </a:solidFill>
              </a:rPr>
              <a:t>inyo</a:t>
            </a:r>
            <a:r>
              <a:rPr lang="en-US" dirty="0">
                <a:solidFill>
                  <a:schemeClr val="dk1"/>
                </a:solidFill>
              </a:rPr>
              <a:t> contact with a transparent medium</a:t>
            </a:r>
            <a:endParaRPr dirty="0"/>
          </a:p>
          <a:p>
            <a:pPr marL="257175" indent="-257175">
              <a:lnSpc>
                <a:spcPct val="100000"/>
              </a:lnSpc>
              <a:buNone/>
            </a:pPr>
            <a:endParaRPr dirty="0">
              <a:solidFill>
                <a:schemeClr val="dk1"/>
              </a:solidFill>
            </a:endParaRPr>
          </a:p>
          <a:p>
            <a:pPr marL="257175" indent="-257175">
              <a:lnSpc>
                <a:spcPct val="100000"/>
              </a:lnSpc>
              <a:buNone/>
            </a:pPr>
            <a:r>
              <a:rPr lang="en-US" dirty="0">
                <a:solidFill>
                  <a:schemeClr val="dk1"/>
                </a:solidFill>
              </a:rPr>
              <a:t>Example: window</a:t>
            </a:r>
            <a:endParaRPr dirty="0"/>
          </a:p>
          <a:p>
            <a:pPr marL="257175" indent="-123825">
              <a:buNone/>
            </a:pPr>
            <a:endParaRPr dirty="0">
              <a:solidFill>
                <a:schemeClr val="dk1"/>
              </a:solidFill>
            </a:endParaRPr>
          </a:p>
        </p:txBody>
      </p:sp>
      <p:pic>
        <p:nvPicPr>
          <p:cNvPr id="357" name="Google Shape;357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14900" y="2440781"/>
            <a:ext cx="2943225" cy="25193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25"/>
          <p:cNvSpPr txBox="1">
            <a:spLocks noGrp="1"/>
          </p:cNvSpPr>
          <p:nvPr>
            <p:ph type="title"/>
          </p:nvPr>
        </p:nvSpPr>
        <p:spPr>
          <a:xfrm>
            <a:off x="1485900" y="205978"/>
            <a:ext cx="61722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>
              <a:buClr>
                <a:schemeClr val="dk2"/>
              </a:buClr>
              <a:buSzPts val="4400"/>
            </a:pPr>
            <a:r>
              <a:rPr lang="en-US" sz="4400" dirty="0">
                <a:solidFill>
                  <a:schemeClr val="dk2"/>
                </a:solidFill>
              </a:rPr>
              <a:t>Absorb</a:t>
            </a:r>
            <a:endParaRPr sz="4400" dirty="0"/>
          </a:p>
        </p:txBody>
      </p:sp>
      <p:sp>
        <p:nvSpPr>
          <p:cNvPr id="363" name="Google Shape;363;p25"/>
          <p:cNvSpPr txBox="1">
            <a:spLocks noGrp="1"/>
          </p:cNvSpPr>
          <p:nvPr>
            <p:ph type="body" idx="1"/>
          </p:nvPr>
        </p:nvSpPr>
        <p:spPr>
          <a:xfrm>
            <a:off x="4629150" y="1200150"/>
            <a:ext cx="4127224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marL="257175" indent="-257175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solidFill>
                  <a:schemeClr val="dk1"/>
                </a:solidFill>
              </a:rPr>
              <a:t>Stops or blocks light from passing </a:t>
            </a:r>
            <a:endParaRPr dirty="0"/>
          </a:p>
          <a:p>
            <a:pPr marL="257175" indent="-257175">
              <a:lnSpc>
                <a:spcPct val="100000"/>
              </a:lnSpc>
            </a:pPr>
            <a:r>
              <a:rPr lang="en-US" dirty="0">
                <a:solidFill>
                  <a:schemeClr val="dk1"/>
                </a:solidFill>
              </a:rPr>
              <a:t>Turns energy into heat</a:t>
            </a:r>
            <a:endParaRPr dirty="0"/>
          </a:p>
          <a:p>
            <a:pPr marL="257175" indent="-257175">
              <a:lnSpc>
                <a:spcPct val="100000"/>
              </a:lnSpc>
            </a:pPr>
            <a:r>
              <a:rPr lang="en-US" dirty="0">
                <a:solidFill>
                  <a:schemeClr val="dk1"/>
                </a:solidFill>
              </a:rPr>
              <a:t>Happens with opaque mediums</a:t>
            </a:r>
            <a:endParaRPr dirty="0"/>
          </a:p>
          <a:p>
            <a:pPr marL="257175" indent="-257175">
              <a:lnSpc>
                <a:spcPct val="100000"/>
              </a:lnSpc>
            </a:pPr>
            <a:r>
              <a:rPr lang="en-US" dirty="0">
                <a:solidFill>
                  <a:schemeClr val="dk1"/>
                </a:solidFill>
              </a:rPr>
              <a:t>Example: the color black</a:t>
            </a:r>
            <a:endParaRPr dirty="0"/>
          </a:p>
        </p:txBody>
      </p:sp>
      <p:pic>
        <p:nvPicPr>
          <p:cNvPr id="364" name="Google Shape;364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71600" y="1200150"/>
            <a:ext cx="3071813" cy="2343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78;p3">
            <a:extLst>
              <a:ext uri="{FF2B5EF4-FFF2-40B4-BE49-F238E27FC236}">
                <a16:creationId xmlns:a16="http://schemas.microsoft.com/office/drawing/2014/main" id="{48E7F182-5DDD-5898-8796-50B1C7656DD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4030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lang="en-US" sz="4400" b="0" i="0" u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Energy</a:t>
            </a:r>
            <a:endParaRPr dirty="0"/>
          </a:p>
        </p:txBody>
      </p:sp>
      <p:sp>
        <p:nvSpPr>
          <p:cNvPr id="5" name="Google Shape;179;p3">
            <a:extLst>
              <a:ext uri="{FF2B5EF4-FFF2-40B4-BE49-F238E27FC236}">
                <a16:creationId xmlns:a16="http://schemas.microsoft.com/office/drawing/2014/main" id="{BD130BBF-5F84-38C5-CD0C-0622E66D1B3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" y="1216350"/>
            <a:ext cx="4038600" cy="3149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Energy is the ability to do </a:t>
            </a:r>
            <a:r>
              <a:rPr lang="en-US" sz="20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work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2000" dirty="0"/>
          </a:p>
          <a:p>
            <a:pPr marL="0" marR="0" lvl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Energy exists in various forms: kinetic (mechanical), potential, thermal, chemical, electrical, light, sound, and nuclear. Energy cannot be created or destroyed – only converted from one form to another. </a:t>
            </a:r>
            <a:endParaRPr sz="2000" b="0" i="0" u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" name="Google Shape;180;p3">
            <a:extLst>
              <a:ext uri="{FF2B5EF4-FFF2-40B4-BE49-F238E27FC236}">
                <a16:creationId xmlns:a16="http://schemas.microsoft.com/office/drawing/2014/main" id="{D3174CAC-5F2B-8DE9-0950-7492733CF979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16827" y="1075933"/>
            <a:ext cx="3386206" cy="34302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030548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oogle Shape;187;p4">
            <a:extLst>
              <a:ext uri="{FF2B5EF4-FFF2-40B4-BE49-F238E27FC236}">
                <a16:creationId xmlns:a16="http://schemas.microsoft.com/office/drawing/2014/main" id="{D0534E9B-9D2E-BAB6-D719-4EC91A3DBD3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91479" y="2288687"/>
            <a:ext cx="3276600" cy="249872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178;p3">
            <a:extLst>
              <a:ext uri="{FF2B5EF4-FFF2-40B4-BE49-F238E27FC236}">
                <a16:creationId xmlns:a16="http://schemas.microsoft.com/office/drawing/2014/main" id="{68959FD6-39F1-819F-AA3B-BA4A7E9A643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4030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lang="en-US" sz="4400" b="0" i="0" u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Potential energy</a:t>
            </a:r>
            <a:endParaRPr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AEE68F-4846-FA0A-DAB0-68AC5DC73C36}"/>
              </a:ext>
            </a:extLst>
          </p:cNvPr>
          <p:cNvSpPr txBox="1"/>
          <p:nvPr/>
        </p:nvSpPr>
        <p:spPr>
          <a:xfrm>
            <a:off x="224175" y="1011414"/>
            <a:ext cx="4347825" cy="10926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0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Wingdings" panose="05000000000000000000" pitchFamily="2" charset="2"/>
              </a:rPr>
              <a:t> </a:t>
            </a:r>
            <a:r>
              <a:rPr lang="en-US" sz="20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energy an object has because of its </a:t>
            </a:r>
            <a:r>
              <a:rPr lang="en-US" sz="2000" b="0" i="0" u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position</a:t>
            </a:r>
            <a:r>
              <a:rPr lang="en-US" sz="20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or condition.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333FF"/>
              </a:buClr>
              <a:buSzPts val="2800"/>
              <a:buFont typeface="Arial"/>
              <a:buNone/>
            </a:pPr>
            <a:r>
              <a:rPr lang="en-US" sz="2000" b="0" i="0" u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Wingdings" panose="05000000000000000000" pitchFamily="2" charset="2"/>
              </a:rPr>
              <a:t> </a:t>
            </a:r>
            <a:r>
              <a:rPr lang="en-US" sz="2000" b="0" i="0" u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It is </a:t>
            </a:r>
            <a:r>
              <a:rPr lang="en-US" sz="2000" b="0" i="0" u="none" dirty="0">
                <a:solidFill>
                  <a:srgbClr val="3333FF"/>
                </a:solidFill>
                <a:latin typeface="Arial"/>
                <a:ea typeface="Arial"/>
                <a:cs typeface="Arial"/>
                <a:sym typeface="Arial"/>
              </a:rPr>
              <a:t>STORED</a:t>
            </a:r>
            <a:r>
              <a:rPr lang="en-US" sz="20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energy</a:t>
            </a:r>
            <a:endParaRPr lang="en-US" sz="2000" dirty="0"/>
          </a:p>
        </p:txBody>
      </p:sp>
      <p:pic>
        <p:nvPicPr>
          <p:cNvPr id="7" name="Google Shape;188;p4">
            <a:extLst>
              <a:ext uri="{FF2B5EF4-FFF2-40B4-BE49-F238E27FC236}">
                <a16:creationId xmlns:a16="http://schemas.microsoft.com/office/drawing/2014/main" id="{7B8BC954-1C9A-3946-0E20-3093547362EE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57582" y="905455"/>
            <a:ext cx="4410075" cy="29400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654595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78;p3">
            <a:extLst>
              <a:ext uri="{FF2B5EF4-FFF2-40B4-BE49-F238E27FC236}">
                <a16:creationId xmlns:a16="http://schemas.microsoft.com/office/drawing/2014/main" id="{68959FD6-39F1-819F-AA3B-BA4A7E9A643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4030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lang="en-US" sz="4400" b="0" i="0" u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Kinetic energy</a:t>
            </a:r>
            <a:endParaRPr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AEE68F-4846-FA0A-DAB0-68AC5DC73C36}"/>
              </a:ext>
            </a:extLst>
          </p:cNvPr>
          <p:cNvSpPr txBox="1"/>
          <p:nvPr/>
        </p:nvSpPr>
        <p:spPr>
          <a:xfrm>
            <a:off x="457201" y="1120071"/>
            <a:ext cx="5486748" cy="14516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57175">
              <a:lnSpc>
                <a:spcPct val="100000"/>
              </a:lnSpc>
              <a:spcBef>
                <a:spcPts val="0"/>
              </a:spcBef>
              <a:buSzPts val="3200"/>
              <a:buNone/>
            </a:pPr>
            <a:r>
              <a:rPr lang="en-US" sz="2000" dirty="0">
                <a:solidFill>
                  <a:schemeClr val="dk1"/>
                </a:solidFill>
                <a:sym typeface="Wingdings" panose="05000000000000000000" pitchFamily="2" charset="2"/>
              </a:rPr>
              <a:t> the </a:t>
            </a:r>
            <a:r>
              <a:rPr lang="en-US" sz="2000" dirty="0">
                <a:solidFill>
                  <a:schemeClr val="dk1"/>
                </a:solidFill>
              </a:rPr>
              <a:t>energy an object has due to its </a:t>
            </a:r>
            <a:r>
              <a:rPr lang="en-US" sz="2000" dirty="0">
                <a:solidFill>
                  <a:srgbClr val="FF0000"/>
                </a:solidFill>
              </a:rPr>
              <a:t>motion, position, or condition.</a:t>
            </a:r>
            <a:r>
              <a:rPr lang="en-US" sz="2000" dirty="0">
                <a:solidFill>
                  <a:schemeClr val="dk1"/>
                </a:solidFill>
              </a:rPr>
              <a:t> </a:t>
            </a:r>
            <a:endParaRPr lang="en-US" sz="2000" dirty="0"/>
          </a:p>
          <a:p>
            <a:pPr marL="257175">
              <a:lnSpc>
                <a:spcPct val="100000"/>
              </a:lnSpc>
              <a:spcBef>
                <a:spcPts val="480"/>
              </a:spcBef>
              <a:buSzPts val="3200"/>
              <a:buNone/>
            </a:pPr>
            <a:r>
              <a:rPr lang="en-US" sz="2000" dirty="0">
                <a:solidFill>
                  <a:schemeClr val="dk1"/>
                </a:solidFill>
              </a:rPr>
              <a:t>It is energy in </a:t>
            </a:r>
            <a:r>
              <a:rPr lang="en-US" sz="2000" dirty="0">
                <a:solidFill>
                  <a:srgbClr val="0000FF"/>
                </a:solidFill>
              </a:rPr>
              <a:t>MOTION</a:t>
            </a:r>
            <a:r>
              <a:rPr lang="en-US" sz="2000" dirty="0">
                <a:solidFill>
                  <a:schemeClr val="tx1"/>
                </a:solidFill>
              </a:rPr>
              <a:t>.</a:t>
            </a:r>
          </a:p>
          <a:p>
            <a:pPr marL="257175">
              <a:lnSpc>
                <a:spcPct val="100000"/>
              </a:lnSpc>
              <a:spcBef>
                <a:spcPts val="480"/>
              </a:spcBef>
              <a:buSzPts val="3200"/>
              <a:buNone/>
            </a:pPr>
            <a:r>
              <a:rPr lang="en-US" sz="2000" dirty="0">
                <a:solidFill>
                  <a:schemeClr val="dk1"/>
                </a:solidFill>
              </a:rPr>
              <a:t>Anything </a:t>
            </a:r>
            <a:r>
              <a:rPr lang="en-US" sz="2000" dirty="0">
                <a:solidFill>
                  <a:schemeClr val="tx1"/>
                </a:solidFill>
              </a:rPr>
              <a:t>moving</a:t>
            </a:r>
            <a:r>
              <a:rPr lang="en-US" sz="2000" dirty="0">
                <a:solidFill>
                  <a:schemeClr val="dk1"/>
                </a:solidFill>
              </a:rPr>
              <a:t> has kinetic energy.</a:t>
            </a:r>
            <a:endParaRPr lang="en-US" sz="2000" dirty="0"/>
          </a:p>
        </p:txBody>
      </p:sp>
      <p:pic>
        <p:nvPicPr>
          <p:cNvPr id="9" name="Google Shape;195;p5" descr="th?id=I">
            <a:extLst>
              <a:ext uri="{FF2B5EF4-FFF2-40B4-BE49-F238E27FC236}">
                <a16:creationId xmlns:a16="http://schemas.microsoft.com/office/drawing/2014/main" id="{18EBB43D-4429-B654-8AC6-08C3EA389B18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10545" y="2571750"/>
            <a:ext cx="2559326" cy="18458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96;p5" descr="th?id=I">
            <a:extLst>
              <a:ext uri="{FF2B5EF4-FFF2-40B4-BE49-F238E27FC236}">
                <a16:creationId xmlns:a16="http://schemas.microsoft.com/office/drawing/2014/main" id="{034BD7CE-0A33-E71C-9FC5-7909233AF621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76493" y="3179494"/>
            <a:ext cx="1900859" cy="142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97;p5" descr="th?id=H">
            <a:extLst>
              <a:ext uri="{FF2B5EF4-FFF2-40B4-BE49-F238E27FC236}">
                <a16:creationId xmlns:a16="http://schemas.microsoft.com/office/drawing/2014/main" id="{17A881E9-8AA3-407A-8E6B-FCB239BA0E27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647259" y="737128"/>
            <a:ext cx="742950" cy="1000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98;p5" descr="th?id=I">
            <a:extLst>
              <a:ext uri="{FF2B5EF4-FFF2-40B4-BE49-F238E27FC236}">
                <a16:creationId xmlns:a16="http://schemas.microsoft.com/office/drawing/2014/main" id="{1C61444A-234D-B756-CC94-4A4A09BB6027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66721" y="2796860"/>
            <a:ext cx="2376579" cy="174532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580413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78;p3">
            <a:extLst>
              <a:ext uri="{FF2B5EF4-FFF2-40B4-BE49-F238E27FC236}">
                <a16:creationId xmlns:a16="http://schemas.microsoft.com/office/drawing/2014/main" id="{68959FD6-39F1-819F-AA3B-BA4A7E9A643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4030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lang="en-US" sz="4400" b="0" i="0" u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Mechanical energy</a:t>
            </a:r>
            <a:endParaRPr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AEE68F-4846-FA0A-DAB0-68AC5DC73C36}"/>
              </a:ext>
            </a:extLst>
          </p:cNvPr>
          <p:cNvSpPr txBox="1"/>
          <p:nvPr/>
        </p:nvSpPr>
        <p:spPr>
          <a:xfrm>
            <a:off x="848321" y="1019872"/>
            <a:ext cx="5389957" cy="14516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57175">
              <a:lnSpc>
                <a:spcPct val="100000"/>
              </a:lnSpc>
              <a:spcBef>
                <a:spcPts val="0"/>
              </a:spcBef>
              <a:buSzPts val="3200"/>
              <a:buNone/>
            </a:pPr>
            <a:r>
              <a:rPr lang="en-US" sz="2000" dirty="0">
                <a:solidFill>
                  <a:schemeClr val="dk1"/>
                </a:solidFill>
                <a:sym typeface="Wingdings" panose="05000000000000000000" pitchFamily="2" charset="2"/>
              </a:rPr>
              <a:t> the t</a:t>
            </a:r>
            <a:r>
              <a:rPr lang="en-US" sz="2000" dirty="0">
                <a:solidFill>
                  <a:schemeClr val="dk1"/>
                </a:solidFill>
              </a:rPr>
              <a:t>otal energy of an object due to its </a:t>
            </a:r>
            <a:r>
              <a:rPr lang="en-US" sz="2000" dirty="0">
                <a:solidFill>
                  <a:srgbClr val="FF0000"/>
                </a:solidFill>
              </a:rPr>
              <a:t>motion PLUS its position</a:t>
            </a:r>
            <a:endParaRPr lang="en-US" sz="2800" dirty="0">
              <a:solidFill>
                <a:srgbClr val="FF0000"/>
              </a:solidFill>
            </a:endParaRPr>
          </a:p>
          <a:p>
            <a:pPr marL="257175">
              <a:lnSpc>
                <a:spcPct val="100000"/>
              </a:lnSpc>
              <a:spcBef>
                <a:spcPts val="480"/>
              </a:spcBef>
              <a:buSzPts val="3200"/>
              <a:buNone/>
            </a:pPr>
            <a:r>
              <a:rPr lang="en-US" sz="2000" dirty="0">
                <a:solidFill>
                  <a:schemeClr val="dk1"/>
                </a:solidFill>
                <a:sym typeface="Wingdings" panose="05000000000000000000" pitchFamily="2" charset="2"/>
              </a:rPr>
              <a:t> </a:t>
            </a:r>
            <a:r>
              <a:rPr lang="en-US" sz="2000" dirty="0">
                <a:solidFill>
                  <a:schemeClr val="dk1"/>
                </a:solidFill>
              </a:rPr>
              <a:t>Energy that </a:t>
            </a:r>
            <a:r>
              <a:rPr lang="en-US" sz="2000" dirty="0">
                <a:solidFill>
                  <a:srgbClr val="3333FF"/>
                </a:solidFill>
              </a:rPr>
              <a:t>does work.</a:t>
            </a:r>
            <a:endParaRPr lang="en-US" sz="2800" dirty="0"/>
          </a:p>
          <a:p>
            <a:pPr marL="257175">
              <a:lnSpc>
                <a:spcPct val="100000"/>
              </a:lnSpc>
              <a:spcBef>
                <a:spcPts val="480"/>
              </a:spcBef>
              <a:buSzPts val="3200"/>
              <a:buNone/>
            </a:pPr>
            <a:r>
              <a:rPr lang="en-US" sz="2000" dirty="0">
                <a:solidFill>
                  <a:schemeClr val="dk1"/>
                </a:solidFill>
              </a:rPr>
              <a:t>Energy that is </a:t>
            </a:r>
            <a:r>
              <a:rPr lang="en-US" sz="2000" dirty="0">
                <a:solidFill>
                  <a:schemeClr val="tx1"/>
                </a:solidFill>
              </a:rPr>
              <a:t>moving</a:t>
            </a:r>
            <a:r>
              <a:rPr lang="en-US" sz="2000" dirty="0">
                <a:solidFill>
                  <a:schemeClr val="dk1"/>
                </a:solidFill>
              </a:rPr>
              <a:t>.</a:t>
            </a:r>
            <a:endParaRPr lang="en-US" sz="2800" dirty="0"/>
          </a:p>
        </p:txBody>
      </p:sp>
      <p:pic>
        <p:nvPicPr>
          <p:cNvPr id="9" name="Google Shape;195;p5" descr="th?id=I">
            <a:extLst>
              <a:ext uri="{FF2B5EF4-FFF2-40B4-BE49-F238E27FC236}">
                <a16:creationId xmlns:a16="http://schemas.microsoft.com/office/drawing/2014/main" id="{18EBB43D-4429-B654-8AC6-08C3EA389B18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10545" y="2571750"/>
            <a:ext cx="2559326" cy="18458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96;p5" descr="th?id=I">
            <a:extLst>
              <a:ext uri="{FF2B5EF4-FFF2-40B4-BE49-F238E27FC236}">
                <a16:creationId xmlns:a16="http://schemas.microsoft.com/office/drawing/2014/main" id="{034BD7CE-0A33-E71C-9FC5-7909233AF621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76493" y="3179494"/>
            <a:ext cx="1900859" cy="142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97;p5" descr="th?id=H">
            <a:extLst>
              <a:ext uri="{FF2B5EF4-FFF2-40B4-BE49-F238E27FC236}">
                <a16:creationId xmlns:a16="http://schemas.microsoft.com/office/drawing/2014/main" id="{17A881E9-8AA3-407A-8E6B-FCB239BA0E27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647259" y="737128"/>
            <a:ext cx="742950" cy="1000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98;p5" descr="th?id=I">
            <a:extLst>
              <a:ext uri="{FF2B5EF4-FFF2-40B4-BE49-F238E27FC236}">
                <a16:creationId xmlns:a16="http://schemas.microsoft.com/office/drawing/2014/main" id="{1C61444A-234D-B756-CC94-4A4A09BB6027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66721" y="2796860"/>
            <a:ext cx="2376579" cy="174532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180690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7"/>
          <p:cNvSpPr txBox="1">
            <a:spLocks noGrp="1"/>
          </p:cNvSpPr>
          <p:nvPr>
            <p:ph type="title"/>
          </p:nvPr>
        </p:nvSpPr>
        <p:spPr>
          <a:xfrm>
            <a:off x="1485900" y="205978"/>
            <a:ext cx="61722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>
              <a:buClr>
                <a:schemeClr val="dk2"/>
              </a:buClr>
              <a:buSzPts val="4400"/>
            </a:pPr>
            <a:r>
              <a:rPr lang="en-US" sz="4400" dirty="0">
                <a:solidFill>
                  <a:schemeClr val="dk2"/>
                </a:solidFill>
              </a:rPr>
              <a:t>Electrical energy</a:t>
            </a:r>
            <a:endParaRPr sz="4400" dirty="0"/>
          </a:p>
        </p:txBody>
      </p:sp>
      <p:sp>
        <p:nvSpPr>
          <p:cNvPr id="214" name="Google Shape;214;p7"/>
          <p:cNvSpPr txBox="1">
            <a:spLocks noGrp="1"/>
          </p:cNvSpPr>
          <p:nvPr>
            <p:ph type="body" idx="1"/>
          </p:nvPr>
        </p:nvSpPr>
        <p:spPr>
          <a:xfrm>
            <a:off x="1910488" y="1171575"/>
            <a:ext cx="5747611" cy="24760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marL="257175">
              <a:lnSpc>
                <a:spcPct val="100000"/>
              </a:lnSpc>
              <a:spcBef>
                <a:spcPts val="0"/>
              </a:spcBef>
              <a:buClr>
                <a:srgbClr val="0000FF"/>
              </a:buClr>
              <a:buSzPts val="3200"/>
              <a:buNone/>
            </a:pPr>
            <a:r>
              <a:rPr lang="en-US" sz="2000" dirty="0">
                <a:solidFill>
                  <a:schemeClr val="tx1"/>
                </a:solidFill>
                <a:sym typeface="Wingdings" panose="05000000000000000000" pitchFamily="2" charset="2"/>
              </a:rPr>
              <a:t> e</a:t>
            </a:r>
            <a:r>
              <a:rPr lang="en-US" sz="2000" dirty="0">
                <a:solidFill>
                  <a:schemeClr val="tx1"/>
                </a:solidFill>
              </a:rPr>
              <a:t>nergy </a:t>
            </a:r>
            <a:r>
              <a:rPr lang="en-US" sz="2000" dirty="0">
                <a:solidFill>
                  <a:schemeClr val="dk1"/>
                </a:solidFill>
              </a:rPr>
              <a:t>that comes from the </a:t>
            </a:r>
            <a:r>
              <a:rPr lang="en-US" sz="2000" dirty="0">
                <a:solidFill>
                  <a:srgbClr val="FF0000"/>
                </a:solidFill>
              </a:rPr>
              <a:t>flow of electricity </a:t>
            </a:r>
            <a:r>
              <a:rPr lang="en-US" sz="2000" dirty="0">
                <a:solidFill>
                  <a:schemeClr val="dk1"/>
                </a:solidFill>
              </a:rPr>
              <a:t>through a conductor.</a:t>
            </a:r>
            <a:endParaRPr sz="2000" dirty="0">
              <a:solidFill>
                <a:schemeClr val="dk1"/>
              </a:solidFill>
            </a:endParaRPr>
          </a:p>
          <a:p>
            <a:pPr marL="257175">
              <a:lnSpc>
                <a:spcPct val="100000"/>
              </a:lnSpc>
              <a:spcBef>
                <a:spcPts val="480"/>
              </a:spcBef>
              <a:buSzPts val="3200"/>
              <a:buNone/>
            </a:pPr>
            <a:r>
              <a:rPr lang="en-US" sz="2000" dirty="0">
                <a:solidFill>
                  <a:schemeClr val="dk1"/>
                </a:solidFill>
              </a:rPr>
              <a:t>Use electricity by:</a:t>
            </a:r>
            <a:endParaRPr sz="2000" dirty="0"/>
          </a:p>
          <a:p>
            <a:pPr marL="257175">
              <a:lnSpc>
                <a:spcPct val="100000"/>
              </a:lnSpc>
              <a:spcBef>
                <a:spcPts val="480"/>
              </a:spcBef>
              <a:buSzPts val="3200"/>
            </a:pPr>
            <a:r>
              <a:rPr lang="en-US" sz="2000" dirty="0">
                <a:solidFill>
                  <a:schemeClr val="dk1"/>
                </a:solidFill>
              </a:rPr>
              <a:t>plugging a cord into an outlet</a:t>
            </a:r>
            <a:endParaRPr sz="2000" dirty="0"/>
          </a:p>
          <a:p>
            <a:pPr marL="257175">
              <a:lnSpc>
                <a:spcPct val="100000"/>
              </a:lnSpc>
              <a:spcBef>
                <a:spcPts val="480"/>
              </a:spcBef>
              <a:buSzPts val="3200"/>
            </a:pPr>
            <a:r>
              <a:rPr lang="en-US" sz="2000" dirty="0">
                <a:solidFill>
                  <a:schemeClr val="dk1"/>
                </a:solidFill>
              </a:rPr>
              <a:t>using a battery</a:t>
            </a:r>
            <a:endParaRPr sz="2000" dirty="0"/>
          </a:p>
          <a:p>
            <a:pPr marL="257175">
              <a:lnSpc>
                <a:spcPct val="100000"/>
              </a:lnSpc>
              <a:spcBef>
                <a:spcPts val="480"/>
              </a:spcBef>
              <a:buSzPts val="3200"/>
            </a:pPr>
            <a:r>
              <a:rPr lang="en-US" sz="2000" dirty="0">
                <a:solidFill>
                  <a:schemeClr val="dk1"/>
                </a:solidFill>
              </a:rPr>
              <a:t>lightning</a:t>
            </a:r>
            <a:endParaRPr sz="2000" dirty="0">
              <a:solidFill>
                <a:schemeClr val="dk1"/>
              </a:solidFill>
            </a:endParaRPr>
          </a:p>
        </p:txBody>
      </p:sp>
      <p:pic>
        <p:nvPicPr>
          <p:cNvPr id="215" name="Google Shape;215;p7" descr="th?id=I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11501" y="1904146"/>
            <a:ext cx="1910331" cy="153368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7" descr="th?id=I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7444" y="3627435"/>
            <a:ext cx="1493044" cy="1021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7" descr="th?id=I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12838" y="300659"/>
            <a:ext cx="1493044" cy="130947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7" descr="th?id=I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902520" y="2939653"/>
            <a:ext cx="2640806" cy="19978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7" descr="th?id=I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283518" y="502017"/>
            <a:ext cx="1443038" cy="10358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8"/>
          <p:cNvSpPr txBox="1">
            <a:spLocks noGrp="1"/>
          </p:cNvSpPr>
          <p:nvPr>
            <p:ph type="title"/>
          </p:nvPr>
        </p:nvSpPr>
        <p:spPr>
          <a:xfrm>
            <a:off x="1485900" y="205978"/>
            <a:ext cx="61722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>
              <a:buClr>
                <a:schemeClr val="dk2"/>
              </a:buClr>
              <a:buSzPts val="4400"/>
            </a:pPr>
            <a:r>
              <a:rPr lang="en-US" sz="4400" dirty="0">
                <a:solidFill>
                  <a:schemeClr val="dk2"/>
                </a:solidFill>
              </a:rPr>
              <a:t>Chemical energy</a:t>
            </a:r>
            <a:endParaRPr sz="4400" dirty="0"/>
          </a:p>
        </p:txBody>
      </p:sp>
      <p:sp>
        <p:nvSpPr>
          <p:cNvPr id="225" name="Google Shape;225;p8"/>
          <p:cNvSpPr txBox="1">
            <a:spLocks noGrp="1"/>
          </p:cNvSpPr>
          <p:nvPr>
            <p:ph type="body" idx="1"/>
          </p:nvPr>
        </p:nvSpPr>
        <p:spPr>
          <a:xfrm>
            <a:off x="1485900" y="960256"/>
            <a:ext cx="61722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SzPts val="3200"/>
              <a:buNone/>
            </a:pPr>
            <a:r>
              <a:rPr lang="en-US" sz="2000" dirty="0">
                <a:solidFill>
                  <a:schemeClr val="dk1"/>
                </a:solidFill>
                <a:sym typeface="Wingdings" panose="05000000000000000000" pitchFamily="2" charset="2"/>
              </a:rPr>
              <a:t> e</a:t>
            </a:r>
            <a:r>
              <a:rPr lang="en-US" sz="2000" dirty="0">
                <a:solidFill>
                  <a:schemeClr val="dk1"/>
                </a:solidFill>
              </a:rPr>
              <a:t>nergy stored in matter that can be released by chemical reactions</a:t>
            </a:r>
            <a:endParaRPr sz="2000" dirty="0"/>
          </a:p>
          <a:p>
            <a:pPr marL="0" indent="0">
              <a:lnSpc>
                <a:spcPct val="100000"/>
              </a:lnSpc>
              <a:spcBef>
                <a:spcPts val="480"/>
              </a:spcBef>
              <a:buSzPts val="3200"/>
              <a:buNone/>
            </a:pPr>
            <a:endParaRPr sz="2000" dirty="0">
              <a:solidFill>
                <a:schemeClr val="dk1"/>
              </a:solidFill>
            </a:endParaRPr>
          </a:p>
          <a:p>
            <a:pPr marL="257175" indent="-104775">
              <a:spcBef>
                <a:spcPts val="480"/>
              </a:spcBef>
              <a:buSzPts val="3200"/>
              <a:buNone/>
            </a:pPr>
            <a:endParaRPr sz="2000" dirty="0">
              <a:solidFill>
                <a:schemeClr val="dk1"/>
              </a:solidFill>
            </a:endParaRPr>
          </a:p>
        </p:txBody>
      </p:sp>
      <p:pic>
        <p:nvPicPr>
          <p:cNvPr id="226" name="Google Shape;226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2760000">
            <a:off x="3739029" y="2556561"/>
            <a:ext cx="2006203" cy="144541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0" y="1771650"/>
            <a:ext cx="2019300" cy="15120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8"/>
          <p:cNvPicPr preferRelativeResize="0"/>
          <p:nvPr/>
        </p:nvPicPr>
        <p:blipFill rotWithShape="1">
          <a:blip r:embed="rId5">
            <a:alphaModFix/>
          </a:blip>
          <a:srcRect t="6637" b="2632"/>
          <a:stretch/>
        </p:blipFill>
        <p:spPr>
          <a:xfrm>
            <a:off x="1505081" y="1817506"/>
            <a:ext cx="2000250" cy="24550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9"/>
          <p:cNvSpPr txBox="1">
            <a:spLocks noGrp="1"/>
          </p:cNvSpPr>
          <p:nvPr>
            <p:ph type="title"/>
          </p:nvPr>
        </p:nvSpPr>
        <p:spPr>
          <a:xfrm>
            <a:off x="1485900" y="205978"/>
            <a:ext cx="61722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>
              <a:buClr>
                <a:schemeClr val="dk2"/>
              </a:buClr>
              <a:buSzPts val="4400"/>
            </a:pPr>
            <a:r>
              <a:rPr lang="en-US" sz="4400" dirty="0">
                <a:solidFill>
                  <a:schemeClr val="dk2"/>
                </a:solidFill>
              </a:rPr>
              <a:t>Light energy</a:t>
            </a:r>
            <a:endParaRPr sz="4400" dirty="0"/>
          </a:p>
        </p:txBody>
      </p:sp>
      <p:sp>
        <p:nvSpPr>
          <p:cNvPr id="234" name="Google Shape;234;p9"/>
          <p:cNvSpPr txBox="1">
            <a:spLocks noGrp="1"/>
          </p:cNvSpPr>
          <p:nvPr>
            <p:ph type="body" idx="1"/>
          </p:nvPr>
        </p:nvSpPr>
        <p:spPr>
          <a:xfrm>
            <a:off x="1485900" y="1256553"/>
            <a:ext cx="4214191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dirty="0">
                <a:solidFill>
                  <a:schemeClr val="dk1"/>
                </a:solidFill>
                <a:sym typeface="Wingdings" panose="05000000000000000000" pitchFamily="2" charset="2"/>
              </a:rPr>
              <a:t> </a:t>
            </a:r>
            <a:r>
              <a:rPr lang="en-US" sz="2000" dirty="0">
                <a:solidFill>
                  <a:schemeClr val="dk1"/>
                </a:solidFill>
              </a:rPr>
              <a:t>energy that </a:t>
            </a:r>
            <a:endParaRPr sz="2000" dirty="0"/>
          </a:p>
          <a:p>
            <a:pPr indent="-342900">
              <a:lnSpc>
                <a:spcPct val="100000"/>
              </a:lnSpc>
            </a:pPr>
            <a:r>
              <a:rPr lang="en-US" sz="2000" dirty="0">
                <a:solidFill>
                  <a:schemeClr val="dk1"/>
                </a:solidFill>
              </a:rPr>
              <a:t>can be </a:t>
            </a:r>
            <a:r>
              <a:rPr lang="en-US" sz="2000" dirty="0">
                <a:solidFill>
                  <a:srgbClr val="3333FF"/>
                </a:solidFill>
              </a:rPr>
              <a:t>seen</a:t>
            </a:r>
            <a:endParaRPr sz="2000" dirty="0"/>
          </a:p>
          <a:p>
            <a:pPr indent="-342900">
              <a:lnSpc>
                <a:spcPct val="100000"/>
              </a:lnSpc>
            </a:pPr>
            <a:r>
              <a:rPr lang="en-US" sz="2000" dirty="0">
                <a:solidFill>
                  <a:schemeClr val="dk1"/>
                </a:solidFill>
              </a:rPr>
              <a:t>travels in a </a:t>
            </a:r>
            <a:r>
              <a:rPr lang="en-US" sz="2000" dirty="0">
                <a:solidFill>
                  <a:srgbClr val="3333FF"/>
                </a:solidFill>
              </a:rPr>
              <a:t>straight line</a:t>
            </a:r>
            <a:r>
              <a:rPr lang="en-US" sz="2000" dirty="0">
                <a:solidFill>
                  <a:schemeClr val="dk1"/>
                </a:solidFill>
              </a:rPr>
              <a:t>   </a:t>
            </a:r>
            <a:endParaRPr sz="2000" dirty="0"/>
          </a:p>
          <a:p>
            <a:pPr indent="-342900">
              <a:lnSpc>
                <a:spcPct val="100000"/>
              </a:lnSpc>
            </a:pPr>
            <a:r>
              <a:rPr lang="en-US" sz="2000" dirty="0">
                <a:solidFill>
                  <a:schemeClr val="dk1"/>
                </a:solidFill>
              </a:rPr>
              <a:t>move through empty space where there is no air.</a:t>
            </a:r>
            <a:endParaRPr sz="2000" dirty="0"/>
          </a:p>
        </p:txBody>
      </p:sp>
      <p:pic>
        <p:nvPicPr>
          <p:cNvPr id="235" name="Google Shape;235;p9" descr="flashlight.jpg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 rot="-3480000">
            <a:off x="5629690" y="1234161"/>
            <a:ext cx="2914650" cy="21859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596</Words>
  <Application>Microsoft Office PowerPoint</Application>
  <PresentationFormat>On-screen Show (16:9)</PresentationFormat>
  <Paragraphs>109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Open Sans</vt:lpstr>
      <vt:lpstr>Arial</vt:lpstr>
      <vt:lpstr>Lucida Sans</vt:lpstr>
      <vt:lpstr>Teko</vt:lpstr>
      <vt:lpstr>Book Antiqua</vt:lpstr>
      <vt:lpstr>Simple Light</vt:lpstr>
      <vt:lpstr>PowerPoint Presentation</vt:lpstr>
      <vt:lpstr>PowerPoint Presentation</vt:lpstr>
      <vt:lpstr>Energy</vt:lpstr>
      <vt:lpstr>Potential energy</vt:lpstr>
      <vt:lpstr>Kinetic energy</vt:lpstr>
      <vt:lpstr>Mechanical energy</vt:lpstr>
      <vt:lpstr>Electrical energy</vt:lpstr>
      <vt:lpstr>Chemical energy</vt:lpstr>
      <vt:lpstr>Light energy</vt:lpstr>
      <vt:lpstr>Thermal energy</vt:lpstr>
      <vt:lpstr>Sound energy</vt:lpstr>
      <vt:lpstr> </vt:lpstr>
      <vt:lpstr>Current</vt:lpstr>
      <vt:lpstr>Open circuit (incomplete or broken)</vt:lpstr>
      <vt:lpstr>Closed circuit (complete or working)</vt:lpstr>
      <vt:lpstr>Series circuit</vt:lpstr>
      <vt:lpstr>Parallel circuit</vt:lpstr>
      <vt:lpstr>  </vt:lpstr>
      <vt:lpstr>Light energy</vt:lpstr>
      <vt:lpstr>Medium</vt:lpstr>
      <vt:lpstr>Interaction</vt:lpstr>
      <vt:lpstr>Reflect</vt:lpstr>
      <vt:lpstr>Refract</vt:lpstr>
      <vt:lpstr>Transmit</vt:lpstr>
      <vt:lpstr>Absorb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Ellen Parrish</dc:creator>
  <cp:lastModifiedBy>Zain Alexander Iqbal</cp:lastModifiedBy>
  <cp:revision>6</cp:revision>
  <dcterms:modified xsi:type="dcterms:W3CDTF">2022-09-30T16:54:44Z</dcterms:modified>
</cp:coreProperties>
</file>