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569" r:id="rId3"/>
    <p:sldId id="570" r:id="rId4"/>
    <p:sldId id="257" r:id="rId5"/>
    <p:sldId id="568" r:id="rId6"/>
    <p:sldId id="270" r:id="rId7"/>
    <p:sldId id="567" r:id="rId8"/>
    <p:sldId id="571" r:id="rId9"/>
    <p:sldId id="272" r:id="rId10"/>
    <p:sldId id="273" r:id="rId11"/>
    <p:sldId id="274" r:id="rId12"/>
    <p:sldId id="275" r:id="rId13"/>
    <p:sldId id="276" r:id="rId14"/>
    <p:sldId id="278" r:id="rId15"/>
    <p:sldId id="27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08" y="132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2B333-1886-489F-8094-780B84FC1A2C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9309D-568E-489E-8DB9-C6863DFA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940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https://www.flickr.com/photos/cnbp/15375472773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9309D-568E-489E-8DB9-C6863DFA5E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166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https://commons.wikimedia.org/wiki/File:Surface_area.svg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9309D-568E-489E-8DB9-C6863DFA5E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80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https://www.google.com/</a:t>
            </a:r>
            <a:r>
              <a:rPr lang="en-US" dirty="0" err="1"/>
              <a:t>imgres?imgurl</a:t>
            </a:r>
            <a:r>
              <a:rPr lang="en-US" dirty="0"/>
              <a:t>=http%3A%2F%2Falekhyahomes.in%2Fwp-content%2Fuploads%2F2015%2F08%2Flotusleaf_930x400.jpg&amp;imgrefurl=http%3A%2F%2Falekhyahomes.in%2Fprojects%2Flotus-leaf%2F&amp;docid=L2EcfkT7npDodM&amp;tbnid=PQE5c6PJvNkaYM%3A&amp;vet=10ahUKEwjVwIT-kundAhUKP60KHaFxBZUQMwh_KAYwBg..i&amp;w=930&amp;h=400&amp;safe=</a:t>
            </a:r>
            <a:r>
              <a:rPr lang="en-US" dirty="0" err="1"/>
              <a:t>strict&amp;bih</a:t>
            </a:r>
            <a:r>
              <a:rPr lang="en-US" dirty="0"/>
              <a:t>=657&amp;biw=1366&amp;q=lotus%20leaf&amp;ved=0ahUKEwjVwIT-kundAhUKP60KHaFxBZUQMwh_KAYwBg&amp;iact=</a:t>
            </a:r>
            <a:r>
              <a:rPr lang="en-US" dirty="0" err="1"/>
              <a:t>mrc&amp;uact</a:t>
            </a:r>
            <a:r>
              <a:rPr lang="en-US" dirty="0"/>
              <a:t>=8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9309D-568E-489E-8DB9-C6863DFA5E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238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https://commons.wikimedia.org/wiki/File:Mud_low_crawl_Individual_Movement_Techniques_training.jpg</a:t>
            </a:r>
          </a:p>
          <a:p>
            <a:r>
              <a:rPr lang="en-US" dirty="0"/>
              <a:t>https://commons.wikimedia.org/wiki/File:Muddy_Toyota_RAV4.jpg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9309D-568E-489E-8DB9-C6863DFA5E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26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https://www.youtube.com/watch?v=IPM8OR6W6WE&amp;t=148s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9309D-568E-489E-8DB9-C6863DFA5E6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245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https://www.hydrotechusa.com/</a:t>
            </a:r>
          </a:p>
          <a:p>
            <a:r>
              <a:rPr lang="en-US" dirty="0"/>
              <a:t>https://nhg.secure.footprint.net/-/media/Articles/shutterstock_1170325_construction01.jpg?h=307&amp;la=en&amp;w=460&amp;t=20170612T055408Z</a:t>
            </a:r>
          </a:p>
          <a:p>
            <a:r>
              <a:rPr lang="en-US" dirty="0"/>
              <a:t>https://images.mattel.com/scene7//wcsstore/MattelCAS/05BUN14_Comfy_Space_PJs_and_Slippers_Girls_FMD28_FMD29_1?$ossmallindex$&amp;storeId=10651&amp;SKU=05BUN14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9309D-568E-489E-8DB9-C6863DFA5E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Drop Profile Credit (Krystle Dunn)</a:t>
            </a:r>
          </a:p>
          <a:p>
            <a:r>
              <a:rPr lang="en-US" dirty="0"/>
              <a:t>Tilt Roll Off Angle Credit (Krystle Dunn)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9309D-568E-489E-8DB9-C6863DFA5E6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49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99AA3-3B22-4AA1-850A-744751B7D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38F2FF-8DF3-4C40-B8A7-B7B87B3A4E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04646-BD25-492E-9892-EE2E326C0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F63-7465-4018-BFBB-3FA53C2D3B2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FC070-D253-40DF-8A8C-2B705E3BA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381B5-4A95-40F6-940B-28976F7DE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4482-A353-499E-A4B7-A858E174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12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0A49C-4039-4ADC-A275-9025A08C2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E920B0-EAF2-4594-9752-E4A5A708BD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E3826-582A-499C-AB4E-EBAC4DC9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F63-7465-4018-BFBB-3FA53C2D3B2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74838-B4CC-4D50-A56C-96BEEB23E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2300A-51B0-4896-918B-C91EA202A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4482-A353-499E-A4B7-A858E174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606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5F2650-BA1E-4EF4-8F18-C6911CBDA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07768D-7D01-453C-938E-6F0DBEBA8C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B9EC76-5CB7-419C-85A9-E4A22321F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F63-7465-4018-BFBB-3FA53C2D3B2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6238A-876A-4B1F-9ECB-20D6ECA36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2B613-E10F-4118-AE4F-514521F28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4482-A353-499E-A4B7-A858E174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8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615F9-B5FC-403D-8726-5C9F9A467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670E3-F8CC-4077-B4EE-6D44D743D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4E387-A234-49B3-B439-054E3E84D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F63-7465-4018-BFBB-3FA53C2D3B2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22B06-3B4E-45C1-839D-7F2A82F52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856B2-24D3-4439-BC44-678AD76DE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4482-A353-499E-A4B7-A858E174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56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DE6A0-E08A-407A-BE53-D36DE71A4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304B5F-3276-483F-8492-88DF2BBD2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BB2B5-B581-4793-8B3B-5DE856369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F63-7465-4018-BFBB-3FA53C2D3B2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3B8C4-2053-42BE-AAA4-66F1B9B93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0E36A-0991-460B-BDC7-E9EF7C6A3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4482-A353-499E-A4B7-A858E174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213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1851A-11D8-4D53-B89A-55B3F4FA0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15A38-272B-48D9-B1BB-E3EA4BBA53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33106F-71BE-43D4-8184-0CB0262DC8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26489-2DD1-46E9-A115-3F1CB59B7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F63-7465-4018-BFBB-3FA53C2D3B2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839CB-B4B1-4A9F-8E2C-CEFD9B708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E1926-B5C9-423E-83C3-505F80E58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4482-A353-499E-A4B7-A858E174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281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6A8A6-2025-471D-A7FF-6A3EDFDBB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321ADC-9D60-40EB-8FD6-360F04246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C627E2-C3B2-4C1F-9FAF-554E47C21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5565B8-5D4F-411E-B7CD-F12288310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61D5BC-93BF-4DFF-9AA6-7EF93B128C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9FB1D5-543E-45AF-AFD7-A26319ED8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F63-7465-4018-BFBB-3FA53C2D3B2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AC49A1-39D5-41A2-944E-751334A7C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AE8173-B04C-4E8C-9A44-988B418AB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4482-A353-499E-A4B7-A858E174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87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DE4DF-FD9E-49EE-8C94-61080BE86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9C98EA-2D52-46FB-978C-2DE2FD410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F63-7465-4018-BFBB-3FA53C2D3B2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DBCDF-15FE-4708-852A-407BDBBC5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2ECBCE-F9A0-4912-AC84-ADD831155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4482-A353-499E-A4B7-A858E174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01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B01223-A6B4-4DA1-AABF-456E583B7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F63-7465-4018-BFBB-3FA53C2D3B2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23245E-D2A8-481B-9180-9413224A0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2893B-5D09-42F6-8FD6-B79491E55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4482-A353-499E-A4B7-A858E174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31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F5E8E-2888-469A-8000-CB4ED2AB0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D3DC8-0D77-4495-8CCB-E24CB9C97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3C6BDF-33E7-4025-AE90-029AF487F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919528-24E8-4815-9D13-20AA33BCB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F63-7465-4018-BFBB-3FA53C2D3B2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1CE4C0-2CC0-4F29-876D-11DF80181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1B4FA4-EE78-43E6-B8C7-A51AE29AB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4482-A353-499E-A4B7-A858E174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61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2378A-E192-4263-BAA5-206188035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A37C6D-6462-493D-8606-D6FFB36171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231C6-FF04-4961-969D-15FBBCAD32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F38921-9CC4-4C88-8369-559D6CABE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F63-7465-4018-BFBB-3FA53C2D3B2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88624-AED8-40A1-ABA3-02DF37656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8D55C0-DB8B-4C53-B989-B68671393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4482-A353-499E-A4B7-A858E174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74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6DF7A5-C38F-4A56-A2CD-904D5BBF4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120BA-64E4-46E6-83A3-B4318B339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F7504-8DD5-4A2B-A291-F09A066E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EBF63-7465-4018-BFBB-3FA53C2D3B2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638C3-9AAB-452E-8313-37C1F4A9D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D4661-02EE-46A0-8116-84F03E41E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34482-A353-499E-A4B7-A858E1745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349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ebOtKjebOI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IPM8OR6W6WE" TargetMode="Externa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8C610-3D84-4BC0-8F0F-ED13B63219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6159"/>
            <a:ext cx="9144000" cy="167508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Engineering </a:t>
            </a:r>
            <a:r>
              <a:rPr lang="en-US" dirty="0" smtClean="0">
                <a:solidFill>
                  <a:schemeClr val="tx2"/>
                </a:solidFill>
              </a:rPr>
              <a:t>Self-Cleaning </a:t>
            </a:r>
            <a:r>
              <a:rPr lang="en-US" dirty="0">
                <a:solidFill>
                  <a:schemeClr val="tx2"/>
                </a:solidFill>
              </a:rPr>
              <a:t>Hydrophobic Surfaces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450" y="2561095"/>
            <a:ext cx="54991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69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C4815-A732-4122-8FEC-3F46DE154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tx2"/>
                </a:solidFill>
                <a:latin typeface="+mn-lt"/>
              </a:rPr>
              <a:t>Make </a:t>
            </a:r>
            <a:r>
              <a:rPr lang="en-US" sz="3600" dirty="0" smtClean="0">
                <a:solidFill>
                  <a:schemeClr val="tx2"/>
                </a:solidFill>
                <a:latin typeface="+mn-lt"/>
              </a:rPr>
              <a:t>Observations </a:t>
            </a:r>
            <a:r>
              <a:rPr lang="en-US" sz="3600" dirty="0">
                <a:solidFill>
                  <a:schemeClr val="tx2"/>
                </a:solidFill>
              </a:rPr>
              <a:t>– </a:t>
            </a:r>
            <a:r>
              <a:rPr lang="en-US" sz="3600" dirty="0" smtClean="0">
                <a:solidFill>
                  <a:schemeClr val="tx2"/>
                </a:solidFill>
                <a:latin typeface="+mn-lt"/>
              </a:rPr>
              <a:t>Define </a:t>
            </a:r>
            <a:r>
              <a:rPr lang="en-US" sz="3600" dirty="0">
                <a:solidFill>
                  <a:schemeClr val="tx2"/>
                </a:solidFill>
                <a:latin typeface="+mn-lt"/>
              </a:rPr>
              <a:t>your </a:t>
            </a:r>
            <a:r>
              <a:rPr lang="en-US" sz="3600" dirty="0" smtClean="0">
                <a:solidFill>
                  <a:schemeClr val="tx2"/>
                </a:solidFill>
                <a:latin typeface="+mn-lt"/>
              </a:rPr>
              <a:t>Problem</a:t>
            </a:r>
            <a:br>
              <a:rPr lang="en-US" sz="3600" dirty="0" smtClean="0">
                <a:solidFill>
                  <a:schemeClr val="tx2"/>
                </a:solidFill>
                <a:latin typeface="+mn-lt"/>
              </a:rPr>
            </a:br>
            <a:r>
              <a:rPr lang="en-US" sz="3600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3600" dirty="0">
                <a:solidFill>
                  <a:schemeClr val="tx2"/>
                </a:solidFill>
                <a:latin typeface="+mn-lt"/>
              </a:rPr>
              <a:t>Choose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A8B15-D908-4F68-98CD-57D85CE3B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1395" y="1690688"/>
            <a:ext cx="6115590" cy="5167312"/>
          </a:xfrm>
        </p:spPr>
        <p:txBody>
          <a:bodyPr numCol="2"/>
          <a:lstStyle/>
          <a:p>
            <a:pPr marL="0" indent="0">
              <a:buNone/>
            </a:pPr>
            <a:r>
              <a:rPr lang="en-US" b="1" u="sng" dirty="0">
                <a:solidFill>
                  <a:schemeClr val="tx2"/>
                </a:solidFill>
              </a:rPr>
              <a:t>Water Proofing Materials</a:t>
            </a:r>
          </a:p>
          <a:p>
            <a:r>
              <a:rPr lang="en-US" dirty="0">
                <a:solidFill>
                  <a:schemeClr val="tx2"/>
                </a:solidFill>
              </a:rPr>
              <a:t>w</a:t>
            </a:r>
            <a:r>
              <a:rPr lang="en-US" dirty="0" smtClean="0">
                <a:solidFill>
                  <a:schemeClr val="tx2"/>
                </a:solidFill>
              </a:rPr>
              <a:t>ax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crayons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flax </a:t>
            </a:r>
            <a:r>
              <a:rPr lang="en-US" dirty="0">
                <a:solidFill>
                  <a:schemeClr val="tx2"/>
                </a:solidFill>
              </a:rPr>
              <a:t>seed oil</a:t>
            </a:r>
          </a:p>
          <a:p>
            <a:r>
              <a:rPr lang="en-US" dirty="0">
                <a:solidFill>
                  <a:schemeClr val="tx2"/>
                </a:solidFill>
              </a:rPr>
              <a:t>l</a:t>
            </a:r>
            <a:r>
              <a:rPr lang="en-US" dirty="0" smtClean="0">
                <a:solidFill>
                  <a:schemeClr val="tx2"/>
                </a:solidFill>
              </a:rPr>
              <a:t>anolin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c</a:t>
            </a:r>
            <a:r>
              <a:rPr lang="en-US" dirty="0" smtClean="0">
                <a:solidFill>
                  <a:schemeClr val="tx2"/>
                </a:solidFill>
              </a:rPr>
              <a:t>lay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g</a:t>
            </a:r>
            <a:r>
              <a:rPr lang="en-US" dirty="0" smtClean="0">
                <a:solidFill>
                  <a:schemeClr val="tx2"/>
                </a:solidFill>
              </a:rPr>
              <a:t>lue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CA6B985-AFE2-4B14-91ED-88D6CB043272}"/>
              </a:ext>
            </a:extLst>
          </p:cNvPr>
          <p:cNvSpPr txBox="1">
            <a:spLocks/>
          </p:cNvSpPr>
          <p:nvPr/>
        </p:nvSpPr>
        <p:spPr>
          <a:xfrm>
            <a:off x="7604369" y="1690688"/>
            <a:ext cx="5052853" cy="4351338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u="sng" dirty="0">
                <a:solidFill>
                  <a:schemeClr val="tx2"/>
                </a:solidFill>
              </a:rPr>
              <a:t>Tools to Modify</a:t>
            </a:r>
          </a:p>
          <a:p>
            <a:r>
              <a:rPr lang="en-US" dirty="0">
                <a:solidFill>
                  <a:schemeClr val="tx2"/>
                </a:solidFill>
              </a:rPr>
              <a:t>s</a:t>
            </a:r>
            <a:r>
              <a:rPr lang="en-US" dirty="0" smtClean="0">
                <a:solidFill>
                  <a:schemeClr val="tx2"/>
                </a:solidFill>
              </a:rPr>
              <a:t>andpaper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w</a:t>
            </a:r>
            <a:r>
              <a:rPr lang="en-US" dirty="0" smtClean="0">
                <a:solidFill>
                  <a:schemeClr val="tx2"/>
                </a:solidFill>
              </a:rPr>
              <a:t>ax </a:t>
            </a:r>
            <a:r>
              <a:rPr lang="en-US" dirty="0">
                <a:solidFill>
                  <a:schemeClr val="tx2"/>
                </a:solidFill>
              </a:rPr>
              <a:t>paper</a:t>
            </a:r>
          </a:p>
          <a:p>
            <a:r>
              <a:rPr lang="en-US" dirty="0">
                <a:solidFill>
                  <a:schemeClr val="tx2"/>
                </a:solidFill>
              </a:rPr>
              <a:t>s</a:t>
            </a:r>
            <a:r>
              <a:rPr lang="en-US" dirty="0" smtClean="0">
                <a:solidFill>
                  <a:schemeClr val="tx2"/>
                </a:solidFill>
              </a:rPr>
              <a:t>and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04DB221-79F3-4F34-A065-644A99CA2D38}"/>
              </a:ext>
            </a:extLst>
          </p:cNvPr>
          <p:cNvSpPr txBox="1">
            <a:spLocks/>
          </p:cNvSpPr>
          <p:nvPr/>
        </p:nvSpPr>
        <p:spPr>
          <a:xfrm>
            <a:off x="937486" y="1690688"/>
            <a:ext cx="5166329" cy="4351338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u="sng" dirty="0">
                <a:solidFill>
                  <a:schemeClr val="tx2"/>
                </a:solidFill>
              </a:rPr>
              <a:t>Surfaces to Modify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10 cm x 10 cm </a:t>
            </a:r>
            <a:r>
              <a:rPr lang="en-US" dirty="0">
                <a:solidFill>
                  <a:schemeClr val="tx2"/>
                </a:solidFill>
              </a:rPr>
              <a:t>w</a:t>
            </a:r>
            <a:r>
              <a:rPr lang="en-US" dirty="0" smtClean="0">
                <a:solidFill>
                  <a:schemeClr val="tx2"/>
                </a:solidFill>
              </a:rPr>
              <a:t>ood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10 cm x 10 cm </a:t>
            </a:r>
            <a:r>
              <a:rPr lang="en-US" dirty="0">
                <a:solidFill>
                  <a:schemeClr val="tx2"/>
                </a:solidFill>
              </a:rPr>
              <a:t>c</a:t>
            </a:r>
            <a:r>
              <a:rPr lang="en-US" dirty="0" smtClean="0">
                <a:solidFill>
                  <a:schemeClr val="tx2"/>
                </a:solidFill>
              </a:rPr>
              <a:t>otton </a:t>
            </a:r>
            <a:r>
              <a:rPr lang="en-US" dirty="0">
                <a:solidFill>
                  <a:schemeClr val="tx2"/>
                </a:solidFill>
              </a:rPr>
              <a:t>f</a:t>
            </a:r>
            <a:r>
              <a:rPr lang="en-US" dirty="0" smtClean="0">
                <a:solidFill>
                  <a:schemeClr val="tx2"/>
                </a:solidFill>
              </a:rPr>
              <a:t>abric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0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74BC2-C0D2-45B5-BD9F-D73FA8E5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  <a:latin typeface="+mn-lt"/>
              </a:rPr>
              <a:t>Plan &amp;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BA1D0-D5AA-41DB-8700-7B6D2887F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Must have a written plan for chosen surface.</a:t>
            </a:r>
          </a:p>
          <a:p>
            <a:pPr lvl="1"/>
            <a:r>
              <a:rPr lang="en-US" sz="2800" dirty="0">
                <a:solidFill>
                  <a:schemeClr val="tx2"/>
                </a:solidFill>
              </a:rPr>
              <a:t>What material will you modify. </a:t>
            </a:r>
          </a:p>
          <a:p>
            <a:pPr lvl="1"/>
            <a:r>
              <a:rPr lang="en-US" sz="2800" dirty="0">
                <a:solidFill>
                  <a:schemeClr val="tx2"/>
                </a:solidFill>
              </a:rPr>
              <a:t>What industry is this for?</a:t>
            </a:r>
          </a:p>
          <a:p>
            <a:r>
              <a:rPr lang="en-US" dirty="0">
                <a:solidFill>
                  <a:schemeClr val="tx2"/>
                </a:solidFill>
              </a:rPr>
              <a:t>How will you modify?</a:t>
            </a:r>
          </a:p>
          <a:p>
            <a:pPr lvl="1"/>
            <a:r>
              <a:rPr lang="en-US" sz="2800" dirty="0">
                <a:solidFill>
                  <a:schemeClr val="tx2"/>
                </a:solidFill>
              </a:rPr>
              <a:t>What tools and materials will you use to modify your  surface?</a:t>
            </a:r>
          </a:p>
          <a:p>
            <a:pPr lvl="1"/>
            <a:r>
              <a:rPr lang="en-US" sz="2800" dirty="0">
                <a:solidFill>
                  <a:schemeClr val="tx2"/>
                </a:solidFill>
              </a:rPr>
              <a:t>Explain how and why you are using each material. </a:t>
            </a:r>
          </a:p>
          <a:p>
            <a:r>
              <a:rPr lang="en-US" dirty="0">
                <a:solidFill>
                  <a:schemeClr val="tx2"/>
                </a:solidFill>
              </a:rPr>
              <a:t>Sketch your design.</a:t>
            </a:r>
          </a:p>
        </p:txBody>
      </p:sp>
    </p:spTree>
    <p:extLst>
      <p:ext uri="{BB962C8B-B14F-4D97-AF65-F5344CB8AC3E}">
        <p14:creationId xmlns:p14="http://schemas.microsoft.com/office/powerpoint/2010/main" val="1456727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E701E-1CCD-42B1-9146-BF8848976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  <a:latin typeface="+mn-lt"/>
              </a:rPr>
              <a:t>Create/Modify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EA262-6E17-4DB2-8EF7-007E5575E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Modify your surfaces.</a:t>
            </a:r>
          </a:p>
          <a:p>
            <a:r>
              <a:rPr lang="en-US" dirty="0">
                <a:solidFill>
                  <a:schemeClr val="tx2"/>
                </a:solidFill>
              </a:rPr>
              <a:t>Make sure to adjust and make note of any changes to your original plan as you create. </a:t>
            </a:r>
          </a:p>
        </p:txBody>
      </p:sp>
    </p:spTree>
    <p:extLst>
      <p:ext uri="{BB962C8B-B14F-4D97-AF65-F5344CB8AC3E}">
        <p14:creationId xmlns:p14="http://schemas.microsoft.com/office/powerpoint/2010/main" val="4178102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A243F1-CC67-4FEC-AFEA-0523A7174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87" y="192119"/>
            <a:ext cx="4721975" cy="103710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  <a:latin typeface="+mn-lt"/>
              </a:rPr>
              <a:t>Investigate and Test</a:t>
            </a:r>
          </a:p>
        </p:txBody>
      </p:sp>
      <p:pic>
        <p:nvPicPr>
          <p:cNvPr id="3" name="Content Placeholder 2" descr="A picture containing indoor, wall&#10;&#10;Description generated with very high confidence">
            <a:extLst>
              <a:ext uri="{FF2B5EF4-FFF2-40B4-BE49-F238E27FC236}">
                <a16:creationId xmlns:a16="http://schemas.microsoft.com/office/drawing/2014/main" id="{A9ED6482-E67C-43F7-B92B-BFC45E9CE30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204" y="1712020"/>
            <a:ext cx="4571787" cy="2350907"/>
          </a:xfr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A10D698-F280-46D4-90A8-29C70E23128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803" y="4203935"/>
            <a:ext cx="4666590" cy="2628845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4CB4F8-FF77-480D-8CFA-7EA63464D007}"/>
              </a:ext>
            </a:extLst>
          </p:cNvPr>
          <p:cNvSpPr txBox="1"/>
          <p:nvPr/>
        </p:nvSpPr>
        <p:spPr>
          <a:xfrm>
            <a:off x="263790" y="2403565"/>
            <a:ext cx="5593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Step 1: Observe surface and record.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FA1E71-3670-4BDC-A41F-114A5C587844}"/>
              </a:ext>
            </a:extLst>
          </p:cNvPr>
          <p:cNvSpPr txBox="1"/>
          <p:nvPr/>
        </p:nvSpPr>
        <p:spPr>
          <a:xfrm>
            <a:off x="263790" y="2956018"/>
            <a:ext cx="53232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Step 2: Drop </a:t>
            </a:r>
            <a:r>
              <a:rPr lang="en-US" sz="2800" dirty="0" smtClean="0">
                <a:solidFill>
                  <a:schemeClr val="tx2"/>
                </a:solidFill>
              </a:rPr>
              <a:t>profile / </a:t>
            </a:r>
            <a:r>
              <a:rPr lang="en-US" sz="2800" dirty="0">
                <a:solidFill>
                  <a:schemeClr val="tx2"/>
                </a:solidFill>
              </a:rPr>
              <a:t>Contact </a:t>
            </a:r>
            <a:r>
              <a:rPr lang="en-US" sz="2800" dirty="0" smtClean="0">
                <a:solidFill>
                  <a:schemeClr val="tx2"/>
                </a:solidFill>
              </a:rPr>
              <a:t>angle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6C7AE4-E8A8-405C-88CF-57EC1088E014}"/>
              </a:ext>
            </a:extLst>
          </p:cNvPr>
          <p:cNvSpPr txBox="1"/>
          <p:nvPr/>
        </p:nvSpPr>
        <p:spPr>
          <a:xfrm>
            <a:off x="263790" y="3508472"/>
            <a:ext cx="4638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Step 3: </a:t>
            </a:r>
            <a:r>
              <a:rPr lang="en-US" sz="2800" dirty="0" smtClean="0">
                <a:solidFill>
                  <a:schemeClr val="tx2"/>
                </a:solidFill>
              </a:rPr>
              <a:t>Tilt / </a:t>
            </a:r>
            <a:r>
              <a:rPr lang="en-US" sz="2800" dirty="0">
                <a:solidFill>
                  <a:schemeClr val="tx2"/>
                </a:solidFill>
              </a:rPr>
              <a:t>Roll </a:t>
            </a:r>
            <a:r>
              <a:rPr lang="en-US" sz="2800" dirty="0" smtClean="0">
                <a:solidFill>
                  <a:schemeClr val="tx2"/>
                </a:solidFill>
              </a:rPr>
              <a:t>off </a:t>
            </a:r>
            <a:r>
              <a:rPr lang="en-US" sz="2800" dirty="0">
                <a:solidFill>
                  <a:schemeClr val="tx2"/>
                </a:solidFill>
              </a:rPr>
              <a:t>a</a:t>
            </a:r>
            <a:r>
              <a:rPr lang="en-US" sz="2800" dirty="0" smtClean="0">
                <a:solidFill>
                  <a:schemeClr val="tx2"/>
                </a:solidFill>
              </a:rPr>
              <a:t>ngle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601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6F2F6-30B8-4944-8B06-8558367B6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271" y="350103"/>
            <a:ext cx="9890369" cy="574338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tx2"/>
                </a:solidFill>
                <a:latin typeface="+mn-lt"/>
              </a:rPr>
              <a:t>Testing Self Cleaning Ability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7FD7B7-5EB6-4604-8724-FB6CF9CFF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3586"/>
            <a:ext cx="6319345" cy="5644055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You will be provided with “dirt” to make your surfaces dirty.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Sprinkle the “dirt” on your surface.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Measure the initial mass. Record in data table below.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Over a sink pour water over your material until all water is gone. 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Measure final mass of material after cleaning. Record in data table below.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Repeat steps 2-5 for material 2. 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E63248-6D9C-4F46-832F-4B2736796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175" y="1"/>
            <a:ext cx="4695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75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DFD58-25EE-4E55-9C66-E171BEF27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1587"/>
            <a:ext cx="10515600" cy="78175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  <a:latin typeface="+mn-lt"/>
              </a:rPr>
              <a:t>Reflections/Improvements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18CFD-F632-4D51-A510-C8F028978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Discuss and answer reflections questions the with group.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Remember </a:t>
            </a:r>
            <a:r>
              <a:rPr lang="en-US" dirty="0" smtClean="0">
                <a:solidFill>
                  <a:schemeClr val="tx2"/>
                </a:solidFill>
              </a:rPr>
              <a:t>properties </a:t>
            </a:r>
            <a:r>
              <a:rPr lang="en-US" dirty="0">
                <a:solidFill>
                  <a:schemeClr val="tx2"/>
                </a:solidFill>
              </a:rPr>
              <a:t>of a </a:t>
            </a:r>
            <a:r>
              <a:rPr lang="en-US" dirty="0" err="1" smtClean="0">
                <a:solidFill>
                  <a:schemeClr val="tx2"/>
                </a:solidFill>
              </a:rPr>
              <a:t>superhydrophobic</a:t>
            </a:r>
            <a:r>
              <a:rPr lang="en-US" smtClean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s</a:t>
            </a:r>
            <a:r>
              <a:rPr lang="en-US" smtClean="0">
                <a:solidFill>
                  <a:schemeClr val="tx2"/>
                </a:solidFill>
              </a:rPr>
              <a:t>urface</a:t>
            </a:r>
            <a:r>
              <a:rPr lang="en-US" dirty="0">
                <a:solidFill>
                  <a:schemeClr val="tx2"/>
                </a:solidFill>
              </a:rPr>
              <a:t>!</a:t>
            </a:r>
          </a:p>
          <a:p>
            <a:pPr marL="1485900" lvl="2" indent="-571500"/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 contact angle above 150º</a:t>
            </a:r>
          </a:p>
          <a:p>
            <a:pPr marL="1485900" lvl="2" indent="-571500"/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 roll off below 10º</a:t>
            </a:r>
            <a:endParaRPr lang="en-US" baseline="30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2"/>
                </a:solidFill>
              </a:rPr>
              <a:t>Create </a:t>
            </a:r>
            <a:r>
              <a:rPr lang="en-US" dirty="0" smtClean="0">
                <a:solidFill>
                  <a:schemeClr val="tx2"/>
                </a:solidFill>
              </a:rPr>
              <a:t>a poster </a:t>
            </a:r>
            <a:r>
              <a:rPr lang="en-US" dirty="0">
                <a:solidFill>
                  <a:schemeClr val="tx2"/>
                </a:solidFill>
              </a:rPr>
              <a:t>with following </a:t>
            </a:r>
            <a:r>
              <a:rPr lang="en-US" dirty="0" smtClean="0">
                <a:solidFill>
                  <a:schemeClr val="tx2"/>
                </a:solidFill>
              </a:rPr>
              <a:t>information:</a:t>
            </a:r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dirty="0">
                <a:solidFill>
                  <a:schemeClr val="tx2"/>
                </a:solidFill>
              </a:rPr>
              <a:t>Your groups specific problem, chosen material, proposed solutions, results (surface observations, tilt angle, and drop profile), and conclusion that includes future work. </a:t>
            </a:r>
          </a:p>
          <a:p>
            <a:r>
              <a:rPr lang="en-US" dirty="0">
                <a:solidFill>
                  <a:schemeClr val="tx2"/>
                </a:solidFill>
              </a:rPr>
              <a:t>Choose a spokesperson to communicate results.</a:t>
            </a:r>
          </a:p>
        </p:txBody>
      </p:sp>
    </p:spTree>
    <p:extLst>
      <p:ext uri="{BB962C8B-B14F-4D97-AF65-F5344CB8AC3E}">
        <p14:creationId xmlns:p14="http://schemas.microsoft.com/office/powerpoint/2010/main" val="1905395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0D9E209-27B6-40C1-8BF6-0B1C7F132CEF}"/>
              </a:ext>
            </a:extLst>
          </p:cNvPr>
          <p:cNvSpPr txBox="1"/>
          <p:nvPr/>
        </p:nvSpPr>
        <p:spPr>
          <a:xfrm>
            <a:off x="4479235" y="301282"/>
            <a:ext cx="32335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Nanoscale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82EECF-3207-4F11-BB35-E93B4A834D95}"/>
              </a:ext>
            </a:extLst>
          </p:cNvPr>
          <p:cNvSpPr txBox="1"/>
          <p:nvPr/>
        </p:nvSpPr>
        <p:spPr>
          <a:xfrm>
            <a:off x="3544957" y="989273"/>
            <a:ext cx="487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Nanomaterials typically measure between 1nm and 1000 nm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7DD95E-186B-4DD5-AF82-D5B8058DA2CD}"/>
              </a:ext>
            </a:extLst>
          </p:cNvPr>
          <p:cNvSpPr txBox="1"/>
          <p:nvPr/>
        </p:nvSpPr>
        <p:spPr>
          <a:xfrm>
            <a:off x="379709" y="385921"/>
            <a:ext cx="11357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Nanoscale: </a:t>
            </a:r>
            <a:r>
              <a:rPr lang="en-US" sz="2800" dirty="0" smtClean="0">
                <a:solidFill>
                  <a:schemeClr val="tx2"/>
                </a:solidFill>
              </a:rPr>
              <a:t>nanomaterials </a:t>
            </a:r>
            <a:r>
              <a:rPr lang="en-US" sz="2800" dirty="0" smtClean="0">
                <a:solidFill>
                  <a:schemeClr val="tx2"/>
                </a:solidFill>
              </a:rPr>
              <a:t>that typically </a:t>
            </a:r>
            <a:r>
              <a:rPr lang="en-US" sz="2800" dirty="0">
                <a:solidFill>
                  <a:schemeClr val="tx2"/>
                </a:solidFill>
              </a:rPr>
              <a:t>measure between </a:t>
            </a:r>
            <a:r>
              <a:rPr lang="en-US" sz="2800" dirty="0" smtClean="0">
                <a:solidFill>
                  <a:schemeClr val="tx2"/>
                </a:solidFill>
              </a:rPr>
              <a:t>1 nm </a:t>
            </a:r>
            <a:r>
              <a:rPr lang="en-US" sz="2800" dirty="0">
                <a:solidFill>
                  <a:schemeClr val="tx2"/>
                </a:solidFill>
              </a:rPr>
              <a:t>and 1000 nm</a:t>
            </a:r>
          </a:p>
        </p:txBody>
      </p:sp>
      <p:pic>
        <p:nvPicPr>
          <p:cNvPr id="4" name="Picture 3" descr="A picture containing different, indoor&#10;&#10;Description generated with high confidence">
            <a:extLst>
              <a:ext uri="{FF2B5EF4-FFF2-40B4-BE49-F238E27FC236}">
                <a16:creationId xmlns:a16="http://schemas.microsoft.com/office/drawing/2014/main" id="{D90550C1-3CC2-4721-A658-FA09CCD52F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756" y="1209223"/>
            <a:ext cx="7496736" cy="523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662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A23503-F9F4-4563-9CF9-49DF22AE2504}"/>
              </a:ext>
            </a:extLst>
          </p:cNvPr>
          <p:cNvSpPr txBox="1"/>
          <p:nvPr/>
        </p:nvSpPr>
        <p:spPr>
          <a:xfrm>
            <a:off x="3004102" y="572663"/>
            <a:ext cx="6679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At this size, materials begin to exhibit unique properties that affect physical, chemical, and biological behavior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01932F-A775-4484-8924-ABB4BD890BEE}"/>
              </a:ext>
            </a:extLst>
          </p:cNvPr>
          <p:cNvSpPr txBox="1"/>
          <p:nvPr/>
        </p:nvSpPr>
        <p:spPr>
          <a:xfrm>
            <a:off x="341890" y="249497"/>
            <a:ext cx="3233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Nanoscale</a:t>
            </a:r>
          </a:p>
        </p:txBody>
      </p:sp>
      <p:pic>
        <p:nvPicPr>
          <p:cNvPr id="1026" name="Picture 2" descr="File:Surface area.svg">
            <a:extLst>
              <a:ext uri="{FF2B5EF4-FFF2-40B4-BE49-F238E27FC236}">
                <a16:creationId xmlns:a16="http://schemas.microsoft.com/office/drawing/2014/main" id="{3FE0BE4D-A647-42B0-928B-20DC39325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87" y="572662"/>
            <a:ext cx="9895780" cy="553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C09ED09-009A-43E2-BA94-A5B3D7AD8CCF}"/>
              </a:ext>
            </a:extLst>
          </p:cNvPr>
          <p:cNvSpPr txBox="1"/>
          <p:nvPr/>
        </p:nvSpPr>
        <p:spPr>
          <a:xfrm>
            <a:off x="7869069" y="1891942"/>
            <a:ext cx="2853341" cy="353943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2"/>
                </a:solidFill>
              </a:rPr>
              <a:t>At this size, materials begin to exhibit unique properties that affect physical, chemical, and biological behavior</a:t>
            </a:r>
          </a:p>
        </p:txBody>
      </p:sp>
    </p:spTree>
    <p:extLst>
      <p:ext uri="{BB962C8B-B14F-4D97-AF65-F5344CB8AC3E}">
        <p14:creationId xmlns:p14="http://schemas.microsoft.com/office/powerpoint/2010/main" val="261855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82FA6-0BE6-476E-BB80-07A8995DC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Biomimicry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4558F-AEAF-443D-8125-3F366F8CC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078" y="142105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Have you ever noticed how water rolls off a </a:t>
            </a:r>
            <a:r>
              <a:rPr lang="en-US" dirty="0" smtClean="0">
                <a:solidFill>
                  <a:schemeClr val="tx2"/>
                </a:solidFill>
              </a:rPr>
              <a:t>leaf, or how a </a:t>
            </a:r>
            <a:r>
              <a:rPr lang="en-US" dirty="0" smtClean="0">
                <a:solidFill>
                  <a:schemeClr val="tx2"/>
                </a:solidFill>
              </a:rPr>
              <a:t>lily pad </a:t>
            </a:r>
            <a:r>
              <a:rPr lang="en-US" dirty="0">
                <a:solidFill>
                  <a:schemeClr val="tx2"/>
                </a:solidFill>
              </a:rPr>
              <a:t>floats on </a:t>
            </a:r>
            <a:r>
              <a:rPr lang="en-US" dirty="0" smtClean="0">
                <a:solidFill>
                  <a:schemeClr val="tx2"/>
                </a:solidFill>
              </a:rPr>
              <a:t>water? </a:t>
            </a:r>
            <a:r>
              <a:rPr lang="en-US" dirty="0">
                <a:solidFill>
                  <a:schemeClr val="tx2"/>
                </a:solidFill>
              </a:rPr>
              <a:t>These plants parts are said to be </a:t>
            </a:r>
            <a:r>
              <a:rPr lang="en-US" dirty="0" smtClean="0">
                <a:solidFill>
                  <a:schemeClr val="tx2"/>
                </a:solidFill>
              </a:rPr>
              <a:t>“</a:t>
            </a:r>
            <a:r>
              <a:rPr lang="en-US" dirty="0" err="1" smtClean="0">
                <a:solidFill>
                  <a:schemeClr val="tx2"/>
                </a:solidFill>
              </a:rPr>
              <a:t>superhydrophobic</a:t>
            </a:r>
            <a:r>
              <a:rPr lang="en-US" dirty="0" smtClean="0">
                <a:solidFill>
                  <a:schemeClr val="tx2"/>
                </a:solidFill>
              </a:rPr>
              <a:t>” </a:t>
            </a:r>
            <a:r>
              <a:rPr lang="en-US" dirty="0">
                <a:solidFill>
                  <a:schemeClr val="tx2"/>
                </a:solidFill>
              </a:rPr>
              <a:t>and their leaves never get dirty. Why is this?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C5F6BE-3A09-480B-A356-72AB75005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846" y="3357680"/>
            <a:ext cx="4152321" cy="1779566"/>
          </a:xfrm>
          <a:prstGeom prst="rect">
            <a:avLst/>
          </a:prstGeom>
        </p:spPr>
      </p:pic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34F548DB-350D-489A-A2BE-DD2AF4B9391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990399" y="2750192"/>
            <a:ext cx="6653658" cy="374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54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1B10-295B-42D3-A459-E77B4D637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  <a:latin typeface="+mn-lt"/>
              </a:rPr>
              <a:t>What is </a:t>
            </a:r>
            <a:r>
              <a:rPr lang="en-US" sz="3600" dirty="0" smtClean="0">
                <a:solidFill>
                  <a:schemeClr val="tx2"/>
                </a:solidFill>
                <a:latin typeface="+mn-lt"/>
              </a:rPr>
              <a:t>the hydrophobic effect</a:t>
            </a:r>
            <a:r>
              <a:rPr lang="en-US" sz="3600" dirty="0">
                <a:solidFill>
                  <a:schemeClr val="tx2"/>
                </a:solidFill>
                <a:latin typeface="+mn-lt"/>
              </a:rPr>
              <a:t>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78CDD54-ED87-45E5-A20E-38C623D96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Hydrophobic comes from the word hydro (water) and </a:t>
            </a:r>
            <a:r>
              <a:rPr lang="en-US" dirty="0" err="1">
                <a:solidFill>
                  <a:schemeClr val="tx2"/>
                </a:solidFill>
              </a:rPr>
              <a:t>phobos</a:t>
            </a:r>
            <a:r>
              <a:rPr lang="en-US" dirty="0">
                <a:solidFill>
                  <a:schemeClr val="tx2"/>
                </a:solidFill>
              </a:rPr>
              <a:t> (fear). It can be demonstrated by trying to mix oil and water. </a:t>
            </a:r>
          </a:p>
        </p:txBody>
      </p:sp>
      <p:pic>
        <p:nvPicPr>
          <p:cNvPr id="8" name="Picture 2" descr="http://www.ramehart.com/newsletters/hierarchical_structure.jpg">
            <a:extLst>
              <a:ext uri="{FF2B5EF4-FFF2-40B4-BE49-F238E27FC236}">
                <a16:creationId xmlns:a16="http://schemas.microsoft.com/office/drawing/2014/main" id="{35FA6AC1-EC73-4B3E-8256-BA1A8C64D7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2695" r="2305" b="3972"/>
          <a:stretch/>
        </p:blipFill>
        <p:spPr bwMode="auto">
          <a:xfrm>
            <a:off x="5769990" y="2740465"/>
            <a:ext cx="5301941" cy="309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pubs.rsc.org/services/images/RSCpubs.ePlatform.Service.FreeContent.ImageService.svc/ImageService/Articleimage/2017/TA/c6ta07984a/c6ta07984a-f1_hi-res.gif">
            <a:extLst>
              <a:ext uri="{FF2B5EF4-FFF2-40B4-BE49-F238E27FC236}">
                <a16:creationId xmlns:a16="http://schemas.microsoft.com/office/drawing/2014/main" id="{0889E5A3-7D75-47FA-A84A-9FD6C3717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40465"/>
            <a:ext cx="4649921" cy="333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210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mage result for wettability">
            <a:extLst>
              <a:ext uri="{FF2B5EF4-FFF2-40B4-BE49-F238E27FC236}">
                <a16:creationId xmlns:a16="http://schemas.microsoft.com/office/drawing/2014/main" id="{2F538F7B-4361-45EF-AF3E-22764184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05" y="1711569"/>
            <a:ext cx="10388525" cy="231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BB414E-40F2-4E39-8859-4AB30AB62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05" y="341609"/>
            <a:ext cx="5791050" cy="901038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chemeClr val="tx2"/>
                </a:solidFill>
                <a:latin typeface="+mn-lt"/>
              </a:rPr>
              <a:t>Superhydrophobic Surfaces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B580CC5-9E24-478B-8452-A0C4E03759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7454" y="1164340"/>
            <a:ext cx="7475654" cy="547229"/>
          </a:xfrm>
        </p:spPr>
        <p:txBody>
          <a:bodyPr/>
          <a:lstStyle/>
          <a:p>
            <a:r>
              <a:rPr lang="en-US" b="0" dirty="0">
                <a:solidFill>
                  <a:schemeClr val="tx2"/>
                </a:solidFill>
              </a:rPr>
              <a:t>High Contact Angle and Low Roll Off Angle Aids in Cleaning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C1DDC75-32BD-4E02-926C-0B1927E814CC}"/>
              </a:ext>
            </a:extLst>
          </p:cNvPr>
          <p:cNvSpPr/>
          <p:nvPr/>
        </p:nvSpPr>
        <p:spPr>
          <a:xfrm>
            <a:off x="5057968" y="6040943"/>
            <a:ext cx="3387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Diagram of water on tilted surface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5FABF9-C070-477F-8A93-81DB41DB2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46" y="3867258"/>
            <a:ext cx="4395922" cy="25430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F5F046-2196-4ACD-BB46-D9EAE4ED4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3519" y="240415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37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9C46A-8C67-42E5-B643-441B13171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69" y="2889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Using self-cleaning products, you may be able to avoid stained clothing and dirty cars.</a:t>
            </a:r>
          </a:p>
        </p:txBody>
      </p:sp>
      <p:pic>
        <p:nvPicPr>
          <p:cNvPr id="2050" name="Picture 2" descr="File:Mud low crawl Individual Movement Techniques training.jpg">
            <a:extLst>
              <a:ext uri="{FF2B5EF4-FFF2-40B4-BE49-F238E27FC236}">
                <a16:creationId xmlns:a16="http://schemas.microsoft.com/office/drawing/2014/main" id="{6574BCEA-1BF3-4FA5-88B6-2E61C88AE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2" y="1681163"/>
            <a:ext cx="5754197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ile:Muddy Toyota RAV4.jpg">
            <a:extLst>
              <a:ext uri="{FF2B5EF4-FFF2-40B4-BE49-F238E27FC236}">
                <a16:creationId xmlns:a16="http://schemas.microsoft.com/office/drawing/2014/main" id="{035C936E-442E-4719-8F1C-DCDE7A4CD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282" y="3535192"/>
            <a:ext cx="5416106" cy="341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676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FD6C4-BC5D-4732-BC19-0209396F8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4506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  <a:latin typeface="+mn-lt"/>
              </a:rPr>
              <a:t>Ultra Ever </a:t>
            </a:r>
            <a:r>
              <a:rPr lang="en-US" sz="3600" dirty="0" smtClean="0">
                <a:solidFill>
                  <a:schemeClr val="tx2"/>
                </a:solidFill>
                <a:latin typeface="+mn-lt"/>
              </a:rPr>
              <a:t>Dry (Video)</a:t>
            </a:r>
            <a:endParaRPr lang="en-US" sz="36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8" name="Online Media 7">
            <a:hlinkClick r:id="" action="ppaction://media"/>
            <a:extLst>
              <a:ext uri="{FF2B5EF4-FFF2-40B4-BE49-F238E27FC236}">
                <a16:creationId xmlns:a16="http://schemas.microsoft.com/office/drawing/2014/main" id="{6BAFF629-E968-4C06-9495-DC05B3BFC333}"/>
              </a:ext>
            </a:extLst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00706" y="1340069"/>
            <a:ext cx="9187411" cy="516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686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799A8B4F-0FED-46C0-9186-5A8E116D87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DA6861EE-7660-46C9-80BD-173B8F7454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0EC53C76-004F-45C9-9AC2-BF9239793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6" y="842163"/>
            <a:ext cx="6318649" cy="1454051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Your Challenge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C206DC5-42C8-430C-9214-56C8B8B72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5" y="2163164"/>
            <a:ext cx="4650524" cy="36392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You are a part of a team of </a:t>
            </a:r>
            <a:r>
              <a:rPr lang="en-US" dirty="0" smtClean="0">
                <a:solidFill>
                  <a:schemeClr val="tx2"/>
                </a:solidFill>
              </a:rPr>
              <a:t>materials engineers </a:t>
            </a:r>
            <a:r>
              <a:rPr lang="en-US" dirty="0">
                <a:solidFill>
                  <a:schemeClr val="tx2"/>
                </a:solidFill>
              </a:rPr>
              <a:t>at a company that specializes in waterproofing materials. </a:t>
            </a:r>
            <a:endParaRPr lang="en-US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Your team </a:t>
            </a:r>
            <a:r>
              <a:rPr lang="en-US" dirty="0">
                <a:solidFill>
                  <a:schemeClr val="tx2"/>
                </a:solidFill>
              </a:rPr>
              <a:t>has been </a:t>
            </a:r>
            <a:r>
              <a:rPr lang="en-US" dirty="0" smtClean="0">
                <a:solidFill>
                  <a:schemeClr val="tx2"/>
                </a:solidFill>
              </a:rPr>
              <a:t>asked </a:t>
            </a:r>
            <a:r>
              <a:rPr lang="en-US" dirty="0">
                <a:solidFill>
                  <a:schemeClr val="tx2"/>
                </a:solidFill>
              </a:rPr>
              <a:t>to create a product that can make any surface dirt and stain </a:t>
            </a:r>
            <a:r>
              <a:rPr lang="en-US" dirty="0" smtClean="0">
                <a:solidFill>
                  <a:schemeClr val="tx2"/>
                </a:solidFill>
              </a:rPr>
              <a:t>resistant.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38A69B74-22E3-47CC-823F-18BE7930C8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636" y="2960687"/>
            <a:ext cx="2668748" cy="2668748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71">
            <a:extLst>
              <a:ext uri="{FF2B5EF4-FFF2-40B4-BE49-F238E27FC236}">
                <a16:creationId xmlns:a16="http://schemas.microsoft.com/office/drawing/2014/main" id="{1778637B-5DB8-4A75-B2E6-FC2B1BB9A7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014" y="2"/>
            <a:ext cx="4034987" cy="3428147"/>
          </a:xfrm>
          <a:custGeom>
            <a:avLst/>
            <a:gdLst>
              <a:gd name="connsiteX0" fmla="*/ 350825 w 4034987"/>
              <a:gd name="connsiteY0" fmla="*/ 0 h 3428147"/>
              <a:gd name="connsiteX1" fmla="*/ 4034987 w 4034987"/>
              <a:gd name="connsiteY1" fmla="*/ 0 h 3428147"/>
              <a:gd name="connsiteX2" fmla="*/ 4034987 w 4034987"/>
              <a:gd name="connsiteY2" fmla="*/ 2505205 h 3428147"/>
              <a:gd name="connsiteX3" fmla="*/ 3951822 w 4034987"/>
              <a:gd name="connsiteY3" fmla="*/ 2616420 h 3428147"/>
              <a:gd name="connsiteX4" fmla="*/ 2230590 w 4034987"/>
              <a:gd name="connsiteY4" fmla="*/ 3428147 h 3428147"/>
              <a:gd name="connsiteX5" fmla="*/ 0 w 4034987"/>
              <a:gd name="connsiteY5" fmla="*/ 1197557 h 3428147"/>
              <a:gd name="connsiteX6" fmla="*/ 269220 w 4034987"/>
              <a:gd name="connsiteY6" fmla="*/ 134326 h 342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987" h="3428147">
                <a:moveTo>
                  <a:pt x="350825" y="0"/>
                </a:moveTo>
                <a:lnTo>
                  <a:pt x="4034987" y="0"/>
                </a:lnTo>
                <a:lnTo>
                  <a:pt x="4034987" y="2505205"/>
                </a:lnTo>
                <a:lnTo>
                  <a:pt x="3951822" y="2616420"/>
                </a:lnTo>
                <a:cubicBezTo>
                  <a:pt x="3542699" y="3112162"/>
                  <a:pt x="2923546" y="3428147"/>
                  <a:pt x="2230590" y="3428147"/>
                </a:cubicBezTo>
                <a:cubicBezTo>
                  <a:pt x="998669" y="3428147"/>
                  <a:pt x="0" y="2429478"/>
                  <a:pt x="0" y="1197557"/>
                </a:cubicBezTo>
                <a:cubicBezTo>
                  <a:pt x="0" y="812582"/>
                  <a:pt x="97526" y="450385"/>
                  <a:pt x="269220" y="134326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4" name="Picture 6" descr="Image result for car">
            <a:extLst>
              <a:ext uri="{FF2B5EF4-FFF2-40B4-BE49-F238E27FC236}">
                <a16:creationId xmlns:a16="http://schemas.microsoft.com/office/drawing/2014/main" id="{8B6D88AB-C41A-47BF-B7E8-00594A209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44" y="443820"/>
            <a:ext cx="3205839" cy="196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construction">
            <a:extLst>
              <a:ext uri="{FF2B5EF4-FFF2-40B4-BE49-F238E27FC236}">
                <a16:creationId xmlns:a16="http://schemas.microsoft.com/office/drawing/2014/main" id="{20667A3E-DA77-4910-BF84-05720F31F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813" y="3679084"/>
            <a:ext cx="1807158" cy="120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" name="Freeform 75">
            <a:extLst>
              <a:ext uri="{FF2B5EF4-FFF2-40B4-BE49-F238E27FC236}">
                <a16:creationId xmlns:a16="http://schemas.microsoft.com/office/drawing/2014/main" id="{0035A30C-45F3-4EFB-B2E8-6E2A11843D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9131" y="4258570"/>
            <a:ext cx="3132869" cy="2599430"/>
          </a:xfrm>
          <a:custGeom>
            <a:avLst/>
            <a:gdLst>
              <a:gd name="connsiteX0" fmla="*/ 1612418 w 3061881"/>
              <a:gd name="connsiteY0" fmla="*/ 0 h 2540529"/>
              <a:gd name="connsiteX1" fmla="*/ 3030226 w 3061881"/>
              <a:gd name="connsiteY1" fmla="*/ 843844 h 2540529"/>
              <a:gd name="connsiteX2" fmla="*/ 3061881 w 3061881"/>
              <a:gd name="connsiteY2" fmla="*/ 909556 h 2540529"/>
              <a:gd name="connsiteX3" fmla="*/ 3061881 w 3061881"/>
              <a:gd name="connsiteY3" fmla="*/ 2315281 h 2540529"/>
              <a:gd name="connsiteX4" fmla="*/ 3030226 w 3061881"/>
              <a:gd name="connsiteY4" fmla="*/ 2380992 h 2540529"/>
              <a:gd name="connsiteX5" fmla="*/ 2949460 w 3061881"/>
              <a:gd name="connsiteY5" fmla="*/ 2513937 h 2540529"/>
              <a:gd name="connsiteX6" fmla="*/ 2929575 w 3061881"/>
              <a:gd name="connsiteY6" fmla="*/ 2540529 h 2540529"/>
              <a:gd name="connsiteX7" fmla="*/ 295261 w 3061881"/>
              <a:gd name="connsiteY7" fmla="*/ 2540529 h 2540529"/>
              <a:gd name="connsiteX8" fmla="*/ 275376 w 3061881"/>
              <a:gd name="connsiteY8" fmla="*/ 2513937 h 2540529"/>
              <a:gd name="connsiteX9" fmla="*/ 0 w 3061881"/>
              <a:gd name="connsiteY9" fmla="*/ 1612418 h 2540529"/>
              <a:gd name="connsiteX10" fmla="*/ 1612418 w 3061881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1881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1881" y="909556"/>
                </a:lnTo>
                <a:lnTo>
                  <a:pt x="3061881" y="2315281"/>
                </a:lnTo>
                <a:lnTo>
                  <a:pt x="3030226" y="2380992"/>
                </a:lnTo>
                <a:cubicBezTo>
                  <a:pt x="3005404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6" name="Picture 8" descr="Image result for clothing">
            <a:extLst>
              <a:ext uri="{FF2B5EF4-FFF2-40B4-BE49-F238E27FC236}">
                <a16:creationId xmlns:a16="http://schemas.microsoft.com/office/drawing/2014/main" id="{BCFC956B-0697-434D-B4D4-2F0F2CE36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128" y="4885361"/>
            <a:ext cx="1880563" cy="188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775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5989</TotalTime>
  <Words>569</Words>
  <Application>Microsoft Office PowerPoint</Application>
  <PresentationFormat>Widescreen</PresentationFormat>
  <Paragraphs>82</Paragraphs>
  <Slides>15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Engineering Self-Cleaning Hydrophobic Surfaces</vt:lpstr>
      <vt:lpstr>PowerPoint Presentation</vt:lpstr>
      <vt:lpstr>PowerPoint Presentation</vt:lpstr>
      <vt:lpstr>Biomimicry</vt:lpstr>
      <vt:lpstr>What is the hydrophobic effect?</vt:lpstr>
      <vt:lpstr>Superhydrophobic Surfaces</vt:lpstr>
      <vt:lpstr>Using self-cleaning products, you may be able to avoid stained clothing and dirty cars.</vt:lpstr>
      <vt:lpstr>Ultra Ever Dry (Video)</vt:lpstr>
      <vt:lpstr>Your Challenge</vt:lpstr>
      <vt:lpstr>Make Observations – Define your Problem  Choose Materials</vt:lpstr>
      <vt:lpstr>Plan &amp; Design</vt:lpstr>
      <vt:lpstr>Create/Modify</vt:lpstr>
      <vt:lpstr>Investigate and Test</vt:lpstr>
      <vt:lpstr>Testing Self Cleaning Ability</vt:lpstr>
      <vt:lpstr>Reflections/Improvements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 Cleaning Hydrophobic Surfaces</dc:title>
  <dc:creator>Dunn, Krystle</dc:creator>
  <cp:lastModifiedBy>Zain Iqbal</cp:lastModifiedBy>
  <cp:revision>43</cp:revision>
  <dcterms:created xsi:type="dcterms:W3CDTF">2018-10-03T00:51:04Z</dcterms:created>
  <dcterms:modified xsi:type="dcterms:W3CDTF">2019-08-29T18:41:21Z</dcterms:modified>
</cp:coreProperties>
</file>