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7" r:id="rId5"/>
    <p:sldId id="264" r:id="rId6"/>
    <p:sldId id="266" r:id="rId7"/>
    <p:sldId id="263" r:id="rId8"/>
    <p:sldId id="259" r:id="rId9"/>
    <p:sldId id="261" r:id="rId10"/>
    <p:sldId id="260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3425" autoAdjust="0"/>
  </p:normalViewPr>
  <p:slideViewPr>
    <p:cSldViewPr snapToGrid="0">
      <p:cViewPr varScale="1">
        <p:scale>
          <a:sx n="109" d="100"/>
          <a:sy n="109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EB676-A134-4B4C-9428-18AE9DCAF084}" type="datetimeFigureOut">
              <a:rPr lang="en-US" smtClean="0"/>
              <a:t>9/12/2018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E6987-8F39-4BB9-982D-AA94565A72C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82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Engage using questions: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Ask </a:t>
            </a:r>
            <a:r>
              <a:rPr lang="en-US" dirty="0"/>
              <a:t>students basic question on how many liters of water does it take to produce an apple?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Callout </a:t>
            </a:r>
            <a:r>
              <a:rPr lang="en-US" dirty="0"/>
              <a:t>other items as needed.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What is </a:t>
            </a:r>
            <a:r>
              <a:rPr lang="en-US" dirty="0" smtClean="0"/>
              <a:t>one of the most </a:t>
            </a:r>
            <a:r>
              <a:rPr lang="en-US" dirty="0"/>
              <a:t>vital </a:t>
            </a:r>
            <a:r>
              <a:rPr lang="en-US" dirty="0" smtClean="0"/>
              <a:t>molecules </a:t>
            </a:r>
            <a:r>
              <a:rPr lang="en-US" dirty="0"/>
              <a:t>on planet Earth?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How can we manipulate the behavior </a:t>
            </a:r>
            <a:r>
              <a:rPr lang="en-US" dirty="0" smtClean="0"/>
              <a:t>of</a:t>
            </a:r>
            <a:r>
              <a:rPr lang="en-US" baseline="0" dirty="0" smtClean="0"/>
              <a:t> water </a:t>
            </a:r>
            <a:r>
              <a:rPr lang="en-US" dirty="0" smtClean="0"/>
              <a:t>so </a:t>
            </a:r>
            <a:r>
              <a:rPr lang="en-US" dirty="0"/>
              <a:t>less is needed?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945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Evaluate based on the findings from the experiment.  </a:t>
            </a:r>
          </a:p>
          <a:p>
            <a:pPr marL="0" indent="0">
              <a:buFontTx/>
              <a:buNone/>
            </a:pPr>
            <a:r>
              <a:rPr lang="en-US" dirty="0"/>
              <a:t>     -- Request students to present data using graphs, bar, line or scatter.   </a:t>
            </a:r>
          </a:p>
          <a:p>
            <a:pPr marL="0" indent="0">
              <a:buFontTx/>
              <a:buNone/>
            </a:pPr>
            <a:r>
              <a:rPr lang="en-US" dirty="0"/>
              <a:t>     -- Have student list the variables, constant, dependent, and independent.  </a:t>
            </a:r>
          </a:p>
          <a:p>
            <a:pPr marL="0" indent="0">
              <a:buFontTx/>
              <a:buNone/>
            </a:pPr>
            <a:r>
              <a:rPr lang="en-US" dirty="0"/>
              <a:t>     -- How can biochar be used to mitigate </a:t>
            </a:r>
            <a:r>
              <a:rPr lang="en-US" dirty="0" smtClean="0"/>
              <a:t>climate </a:t>
            </a:r>
            <a:r>
              <a:rPr lang="en-US" dirty="0"/>
              <a:t>change, can we </a:t>
            </a:r>
            <a:r>
              <a:rPr lang="en-US" dirty="0" smtClean="0"/>
              <a:t>reverse </a:t>
            </a:r>
            <a:r>
              <a:rPr lang="en-US" dirty="0"/>
              <a:t>the negative effects?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54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Explore with providing basic overview: </a:t>
            </a:r>
          </a:p>
          <a:p>
            <a:pPr marL="171450" indent="-171450">
              <a:buFontTx/>
              <a:buChar char="-"/>
            </a:pPr>
            <a:r>
              <a:rPr lang="en-US" dirty="0"/>
              <a:t>What is biochar?  </a:t>
            </a:r>
          </a:p>
          <a:p>
            <a:pPr marL="0" indent="0">
              <a:buFontTx/>
              <a:buNone/>
            </a:pPr>
            <a:r>
              <a:rPr lang="en-US" dirty="0"/>
              <a:t>     -- How will biochar be used in this experiment?  </a:t>
            </a:r>
          </a:p>
          <a:p>
            <a:pPr marL="0" indent="0">
              <a:buFontTx/>
              <a:buNone/>
            </a:pPr>
            <a:r>
              <a:rPr lang="en-US" dirty="0"/>
              <a:t>     -- Cover safety, to include use of gloves, if needed, as biochar may temporarily stain the hands.  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Source/Rights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Chetan Sawhney, RET Program, Department of Earth, Environmental, and Planetary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Sciences,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University.  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05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Continue with covering the experiment procedures.  </a:t>
            </a:r>
          </a:p>
          <a:p>
            <a:pPr marL="0" indent="0">
              <a:buFontTx/>
              <a:buNone/>
            </a:pPr>
            <a:r>
              <a:rPr lang="en-US" dirty="0"/>
              <a:t>     -- Provide students with </a:t>
            </a:r>
            <a:r>
              <a:rPr lang="en-US" dirty="0" smtClean="0"/>
              <a:t>two </a:t>
            </a:r>
            <a:r>
              <a:rPr lang="en-US" dirty="0"/>
              <a:t>types of soil, sand and clay.  </a:t>
            </a:r>
          </a:p>
          <a:p>
            <a:pPr marL="0" indent="0">
              <a:buFontTx/>
              <a:buNone/>
            </a:pPr>
            <a:r>
              <a:rPr lang="en-US" dirty="0"/>
              <a:t>     -- Using only two types of soil to fit the experiment in 90-minutes. </a:t>
            </a:r>
          </a:p>
          <a:p>
            <a:pPr marL="171450" indent="-171450">
              <a:buFontTx/>
              <a:buChar char="-"/>
            </a:pPr>
            <a:r>
              <a:rPr lang="en-US" dirty="0"/>
              <a:t>Cover all the procedures, ratio of biomass to soil, graduated cylinder use, and amount of water needed.  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258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Continue with covering the experiment procedures.  </a:t>
            </a:r>
          </a:p>
          <a:p>
            <a:pPr marL="0" indent="0">
              <a:buFontTx/>
              <a:buNone/>
            </a:pPr>
            <a:r>
              <a:rPr lang="en-US" dirty="0"/>
              <a:t>     -- Provide students with two (2) types of soil, sand and clay.  </a:t>
            </a:r>
          </a:p>
          <a:p>
            <a:pPr marL="0" indent="0">
              <a:buFontTx/>
              <a:buNone/>
            </a:pPr>
            <a:r>
              <a:rPr lang="en-US" dirty="0"/>
              <a:t>     -- Using only two types of soil to fit the experiment in 90-minutes. </a:t>
            </a:r>
          </a:p>
          <a:p>
            <a:pPr marL="171450" indent="-171450">
              <a:buFontTx/>
              <a:buChar char="-"/>
            </a:pPr>
            <a:r>
              <a:rPr lang="en-US" dirty="0"/>
              <a:t>Cover all the procedures, ratio of biomass to soil, graduated cylinder use, and amount of water needed.  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591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Source/Rights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Chetan Sawhney, RET Program, Department of Earth, Environmental, and Planetary Sciences Joint: Bio and Chemistry, Rice University.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419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Explain how biochar effects hydraulic conductivity.  </a:t>
            </a:r>
          </a:p>
          <a:p>
            <a:pPr marL="0" indent="0">
              <a:buFontTx/>
              <a:buNone/>
            </a:pPr>
            <a:r>
              <a:rPr lang="en-US" dirty="0"/>
              <a:t>     -- Hydraulic conductivity is the amount of water that makes it through the soil. </a:t>
            </a:r>
          </a:p>
          <a:p>
            <a:pPr marL="0" indent="0">
              <a:buFontTx/>
              <a:buNone/>
            </a:pPr>
            <a:r>
              <a:rPr lang="en-US" dirty="0"/>
              <a:t>     -- Biochar acts as a ‘sponge’ and allows for faster and more absorption of water when present in soil. 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Source/Rights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Chetan Sawhney, RET Program, Department of Earth, Environmental, and Planetary Sciences Joint: Bio and Chemistry, Rice University.  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903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Source/Rights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Chetan Sawhney, RET Program, Department of Earth, Environmental, and Planetary Sciences Joint: Bio and Chemistry, Rice University.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034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Source/Rights: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Chetan Sawhney, RET Program, Department of Earth, Environmental, and Planetary Sciences Joint: Bio and Chemistry, Rice University.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22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Elaborate with scenarios: </a:t>
            </a:r>
          </a:p>
          <a:p>
            <a:pPr marL="0" indent="0">
              <a:buFontTx/>
              <a:buNone/>
            </a:pPr>
            <a:r>
              <a:rPr lang="en-US" dirty="0"/>
              <a:t>     -- Use the 2000m</a:t>
            </a:r>
            <a:r>
              <a:rPr lang="en-US" baseline="30000" dirty="0"/>
              <a:t>2</a:t>
            </a:r>
            <a:r>
              <a:rPr lang="en-US" dirty="0"/>
              <a:t> as the </a:t>
            </a:r>
            <a:r>
              <a:rPr lang="en-US" dirty="0" smtClean="0"/>
              <a:t>area </a:t>
            </a:r>
            <a:r>
              <a:rPr lang="en-US" dirty="0"/>
              <a:t>given to each person if total land mass is divided by total population.  </a:t>
            </a:r>
          </a:p>
          <a:p>
            <a:pPr marL="171450" indent="-171450">
              <a:buFontTx/>
              <a:buChar char="-"/>
            </a:pPr>
            <a:r>
              <a:rPr lang="en-US" dirty="0"/>
              <a:t>What would students wish to produce, types of crops?  </a:t>
            </a:r>
          </a:p>
          <a:p>
            <a:pPr marL="0" indent="0">
              <a:buFontTx/>
              <a:buNone/>
            </a:pPr>
            <a:r>
              <a:rPr lang="en-US" dirty="0"/>
              <a:t>     -- Would they use biochar in their agriculture?  </a:t>
            </a:r>
          </a:p>
          <a:p>
            <a:pPr marL="0" indent="0">
              <a:buFontTx/>
              <a:buNone/>
            </a:pPr>
            <a:r>
              <a:rPr lang="en-US" dirty="0"/>
              <a:t>     -- Why or why not?  </a:t>
            </a:r>
          </a:p>
          <a:p>
            <a:pPr marL="0" indent="0">
              <a:buFontTx/>
              <a:buNone/>
            </a:pPr>
            <a:r>
              <a:rPr lang="en-US" dirty="0">
                <a:latin typeface="+mn-lt"/>
              </a:rPr>
              <a:t>- </a:t>
            </a:r>
            <a:r>
              <a:rPr lang="en-US" b="1" i="0" dirty="0">
                <a:solidFill>
                  <a:srgbClr val="565656"/>
                </a:solidFill>
                <a:effectLst/>
                <a:latin typeface="+mn-lt"/>
              </a:rPr>
              <a:t>Illustration</a:t>
            </a:r>
            <a:r>
              <a:rPr lang="en-US" b="0" i="0" dirty="0">
                <a:solidFill>
                  <a:srgbClr val="565656"/>
                </a:solidFill>
                <a:effectLst/>
                <a:latin typeface="+mn-lt"/>
              </a:rPr>
              <a:t> </a:t>
            </a:r>
            <a:r>
              <a:rPr lang="en-US" b="1" dirty="0">
                <a:latin typeface="+mn-lt"/>
              </a:rPr>
              <a:t>Source/Rights: </a:t>
            </a:r>
            <a:r>
              <a:rPr lang="en-US" b="0" i="0" dirty="0">
                <a:solidFill>
                  <a:srgbClr val="565656"/>
                </a:solidFill>
                <a:effectLst/>
                <a:latin typeface="+mn-lt"/>
              </a:rPr>
              <a:t>von Annika </a:t>
            </a:r>
            <a:r>
              <a:rPr lang="en-US" b="0" i="0" dirty="0" err="1">
                <a:solidFill>
                  <a:srgbClr val="565656"/>
                </a:solidFill>
                <a:effectLst/>
                <a:latin typeface="+mn-lt"/>
              </a:rPr>
              <a:t>Huskamp</a:t>
            </a:r>
            <a:r>
              <a:rPr lang="en-US" b="0" i="0" dirty="0">
                <a:solidFill>
                  <a:srgbClr val="565656"/>
                </a:solidFill>
                <a:effectLst/>
                <a:latin typeface="+mn-lt"/>
              </a:rPr>
              <a:t>. </a:t>
            </a:r>
            <a:r>
              <a:rPr lang="en-US" b="0" dirty="0">
                <a:latin typeface="+mn-lt"/>
              </a:rPr>
              <a:t>(2016). Reference list: Electronic sources.  Retrieved from </a:t>
            </a:r>
            <a:r>
              <a:rPr lang="en-US" dirty="0">
                <a:latin typeface="+mn-lt"/>
              </a:rPr>
              <a:t>https://www.2000m2.eu/. 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E6987-8F39-4BB9-982D-AA94565A72C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96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2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A29CAD9-00D9-4D79-B982-85CD7FBD3A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F01E04B-E3A4-4B2D-92DF-752C4E7EF9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5896F8-7BC7-4574-8E2B-4A1A6036709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9C66EF-20EF-4DB4-822A-B33BC6CF59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6609" y="2136091"/>
            <a:ext cx="8138781" cy="2585815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Measurements with </a:t>
            </a:r>
            <a:r>
              <a:rPr lang="en-US" sz="44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44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Sponge For Your Soil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705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3E15D58-FA10-4F7C-95A1-9F14B2F4B2F1}"/>
              </a:ext>
            </a:extLst>
          </p:cNvPr>
          <p:cNvSpPr txBox="1"/>
          <p:nvPr/>
        </p:nvSpPr>
        <p:spPr>
          <a:xfrm>
            <a:off x="980795" y="1395865"/>
            <a:ext cx="9745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Dividing the total global surface area of arable land by number of people provides each person 2000m</a:t>
            </a:r>
            <a:r>
              <a:rPr lang="en-US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or the size of one (1) supermarket.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1,700,000,000 / 7,300,000,000 (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1.7 B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7.3 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pic>
        <p:nvPicPr>
          <p:cNvPr id="22" name="Picture 2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859ABEE-0768-422D-B817-4F3BA5EDF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1485" y="3054660"/>
            <a:ext cx="5232669" cy="3025559"/>
          </a:xfrm>
          <a:prstGeom prst="rect">
            <a:avLst/>
          </a:prstGeom>
        </p:spPr>
      </p:pic>
      <p:pic>
        <p:nvPicPr>
          <p:cNvPr id="4" name="Picture 3" descr="A picture containing text&#10;&#10;Description generated with high confidence">
            <a:extLst>
              <a:ext uri="{FF2B5EF4-FFF2-40B4-BE49-F238E27FC236}">
                <a16:creationId xmlns:a16="http://schemas.microsoft.com/office/drawing/2014/main" id="{BCE5BCCC-9EFE-4A59-B392-02F50C8A7EBA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86065" y="3117563"/>
            <a:ext cx="5120640" cy="2962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1969" y="249240"/>
            <a:ext cx="3174648" cy="858591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Understand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20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12631-3595-4AD9-954B-40E03B5E6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36296"/>
            <a:ext cx="10620500" cy="4154904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cap="none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Using bar graphs or other visual representation, present your data and findings.  </a:t>
            </a:r>
          </a:p>
          <a:p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4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ist the different variables (independent, dependent, and control).</a:t>
            </a:r>
          </a:p>
          <a:p>
            <a:r>
              <a:rPr lang="en-US" sz="24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Explain how </a:t>
            </a:r>
            <a:r>
              <a:rPr lang="en-US" sz="2400" cap="non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4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 can be used to manipulate the behavior of water? </a:t>
            </a:r>
          </a:p>
          <a:p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How could </a:t>
            </a:r>
            <a:r>
              <a:rPr lang="en-US" sz="2400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 aid in mitigating climate change? </a:t>
            </a:r>
          </a:p>
          <a:p>
            <a:pPr marL="0" indent="0">
              <a:buNone/>
            </a:pPr>
            <a:endParaRPr lang="en-US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F751CD-0E4E-4745-BA18-EC76F37E4695}"/>
              </a:ext>
            </a:extLst>
          </p:cNvPr>
          <p:cNvSpPr/>
          <p:nvPr/>
        </p:nvSpPr>
        <p:spPr>
          <a:xfrm>
            <a:off x="8281748" y="512994"/>
            <a:ext cx="20705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cap="all" dirty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Evaluate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10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E77D5960-B3B3-4AE1-8BBD-3C55D906A6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pool ball&#10;&#10;Description generated with high confidence">
            <a:extLst>
              <a:ext uri="{FF2B5EF4-FFF2-40B4-BE49-F238E27FC236}">
                <a16:creationId xmlns:a16="http://schemas.microsoft.com/office/drawing/2014/main" id="{9CB45896-DF82-4158-8135-BB4EF22198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F3722F-F18A-458A-84A7-C96905E496F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2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F21F2C29-113F-45BE-AE61-3A923404B2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323BCD79-7A8A-4ED6-BCE6-96877ECE09F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7439" y="1215213"/>
            <a:ext cx="6005039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768A16-1BB7-439A-BB8D-5CE2446FE98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34" y="1392702"/>
            <a:ext cx="5280581" cy="4417255"/>
          </a:xfrm>
          <a:prstGeom prst="rect">
            <a:avLst/>
          </a:prstGeom>
          <a:noFill/>
        </p:spPr>
      </p:pic>
      <p:pic>
        <p:nvPicPr>
          <p:cNvPr id="19" name="Picture 18" descr="A picture containing pool ball&#10;&#10;Description generated with high confidence">
            <a:extLst>
              <a:ext uri="{FF2B5EF4-FFF2-40B4-BE49-F238E27FC236}">
                <a16:creationId xmlns:a16="http://schemas.microsoft.com/office/drawing/2014/main" id="{2763D3CD-07B8-4C0F-A75E-9E7C44A7CE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7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334ABE-67F4-4670-8E9A-AEB057526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3569" y="432698"/>
            <a:ext cx="3787830" cy="64172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66E8774-3C47-4B8E-84A3-8BC79C764359}"/>
              </a:ext>
            </a:extLst>
          </p:cNvPr>
          <p:cNvGrpSpPr/>
          <p:nvPr/>
        </p:nvGrpSpPr>
        <p:grpSpPr>
          <a:xfrm>
            <a:off x="3516923" y="1856935"/>
            <a:ext cx="1041010" cy="3692776"/>
            <a:chOff x="0" y="0"/>
            <a:chExt cx="614045" cy="3026374"/>
          </a:xfrm>
        </p:grpSpPr>
        <p:pic>
          <p:nvPicPr>
            <p:cNvPr id="14" name="Picture 13" descr="A red apple sitting on a table&#10;&#10;Description generated with high confidence">
              <a:extLst>
                <a:ext uri="{FF2B5EF4-FFF2-40B4-BE49-F238E27FC236}">
                  <a16:creationId xmlns:a16="http://schemas.microsoft.com/office/drawing/2014/main" id="{B26DFD81-BF51-4E90-BD2D-79BFBD72F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50" y="0"/>
              <a:ext cx="409575" cy="409575"/>
            </a:xfrm>
            <a:prstGeom prst="rect">
              <a:avLst/>
            </a:prstGeom>
          </p:spPr>
        </p:pic>
        <p:pic>
          <p:nvPicPr>
            <p:cNvPr id="16" name="Picture 15" descr="A picture containing fruit&#10;&#10;Description generated with very high confidence">
              <a:extLst>
                <a:ext uri="{FF2B5EF4-FFF2-40B4-BE49-F238E27FC236}">
                  <a16:creationId xmlns:a16="http://schemas.microsoft.com/office/drawing/2014/main" id="{BF591E63-8717-410C-A19C-C32A96B7F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5" y="600075"/>
              <a:ext cx="589915" cy="330200"/>
            </a:xfrm>
            <a:prstGeom prst="rect">
              <a:avLst/>
            </a:prstGeom>
          </p:spPr>
        </p:pic>
        <p:pic>
          <p:nvPicPr>
            <p:cNvPr id="18" name="Picture 17" descr="A close up of food&#10;&#10;Description generated with high confidence">
              <a:extLst>
                <a:ext uri="{FF2B5EF4-FFF2-40B4-BE49-F238E27FC236}">
                  <a16:creationId xmlns:a16="http://schemas.microsoft.com/office/drawing/2014/main" id="{AD899E98-8C28-48E1-930D-530AE6AF1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" y="1104900"/>
              <a:ext cx="566420" cy="411480"/>
            </a:xfrm>
            <a:prstGeom prst="rect">
              <a:avLst/>
            </a:prstGeom>
          </p:spPr>
        </p:pic>
        <p:pic>
          <p:nvPicPr>
            <p:cNvPr id="20" name="Picture 19" descr="A picture containing sweet&#10;&#10;Description generated with high confidence">
              <a:extLst>
                <a:ext uri="{FF2B5EF4-FFF2-40B4-BE49-F238E27FC236}">
                  <a16:creationId xmlns:a16="http://schemas.microsoft.com/office/drawing/2014/main" id="{C3491685-8762-4BC0-AEEA-06C33A0E6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707474"/>
              <a:ext cx="585470" cy="585470"/>
            </a:xfrm>
            <a:prstGeom prst="rect">
              <a:avLst/>
            </a:prstGeom>
          </p:spPr>
        </p:pic>
        <p:pic>
          <p:nvPicPr>
            <p:cNvPr id="21" name="Picture 20" descr="A cup of coffee&#10;&#10;Description generated with very high confidence">
              <a:extLst>
                <a:ext uri="{FF2B5EF4-FFF2-40B4-BE49-F238E27FC236}">
                  <a16:creationId xmlns:a16="http://schemas.microsoft.com/office/drawing/2014/main" id="{7A510789-E192-4753-BD2E-F77E1F563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2329"/>
              <a:ext cx="614045" cy="61404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3E15D58-FA10-4F7C-95A1-9F14B2F4B2F1}"/>
              </a:ext>
            </a:extLst>
          </p:cNvPr>
          <p:cNvSpPr txBox="1"/>
          <p:nvPr/>
        </p:nvSpPr>
        <p:spPr>
          <a:xfrm>
            <a:off x="7357296" y="1261024"/>
            <a:ext cx="44476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Agricultural costs in terms of water (H20)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it possible to manipulate the behavior of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one of the most vital molecules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on our planet? </a:t>
            </a:r>
          </a:p>
          <a:p>
            <a:pPr lvl="1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Three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staples remain globally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consistent—water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soil and agriculture.   </a:t>
            </a:r>
          </a:p>
        </p:txBody>
      </p:sp>
    </p:spTree>
    <p:extLst>
      <p:ext uri="{BB962C8B-B14F-4D97-AF65-F5344CB8AC3E}">
        <p14:creationId xmlns:p14="http://schemas.microsoft.com/office/powerpoint/2010/main" val="38926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E77D5960-B3B3-4AE1-8BBD-3C55D906A6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pool ball&#10;&#10;Description generated with high confidence">
            <a:extLst>
              <a:ext uri="{FF2B5EF4-FFF2-40B4-BE49-F238E27FC236}">
                <a16:creationId xmlns:a16="http://schemas.microsoft.com/office/drawing/2014/main" id="{9CB45896-DF82-4158-8135-BB4EF22198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F3722F-F18A-458A-84A7-C96905E496F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2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F21F2C29-113F-45BE-AE61-3A923404B2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323BCD79-7A8A-4ED6-BCE6-96877ECE09F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7439" y="1215213"/>
            <a:ext cx="6005039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Picture 18" descr="A picture containing pool ball&#10;&#10;Description generated with high confidence">
            <a:extLst>
              <a:ext uri="{FF2B5EF4-FFF2-40B4-BE49-F238E27FC236}">
                <a16:creationId xmlns:a16="http://schemas.microsoft.com/office/drawing/2014/main" id="{2763D3CD-07B8-4C0F-A75E-9E7C44A7CE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7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E15D58-FA10-4F7C-95A1-9F14B2F4B2F1}"/>
              </a:ext>
            </a:extLst>
          </p:cNvPr>
          <p:cNvSpPr txBox="1"/>
          <p:nvPr/>
        </p:nvSpPr>
        <p:spPr>
          <a:xfrm>
            <a:off x="7008685" y="1215213"/>
            <a:ext cx="5084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This experiment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explores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impacts hydraulic conductivity in soil.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Biochar is a solid material obtained from the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“carbonization”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of biomass.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Carbonization involves removing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oxygen from the charring process and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heating biomass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at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500°C (932°F)  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each experiment, we will: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Add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to several soil types, which will attribute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4% of total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mass.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Saturate each soil type, with and without biochar, from bottom-up and then drain until no standing water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remains. 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Add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20 ml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of water from top-up to measure the rate of water flow.  </a:t>
            </a:r>
          </a:p>
          <a:p>
            <a:pPr lvl="1"/>
            <a:endParaRPr lang="en-US" sz="2000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9E44C-0912-43B8-B01A-F577FC03CE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243"/>
          <a:stretch/>
        </p:blipFill>
        <p:spPr>
          <a:xfrm>
            <a:off x="1269699" y="2114918"/>
            <a:ext cx="2607948" cy="26281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A5DD1D-725A-4728-964E-6A730862883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2456" b="13330"/>
          <a:stretch/>
        </p:blipFill>
        <p:spPr>
          <a:xfrm>
            <a:off x="3877647" y="2114917"/>
            <a:ext cx="2780877" cy="262816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05731" y="624452"/>
            <a:ext cx="2890364" cy="590761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Explore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8329" y="1745585"/>
            <a:ext cx="153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ood chips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17404" y="4743080"/>
            <a:ext cx="2101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ood chips after “carbonization”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9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549A82-3C2B-4A11-9DB8-E28F70C9C64E}"/>
              </a:ext>
            </a:extLst>
          </p:cNvPr>
          <p:cNvSpPr txBox="1"/>
          <p:nvPr/>
        </p:nvSpPr>
        <p:spPr>
          <a:xfrm>
            <a:off x="1251284" y="144378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58576C-E3EE-427F-B9EE-0C78E200EE00}"/>
              </a:ext>
            </a:extLst>
          </p:cNvPr>
          <p:cNvSpPr txBox="1"/>
          <p:nvPr/>
        </p:nvSpPr>
        <p:spPr>
          <a:xfrm>
            <a:off x="1251284" y="1286557"/>
            <a:ext cx="10725165" cy="4154984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Select two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soil types: sand &amp;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clay.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Measure 50 grams of each soil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type: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50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of sand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50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clay.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Hollow out the bottom of four plastic graduated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cylinders: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Either cut the entire bottom using a pair of scissors or poke several holes on the bottom using a push-pin.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Cover the hollowed out bottom with either organza fabric, mesh cloth or a simple dryer sheet. Affix the organza fabric, mesh cloth, or the dryer sheet with a rubber band.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Mark and fill two graduated cylinders with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soil: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50 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sand, and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50 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clay).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Mark and fill the other two graduated cylinders with soils +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(48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 sand +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2 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biochar) and (48 g clay +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2 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5E7F21-0241-4862-83E5-97448B734119}"/>
              </a:ext>
            </a:extLst>
          </p:cNvPr>
          <p:cNvSpPr/>
          <p:nvPr/>
        </p:nvSpPr>
        <p:spPr>
          <a:xfrm>
            <a:off x="8466992" y="561096"/>
            <a:ext cx="25833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cap="all" dirty="0" smtClean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Procedure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90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549A82-3C2B-4A11-9DB8-E28F70C9C64E}"/>
              </a:ext>
            </a:extLst>
          </p:cNvPr>
          <p:cNvSpPr txBox="1"/>
          <p:nvPr/>
        </p:nvSpPr>
        <p:spPr>
          <a:xfrm>
            <a:off x="1251284" y="144378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58576C-E3EE-427F-B9EE-0C78E200EE00}"/>
              </a:ext>
            </a:extLst>
          </p:cNvPr>
          <p:cNvSpPr txBox="1"/>
          <p:nvPr/>
        </p:nvSpPr>
        <p:spPr>
          <a:xfrm>
            <a:off x="1251284" y="1443789"/>
            <a:ext cx="10725165" cy="193899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Place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plastic graduated cylinder on the support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stand.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Fill the plastic graduated cylinders with 200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ml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water.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Measure the flow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rate;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amount of water that drips through the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soil.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Reference the following slides for visual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images.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5E7F21-0241-4862-83E5-97448B734119}"/>
              </a:ext>
            </a:extLst>
          </p:cNvPr>
          <p:cNvSpPr/>
          <p:nvPr/>
        </p:nvSpPr>
        <p:spPr>
          <a:xfrm>
            <a:off x="8440286" y="468776"/>
            <a:ext cx="2504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cap="all" dirty="0" smtClean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Procedure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56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4C6393-2604-4067-BEC0-67276D8218A4}"/>
              </a:ext>
            </a:extLst>
          </p:cNvPr>
          <p:cNvSpPr/>
          <p:nvPr/>
        </p:nvSpPr>
        <p:spPr>
          <a:xfrm>
            <a:off x="7302323" y="456967"/>
            <a:ext cx="35940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cap="all" dirty="0" smtClean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Explore Designs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E79679-3F9C-48F5-8FAC-5366AC6F37C6}"/>
              </a:ext>
            </a:extLst>
          </p:cNvPr>
          <p:cNvGrpSpPr/>
          <p:nvPr/>
        </p:nvGrpSpPr>
        <p:grpSpPr>
          <a:xfrm>
            <a:off x="1015512" y="1446198"/>
            <a:ext cx="9948862" cy="3949700"/>
            <a:chOff x="1909762" y="2063750"/>
            <a:chExt cx="6781802" cy="23114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5952518-49DB-42AC-BDC6-1648D742C122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11" t="12821" r="4688" b="6330"/>
            <a:stretch/>
          </p:blipFill>
          <p:spPr bwMode="auto">
            <a:xfrm rot="5400000">
              <a:off x="1549400" y="2424113"/>
              <a:ext cx="2311400" cy="15906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8595E21-2BBF-4071-BE52-5A7F3CEA0C62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34" t="14423" r="7452" b="4487"/>
            <a:stretch/>
          </p:blipFill>
          <p:spPr bwMode="auto">
            <a:xfrm rot="5400000">
              <a:off x="4170045" y="2449196"/>
              <a:ext cx="2289810" cy="15621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23578A-7420-4018-B88D-60E1EC22E861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54" t="13700" r="8619" b="5310"/>
            <a:stretch/>
          </p:blipFill>
          <p:spPr bwMode="auto">
            <a:xfrm rot="5400000">
              <a:off x="6747511" y="2373313"/>
              <a:ext cx="2253615" cy="16344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058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4ABE-67F4-4670-8E9A-AEB057526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907" y="403376"/>
            <a:ext cx="3707844" cy="84052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/>
              <a:t> </a:t>
            </a:r>
            <a:r>
              <a:rPr lang="en-US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Explain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E15D58-FA10-4F7C-95A1-9F14B2F4B2F1}"/>
              </a:ext>
            </a:extLst>
          </p:cNvPr>
          <p:cNvSpPr txBox="1"/>
          <p:nvPr/>
        </p:nvSpPr>
        <p:spPr>
          <a:xfrm>
            <a:off x="6976601" y="1680436"/>
            <a:ext cx="50844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This experiment explored how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impacted hydraulic conductivity in soil.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Biochar allows for faster absorption of standing water.</a:t>
            </a:r>
            <a:endParaRPr lang="en-US" sz="20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 primary effect of using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includes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aiding in flood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prevention or drought mitigation.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urther effects could be minimizing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spread of mosquito-borne diseases by using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biochar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to absorb standing water.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41D94B4-0D83-4C9A-9B36-7A539CC4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77" y="1648349"/>
            <a:ext cx="6071815" cy="39663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4296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4ABE-67F4-4670-8E9A-AEB057526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471" y="248150"/>
            <a:ext cx="3707844" cy="8245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Explain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E15D58-FA10-4F7C-95A1-9F14B2F4B2F1}"/>
              </a:ext>
            </a:extLst>
          </p:cNvPr>
          <p:cNvSpPr txBox="1"/>
          <p:nvPr/>
        </p:nvSpPr>
        <p:spPr>
          <a:xfrm>
            <a:off x="7383673" y="1285642"/>
            <a:ext cx="44476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Biochar decreased the water flow rate in fine sand by 110%.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Water flow rate changed from an average of 4 minutes to an average of  9 minutes.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F08815-FDF3-4A7A-8A1D-67953928A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04" y="1285642"/>
            <a:ext cx="6757310" cy="45243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9234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4ABE-67F4-4670-8E9A-AEB057526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3673" y="448407"/>
            <a:ext cx="3707844" cy="6084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Explain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E15D58-FA10-4F7C-95A1-9F14B2F4B2F1}"/>
              </a:ext>
            </a:extLst>
          </p:cNvPr>
          <p:cNvSpPr txBox="1"/>
          <p:nvPr/>
        </p:nvSpPr>
        <p:spPr>
          <a:xfrm>
            <a:off x="7013783" y="1969698"/>
            <a:ext cx="44476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Biochar increased the hydraulic conductivity by 207% in clay.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Water passed through the pores of clay faster, from an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average of 4 days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just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 day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47AAF-6DB8-40D1-83D7-3CCBED5AE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57" y="1215213"/>
            <a:ext cx="5726461" cy="4555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236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1758</TotalTime>
  <Words>1085</Words>
  <Application>Microsoft Office PowerPoint</Application>
  <PresentationFormat>Widescreen</PresentationFormat>
  <Paragraphs>106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Tw Cen MT</vt:lpstr>
      <vt:lpstr>Wingdings</vt:lpstr>
      <vt:lpstr>Droplet</vt:lpstr>
      <vt:lpstr>Measurements with Biochar: The Sponge For Your Soil  </vt:lpstr>
      <vt:lpstr>Introduction</vt:lpstr>
      <vt:lpstr>Explore</vt:lpstr>
      <vt:lpstr>PowerPoint Presentation</vt:lpstr>
      <vt:lpstr>PowerPoint Presentation</vt:lpstr>
      <vt:lpstr>PowerPoint Presentation</vt:lpstr>
      <vt:lpstr>    Explain</vt:lpstr>
      <vt:lpstr>Explain</vt:lpstr>
      <vt:lpstr>Explain</vt:lpstr>
      <vt:lpstr>Understand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 S</dc:creator>
  <cp:lastModifiedBy>Zain Iqbal</cp:lastModifiedBy>
  <cp:revision>48</cp:revision>
  <dcterms:created xsi:type="dcterms:W3CDTF">2018-01-07T19:25:36Z</dcterms:created>
  <dcterms:modified xsi:type="dcterms:W3CDTF">2018-09-12T16:02:02Z</dcterms:modified>
</cp:coreProperties>
</file>