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1"/>
  </p:notesMasterIdLst>
  <p:sldIdLst>
    <p:sldId id="264" r:id="rId3"/>
    <p:sldId id="267" r:id="rId4"/>
    <p:sldId id="262" r:id="rId5"/>
    <p:sldId id="261" r:id="rId6"/>
    <p:sldId id="260" r:id="rId7"/>
    <p:sldId id="268" r:id="rId8"/>
    <p:sldId id="266" r:id="rId9"/>
    <p:sldId id="269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1840" autoAdjust="0"/>
  </p:normalViewPr>
  <p:slideViewPr>
    <p:cSldViewPr>
      <p:cViewPr>
        <p:scale>
          <a:sx n="60" d="100"/>
          <a:sy n="60" d="100"/>
        </p:scale>
        <p:origin x="-510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BA4154-2D8D-42CD-82CA-FD09BAF9B205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EEDCBC-E6A1-4DAC-8A06-198F436B22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083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frc.nasa.gov/gallery/photo/STS-111/Medium/EC02-0131-6.jpg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dfrc.nasa.gov/gallery/photo/STS-111/HTML/EC02-0131-6.html" TargetMode="Externa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FEMA_-_37931_-_Meals_Ready_to_Eat_being_moved_by_fork_lift_in_a_Texas_warehouse.jpg" TargetMode="External"/><Relationship Id="rId7" Type="http://schemas.openxmlformats.org/officeDocument/2006/relationships/hyperlink" Target="http://commons.wikimedia.org/wiki/File:Bus_Pull.JPG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commons.wikimedia.org/wiki/File:Tow_truck_-_Blizzard_of_2010.JPG" TargetMode="External"/><Relationship Id="rId5" Type="http://schemas.openxmlformats.org/officeDocument/2006/relationships/hyperlink" Target="http://commons.wikimedia.org/wiki/User:AgnosticPreachersKid" TargetMode="External"/><Relationship Id="rId4" Type="http://schemas.openxmlformats.org/officeDocument/2006/relationships/hyperlink" Target="http://commons.wikimedia.org/wiki/File:Ford_Pulling_Tractor.jpg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 (space</a:t>
            </a:r>
            <a:r>
              <a:rPr lang="en-US" baseline="0" dirty="0" smtClean="0"/>
              <a:t> shuttle Endeavor being towed): NASA </a:t>
            </a:r>
            <a:r>
              <a:rPr lang="en-US" dirty="0" smtClean="0">
                <a:hlinkClick r:id="rId3"/>
              </a:rPr>
              <a:t>http://www.dfrc.nasa.gov/gallery/photo/STS-111/Medium/EC02-0131-6.jpg</a:t>
            </a:r>
            <a:r>
              <a:rPr lang="en-US" dirty="0" smtClean="0"/>
              <a:t> and</a:t>
            </a:r>
            <a:r>
              <a:rPr lang="en-US" baseline="0" dirty="0" smtClean="0"/>
              <a:t> </a:t>
            </a:r>
            <a:r>
              <a:rPr lang="en-US" dirty="0" smtClean="0">
                <a:hlinkClick r:id="rId4"/>
              </a:rPr>
              <a:t>http://www.dfrc.nasa.gov/gallery/photo/STS-111/HTML/EC02-0131-6.html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EDCBC-E6A1-4DAC-8A06-198F436B222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848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 with students the many vehicles that are designed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pull heavy objects.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Images sources: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fork lift: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Wikimedia Commons (public domain) </a:t>
            </a:r>
            <a:r>
              <a:rPr lang="en-US" dirty="0" smtClean="0">
                <a:hlinkClick r:id="rId3"/>
              </a:rPr>
              <a:t>http://commons.wikimedia.org/wiki/File:FEMA_-_37931_-_Meals_Ready_to_Eat_being_moved_by_fork_lift_in_a_Texas_warehouse.jpg</a:t>
            </a:r>
            <a:endParaRPr lang="en-US" dirty="0" smtClean="0"/>
          </a:p>
          <a:p>
            <a:r>
              <a:rPr lang="en-US" dirty="0" smtClean="0"/>
              <a:t>tractor:  Mark Robinson,</a:t>
            </a:r>
            <a:r>
              <a:rPr lang="en-US" baseline="0" dirty="0" smtClean="0"/>
              <a:t> Wikimedia Commons (Creative Commons license) </a:t>
            </a:r>
            <a:r>
              <a:rPr lang="en-US" dirty="0" smtClean="0">
                <a:hlinkClick r:id="rId4"/>
              </a:rPr>
              <a:t>http://commons.wikimedia.org/wiki/File:Ford_Pulling_Tractor.jpg</a:t>
            </a:r>
            <a:endParaRPr lang="en-US" dirty="0" smtClean="0"/>
          </a:p>
          <a:p>
            <a:r>
              <a:rPr lang="en-US" dirty="0" smtClean="0"/>
              <a:t>tow truck: 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User:AgnosticPreachersKid"/>
              </a:rPr>
              <a:t>AgnosticPreachersKid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Wikimedia Commons (Creative Commons license) </a:t>
            </a:r>
            <a:r>
              <a:rPr lang="en-US" dirty="0" smtClean="0">
                <a:hlinkClick r:id="rId6"/>
              </a:rPr>
              <a:t>http://commons.wikimedia.org/wiki/File:Tow_truck_-_Blizzard_of_2010.JPG</a:t>
            </a:r>
            <a:endParaRPr lang="en-US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>strong man: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Tsar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Kasim</a:t>
            </a:r>
            <a:r>
              <a:rPr lang="en-US" dirty="0" smtClean="0"/>
              <a:t>, Wikimedia Commons (Creative Commons license) </a:t>
            </a:r>
            <a:r>
              <a:rPr lang="en-US" dirty="0" smtClean="0">
                <a:hlinkClick r:id="rId7"/>
              </a:rPr>
              <a:t>http://commons.wikimedia.org/wiki/File:Bus_Pull.JPG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EDCBC-E6A1-4DAC-8A06-198F436B222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128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</a:t>
            </a:r>
            <a:r>
              <a:rPr lang="en-US" baseline="0" dirty="0" smtClean="0"/>
              <a:t> source: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AP/Wide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World Photos, Library of Congress 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Halliday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Resnick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Walker, Fundamentals of Physics. 6</a:t>
            </a:r>
            <a:r>
              <a:rPr lang="en-US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edition, John Wiley &amp;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Sons, 2001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Text source: 2001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Halliday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Resnick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Walker, Fundamentals of Physics. 6</a:t>
            </a:r>
            <a:r>
              <a:rPr lang="en-US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edition, John Wiley &amp; Sons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EDCBC-E6A1-4DAC-8A06-198F436B222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440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slide goes with the “Do now” section on the first page of the worksheet</a:t>
            </a:r>
            <a:r>
              <a:rPr lang="en-US" baseline="0" dirty="0" smtClean="0"/>
              <a:t> for this activity.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EDCBC-E6A1-4DAC-8A06-198F436B222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Review physics concepts necessary for the activity, that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is,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Newton’s second and third laws, and force of friction. Mention that this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problem is similar to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Massis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’ train pulling problem, hence the free body diagram will be similar.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EDCBC-E6A1-4DAC-8A06-198F436B222A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Derivation of the pulling force of the car.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EDCBC-E6A1-4DAC-8A06-198F436B222A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Derivation</a:t>
            </a:r>
            <a:r>
              <a:rPr lang="en-US" baseline="0" dirty="0" smtClean="0"/>
              <a:t> of the pulling force of the car and the condition for a car to pull over a heavy block from rest.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EDCBC-E6A1-4DAC-8A06-198F436B222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Keep this slide</a:t>
            </a:r>
            <a:r>
              <a:rPr lang="en-US" baseline="0" dirty="0" smtClean="0"/>
              <a:t> for students to refer to during the activity.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EDCBC-E6A1-4DAC-8A06-198F436B222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96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97A5-0481-4C46-805A-4F7EA3BD9B4C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7ADC-CF98-4E60-BDCC-AD3CAF79AB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97A5-0481-4C46-805A-4F7EA3BD9B4C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7ADC-CF98-4E60-BDCC-AD3CAF79AB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97A5-0481-4C46-805A-4F7EA3BD9B4C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7ADC-CF98-4E60-BDCC-AD3CAF79AB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97A5-0481-4C46-805A-4F7EA3BD9B4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7ADC-CF98-4E60-BDCC-AD3CAF79A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9671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97A5-0481-4C46-805A-4F7EA3BD9B4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7ADC-CF98-4E60-BDCC-AD3CAF79A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3885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97A5-0481-4C46-805A-4F7EA3BD9B4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7ADC-CF98-4E60-BDCC-AD3CAF79A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4242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97A5-0481-4C46-805A-4F7EA3BD9B4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7ADC-CF98-4E60-BDCC-AD3CAF79A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302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97A5-0481-4C46-805A-4F7EA3BD9B4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7ADC-CF98-4E60-BDCC-AD3CAF79A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9324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97A5-0481-4C46-805A-4F7EA3BD9B4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7ADC-CF98-4E60-BDCC-AD3CAF79A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308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97A5-0481-4C46-805A-4F7EA3BD9B4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7ADC-CF98-4E60-BDCC-AD3CAF79A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2918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97A5-0481-4C46-805A-4F7EA3BD9B4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7ADC-CF98-4E60-BDCC-AD3CAF79A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038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97A5-0481-4C46-805A-4F7EA3BD9B4C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7ADC-CF98-4E60-BDCC-AD3CAF79AB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97A5-0481-4C46-805A-4F7EA3BD9B4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7ADC-CF98-4E60-BDCC-AD3CAF79A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9675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97A5-0481-4C46-805A-4F7EA3BD9B4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7ADC-CF98-4E60-BDCC-AD3CAF79A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7028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97A5-0481-4C46-805A-4F7EA3BD9B4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7ADC-CF98-4E60-BDCC-AD3CAF79A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573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97A5-0481-4C46-805A-4F7EA3BD9B4C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7ADC-CF98-4E60-BDCC-AD3CAF79AB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97A5-0481-4C46-805A-4F7EA3BD9B4C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7ADC-CF98-4E60-BDCC-AD3CAF79AB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97A5-0481-4C46-805A-4F7EA3BD9B4C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7ADC-CF98-4E60-BDCC-AD3CAF79AB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97A5-0481-4C46-805A-4F7EA3BD9B4C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7ADC-CF98-4E60-BDCC-AD3CAF79AB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97A5-0481-4C46-805A-4F7EA3BD9B4C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7ADC-CF98-4E60-BDCC-AD3CAF79AB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97A5-0481-4C46-805A-4F7EA3BD9B4C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7ADC-CF98-4E60-BDCC-AD3CAF79AB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97A5-0481-4C46-805A-4F7EA3BD9B4C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7ADC-CF98-4E60-BDCC-AD3CAF79AB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1697A5-0481-4C46-805A-4F7EA3BD9B4C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E7ADC-CF98-4E60-BDCC-AD3CAF79ABD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1697A5-0481-4C46-805A-4F7EA3BD9B4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E7ADC-CF98-4E60-BDCC-AD3CAF79A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113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13" Type="http://schemas.openxmlformats.org/officeDocument/2006/relationships/image" Target="../media/image17.emf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12" Type="http://schemas.openxmlformats.org/officeDocument/2006/relationships/image" Target="../media/image1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emf"/><Relationship Id="rId11" Type="http://schemas.openxmlformats.org/officeDocument/2006/relationships/image" Target="../media/image15.emf"/><Relationship Id="rId5" Type="http://schemas.openxmlformats.org/officeDocument/2006/relationships/image" Target="../media/image9.emf"/><Relationship Id="rId10" Type="http://schemas.openxmlformats.org/officeDocument/2006/relationships/image" Target="../media/image14.emf"/><Relationship Id="rId4" Type="http://schemas.openxmlformats.org/officeDocument/2006/relationships/image" Target="../media/image8.emf"/><Relationship Id="rId9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8.emf"/><Relationship Id="rId7" Type="http://schemas.openxmlformats.org/officeDocument/2006/relationships/image" Target="../media/image2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609600"/>
            <a:ext cx="8686800" cy="2057400"/>
          </a:xfrm>
          <a:effectLst>
            <a:reflection blurRad="6350" stA="52000" endA="300" endPos="35000" dir="5400000" sy="-100000" algn="bl" rotWithShape="0"/>
          </a:effectLst>
        </p:spPr>
        <p:txBody>
          <a:bodyPr>
            <a:noAutofit/>
          </a:bodyPr>
          <a:lstStyle/>
          <a:p>
            <a:r>
              <a:rPr lang="en-US" sz="6000" b="1" dirty="0">
                <a:solidFill>
                  <a:srgbClr val="FFFF00"/>
                </a:solidFill>
                <a:latin typeface="Trebuchet MS" pitchFamily="34" charset="0"/>
                <a:ea typeface="Times New Roman"/>
              </a:rPr>
              <a:t>How to </a:t>
            </a:r>
            <a:r>
              <a:rPr lang="en-US" sz="6000" b="1" dirty="0" smtClean="0">
                <a:solidFill>
                  <a:srgbClr val="FFFF00"/>
                </a:solidFill>
                <a:latin typeface="Trebuchet MS" pitchFamily="34" charset="0"/>
                <a:ea typeface="Times New Roman"/>
              </a:rPr>
              <a:t>Pull</a:t>
            </a:r>
            <a:br>
              <a:rPr lang="en-US" sz="6000" b="1" dirty="0" smtClean="0">
                <a:solidFill>
                  <a:srgbClr val="FFFF00"/>
                </a:solidFill>
                <a:latin typeface="Trebuchet MS" pitchFamily="34" charset="0"/>
                <a:ea typeface="Times New Roman"/>
              </a:rPr>
            </a:br>
            <a:r>
              <a:rPr lang="en-US" sz="6000" b="1" dirty="0" smtClean="0">
                <a:solidFill>
                  <a:srgbClr val="FFFF00"/>
                </a:solidFill>
                <a:latin typeface="Trebuchet MS" pitchFamily="34" charset="0"/>
                <a:ea typeface="Times New Roman"/>
              </a:rPr>
              <a:t>Something </a:t>
            </a:r>
            <a:r>
              <a:rPr lang="en-US" sz="6000" b="1" dirty="0">
                <a:solidFill>
                  <a:srgbClr val="FFFF00"/>
                </a:solidFill>
                <a:latin typeface="Trebuchet MS" pitchFamily="34" charset="0"/>
                <a:ea typeface="Times New Roman"/>
              </a:rPr>
              <a:t>H</a:t>
            </a:r>
            <a:r>
              <a:rPr lang="en-US" sz="6000" b="1" dirty="0" smtClean="0">
                <a:solidFill>
                  <a:srgbClr val="FFFF00"/>
                </a:solidFill>
                <a:latin typeface="Trebuchet MS" pitchFamily="34" charset="0"/>
                <a:ea typeface="Times New Roman"/>
              </a:rPr>
              <a:t>eavy </a:t>
            </a:r>
            <a:endParaRPr lang="en-US" sz="6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2050" name="Picture 2" descr="http://www.dfrc.nasa.gov/gallery/photo/STS-111/Medium/EC02-0131-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" t="7111" r="-1462" b="14435"/>
          <a:stretch/>
        </p:blipFill>
        <p:spPr bwMode="auto">
          <a:xfrm>
            <a:off x="2389871" y="3048000"/>
            <a:ext cx="4364257" cy="306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56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151730" y="2983468"/>
            <a:ext cx="956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Trebuchet MS" pitchFamily="34" charset="0"/>
              </a:rPr>
              <a:t>tractor</a:t>
            </a:r>
            <a:endParaRPr lang="en-US" b="1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4400" y="6107668"/>
            <a:ext cx="1228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Trebuchet MS" pitchFamily="34" charset="0"/>
              </a:rPr>
              <a:t>t</a:t>
            </a:r>
            <a:r>
              <a:rPr lang="en-US" b="1" dirty="0" smtClean="0">
                <a:solidFill>
                  <a:schemeClr val="bg1"/>
                </a:solidFill>
                <a:latin typeface="Trebuchet MS" pitchFamily="34" charset="0"/>
              </a:rPr>
              <a:t>ow truck</a:t>
            </a:r>
            <a:endParaRPr lang="en-US" b="1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5900" y="2895600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Trebuchet MS" pitchFamily="34" charset="0"/>
              </a:rPr>
              <a:t>fork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  <a:latin typeface="Trebuchet MS" pitchFamily="34" charset="0"/>
              </a:rPr>
              <a:t>Lift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62600" y="6096000"/>
            <a:ext cx="1372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Trebuchet MS" pitchFamily="34" charset="0"/>
              </a:rPr>
              <a:t>s</a:t>
            </a:r>
            <a:r>
              <a:rPr lang="en-US" b="1" dirty="0" smtClean="0">
                <a:solidFill>
                  <a:schemeClr val="bg1"/>
                </a:solidFill>
                <a:latin typeface="Trebuchet MS" pitchFamily="34" charset="0"/>
              </a:rPr>
              <a:t>trong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  <a:latin typeface="Trebuchet MS" pitchFamily="34" charset="0"/>
              </a:rPr>
              <a:t>man</a:t>
            </a:r>
          </a:p>
        </p:txBody>
      </p:sp>
      <p:pic>
        <p:nvPicPr>
          <p:cNvPr id="5" name="Picture 2" descr="File:Ford Pulling Tract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476" y="498678"/>
            <a:ext cx="2902724" cy="2473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File:Tow truck - Blizzard of 201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8" t="18998" r="21876" b="11099"/>
          <a:stretch/>
        </p:blipFill>
        <p:spPr bwMode="auto">
          <a:xfrm>
            <a:off x="762000" y="3505200"/>
            <a:ext cx="3998700" cy="2514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ile:Bus Pul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198" y="3429000"/>
            <a:ext cx="3483036" cy="261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ile:FEMA - 37931 - Meals Ready to Eat being moved by fork lift in a Texas warehous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58" y="471346"/>
            <a:ext cx="3617700" cy="240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783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609600" y="1066800"/>
            <a:ext cx="8382000" cy="3886200"/>
            <a:chOff x="838200" y="1086134"/>
            <a:chExt cx="8382000" cy="3886200"/>
          </a:xfrm>
        </p:grpSpPr>
        <p:pic>
          <p:nvPicPr>
            <p:cNvPr id="1026" name="Picture 2" descr="C:\Users\Irina Igel\Desktop\Force Analysis of Moving Vehicle\Force Analysis of a Moving Vehicle\TE_img2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38200" y="1447800"/>
              <a:ext cx="3779875" cy="276253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4724400" y="1086134"/>
              <a:ext cx="4495800" cy="388620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sz="2000" b="1" dirty="0">
                  <a:solidFill>
                    <a:srgbClr val="FFFF00"/>
                  </a:solidFill>
                  <a:latin typeface="Trebuchet MS" pitchFamily="34" charset="0"/>
                </a:rPr>
                <a:t>On April 4, 1974, John </a:t>
              </a:r>
              <a:r>
                <a:rPr lang="en-US" sz="2000" b="1" dirty="0" err="1">
                  <a:solidFill>
                    <a:srgbClr val="FFFF00"/>
                  </a:solidFill>
                  <a:latin typeface="Trebuchet MS" pitchFamily="34" charset="0"/>
                </a:rPr>
                <a:t>Massis</a:t>
              </a:r>
              <a:r>
                <a:rPr lang="en-US" sz="2000" b="1" dirty="0">
                  <a:solidFill>
                    <a:srgbClr val="FFFF00"/>
                  </a:solidFill>
                  <a:latin typeface="Trebuchet MS" pitchFamily="34" charset="0"/>
                </a:rPr>
                <a:t> of Belgium managed to move two </a:t>
              </a:r>
              <a:r>
                <a:rPr lang="en-US" sz="2000" b="1" dirty="0" smtClean="0">
                  <a:solidFill>
                    <a:srgbClr val="FFFF00"/>
                  </a:solidFill>
                  <a:latin typeface="Trebuchet MS" pitchFamily="34" charset="0"/>
                </a:rPr>
                <a:t>train passenger </a:t>
              </a:r>
              <a:r>
                <a:rPr lang="en-US" sz="2000" b="1" dirty="0">
                  <a:solidFill>
                    <a:srgbClr val="FFFF00"/>
                  </a:solidFill>
                  <a:latin typeface="Trebuchet MS" pitchFamily="34" charset="0"/>
                </a:rPr>
                <a:t>cars belonging to New York’s Long Island Railroad. </a:t>
              </a:r>
              <a:endParaRPr lang="en-US" sz="2000" b="1" dirty="0" smtClean="0">
                <a:solidFill>
                  <a:srgbClr val="FFFF00"/>
                </a:solidFill>
                <a:latin typeface="Trebuchet MS" pitchFamily="34" charset="0"/>
              </a:endParaRPr>
            </a:p>
            <a:p>
              <a:endParaRPr lang="en-US" sz="800" b="1" dirty="0" smtClean="0">
                <a:solidFill>
                  <a:srgbClr val="FFFF00"/>
                </a:solidFill>
                <a:latin typeface="Trebuchet MS" pitchFamily="34" charset="0"/>
              </a:endParaRPr>
            </a:p>
            <a:p>
              <a:r>
                <a:rPr lang="en-US" sz="2000" b="1" dirty="0" smtClean="0">
                  <a:solidFill>
                    <a:srgbClr val="FFFF00"/>
                  </a:solidFill>
                  <a:latin typeface="Trebuchet MS" pitchFamily="34" charset="0"/>
                </a:rPr>
                <a:t>He </a:t>
              </a:r>
              <a:r>
                <a:rPr lang="en-US" sz="2000" b="1" dirty="0">
                  <a:solidFill>
                    <a:srgbClr val="FFFF00"/>
                  </a:solidFill>
                  <a:latin typeface="Trebuchet MS" pitchFamily="34" charset="0"/>
                </a:rPr>
                <a:t>did so by clamping his teeth down on a bit that was attached to the cars with a rope and then leaning backward while pressing his feet against the </a:t>
              </a:r>
              <a:r>
                <a:rPr lang="en-US" sz="2000" b="1" i="1" dirty="0">
                  <a:solidFill>
                    <a:srgbClr val="FFFF00"/>
                  </a:solidFill>
                  <a:latin typeface="Trebuchet MS" pitchFamily="34" charset="0"/>
                </a:rPr>
                <a:t>railway ties</a:t>
              </a:r>
              <a:r>
                <a:rPr lang="en-US" sz="2000" b="1" dirty="0">
                  <a:solidFill>
                    <a:srgbClr val="FFFF00"/>
                  </a:solidFill>
                  <a:latin typeface="Trebuchet MS" pitchFamily="34" charset="0"/>
                </a:rPr>
                <a:t>. </a:t>
              </a:r>
              <a:endParaRPr lang="en-US" sz="2000" b="1" dirty="0" smtClean="0">
                <a:solidFill>
                  <a:srgbClr val="FFFF00"/>
                </a:solidFill>
                <a:latin typeface="Trebuchet MS" pitchFamily="34" charset="0"/>
              </a:endParaRPr>
            </a:p>
            <a:p>
              <a:endParaRPr lang="en-US" sz="800" b="1" dirty="0">
                <a:solidFill>
                  <a:srgbClr val="FFFF00"/>
                </a:solidFill>
                <a:latin typeface="Trebuchet MS" pitchFamily="34" charset="0"/>
              </a:endParaRPr>
            </a:p>
            <a:p>
              <a:r>
                <a:rPr lang="en-US" sz="2000" b="1" dirty="0" smtClean="0">
                  <a:solidFill>
                    <a:srgbClr val="FFFF00"/>
                  </a:solidFill>
                  <a:latin typeface="Trebuchet MS" pitchFamily="34" charset="0"/>
                </a:rPr>
                <a:t>The </a:t>
              </a:r>
              <a:r>
                <a:rPr lang="en-US" sz="2000" b="1" dirty="0">
                  <a:solidFill>
                    <a:srgbClr val="FFFF00"/>
                  </a:solidFill>
                  <a:latin typeface="Trebuchet MS" pitchFamily="34" charset="0"/>
                </a:rPr>
                <a:t>cars together </a:t>
              </a:r>
              <a:r>
                <a:rPr lang="en-US" sz="2000" b="1" dirty="0" smtClean="0">
                  <a:solidFill>
                    <a:srgbClr val="FFFF00"/>
                  </a:solidFill>
                  <a:latin typeface="Trebuchet MS" pitchFamily="34" charset="0"/>
                </a:rPr>
                <a:t>weighed ~</a:t>
              </a:r>
              <a:r>
                <a:rPr lang="en-US" sz="2000" b="1" i="1" dirty="0" smtClean="0">
                  <a:solidFill>
                    <a:srgbClr val="FFFF00"/>
                  </a:solidFill>
                  <a:latin typeface="Trebuchet MS" pitchFamily="34" charset="0"/>
                </a:rPr>
                <a:t>80 </a:t>
              </a:r>
              <a:r>
                <a:rPr lang="en-US" sz="2000" b="1" i="1" dirty="0">
                  <a:solidFill>
                    <a:srgbClr val="FFFF00"/>
                  </a:solidFill>
                  <a:latin typeface="Trebuchet MS" pitchFamily="34" charset="0"/>
                </a:rPr>
                <a:t>tons. </a:t>
              </a:r>
              <a:endParaRPr lang="en-US" sz="2000" b="1" dirty="0">
                <a:solidFill>
                  <a:srgbClr val="FFFF00"/>
                </a:solidFill>
                <a:latin typeface="Trebuchet MS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914400" y="5257800"/>
            <a:ext cx="731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Trebuchet MS" pitchFamily="34" charset="0"/>
              </a:rPr>
              <a:t>Did </a:t>
            </a:r>
            <a:r>
              <a:rPr lang="en-US" sz="2400" b="1" dirty="0" err="1">
                <a:solidFill>
                  <a:schemeClr val="bg1"/>
                </a:solidFill>
                <a:latin typeface="Trebuchet MS" pitchFamily="34" charset="0"/>
              </a:rPr>
              <a:t>Massis</a:t>
            </a:r>
            <a:r>
              <a:rPr lang="en-US" sz="2400" b="1" dirty="0">
                <a:solidFill>
                  <a:schemeClr val="bg1"/>
                </a:solidFill>
                <a:latin typeface="Trebuchet MS" pitchFamily="34" charset="0"/>
              </a:rPr>
              <a:t> have to pull with superhuman force </a:t>
            </a:r>
            <a:r>
              <a:rPr lang="en-US" sz="2400" b="1" dirty="0" smtClean="0">
                <a:solidFill>
                  <a:schemeClr val="bg1"/>
                </a:solidFill>
                <a:latin typeface="Trebuchet MS" pitchFamily="34" charset="0"/>
              </a:rPr>
              <a:t/>
            </a:r>
            <a:br>
              <a:rPr lang="en-US" sz="2400" b="1" dirty="0" smtClean="0">
                <a:solidFill>
                  <a:schemeClr val="bg1"/>
                </a:solidFill>
                <a:latin typeface="Trebuchet MS" pitchFamily="34" charset="0"/>
              </a:rPr>
            </a:br>
            <a:r>
              <a:rPr lang="en-US" sz="2400" b="1" dirty="0" smtClean="0">
                <a:solidFill>
                  <a:schemeClr val="bg1"/>
                </a:solidFill>
                <a:latin typeface="Trebuchet MS" pitchFamily="34" charset="0"/>
              </a:rPr>
              <a:t>to </a:t>
            </a:r>
            <a:r>
              <a:rPr lang="en-US" sz="2400" b="1" dirty="0">
                <a:solidFill>
                  <a:schemeClr val="bg1"/>
                </a:solidFill>
                <a:latin typeface="Trebuchet MS" pitchFamily="34" charset="0"/>
              </a:rPr>
              <a:t>accelerate them</a:t>
            </a:r>
            <a:r>
              <a:rPr lang="en-US" sz="2400" b="1" dirty="0" smtClean="0">
                <a:solidFill>
                  <a:schemeClr val="bg1"/>
                </a:solidFill>
                <a:latin typeface="Trebuchet MS" pitchFamily="34" charset="0"/>
              </a:rPr>
              <a:t>?</a:t>
            </a:r>
            <a:endParaRPr lang="en-US" sz="2400" dirty="0">
              <a:solidFill>
                <a:srgbClr val="92D050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 flipH="1">
            <a:off x="228600" y="3745468"/>
            <a:ext cx="8505697" cy="1524000"/>
            <a:chOff x="409703" y="2438400"/>
            <a:chExt cx="8505697" cy="1524000"/>
          </a:xfrm>
        </p:grpSpPr>
        <p:cxnSp>
          <p:nvCxnSpPr>
            <p:cNvPr id="37" name="Straight Connector 36"/>
            <p:cNvCxnSpPr/>
            <p:nvPr/>
          </p:nvCxnSpPr>
          <p:spPr>
            <a:xfrm>
              <a:off x="3505200" y="3200400"/>
              <a:ext cx="2819400" cy="76200"/>
            </a:xfrm>
            <a:prstGeom prst="line">
              <a:avLst/>
            </a:prstGeom>
            <a:ln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051" name="Rectangle 3"/>
            <p:cNvSpPr>
              <a:spLocks noChangeArrowheads="1"/>
            </p:cNvSpPr>
            <p:nvPr/>
          </p:nvSpPr>
          <p:spPr bwMode="auto">
            <a:xfrm rot="736477">
              <a:off x="1627940" y="2725890"/>
              <a:ext cx="2385918" cy="496573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B8CCE4"/>
                </a:gs>
              </a:gsLst>
              <a:lin ang="5400000" scaled="1"/>
            </a:gradFill>
            <a:ln w="12700">
              <a:solidFill>
                <a:srgbClr val="95B3D7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243F6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2" name="Oval 4"/>
            <p:cNvSpPr>
              <a:spLocks noChangeArrowheads="1"/>
            </p:cNvSpPr>
            <p:nvPr/>
          </p:nvSpPr>
          <p:spPr bwMode="auto">
            <a:xfrm>
              <a:off x="1290657" y="2864882"/>
              <a:ext cx="992846" cy="993146"/>
            </a:xfrm>
            <a:prstGeom prst="ellipse">
              <a:avLst/>
            </a:prstGeom>
            <a:gradFill rotWithShape="0">
              <a:gsLst>
                <a:gs pos="0">
                  <a:srgbClr val="95B3D7"/>
                </a:gs>
                <a:gs pos="50000">
                  <a:srgbClr val="4F81BD"/>
                </a:gs>
                <a:gs pos="100000">
                  <a:srgbClr val="95B3D7"/>
                </a:gs>
              </a:gsLst>
              <a:lin ang="5400000" scaled="1"/>
            </a:gradFill>
            <a:ln w="12700">
              <a:solidFill>
                <a:srgbClr val="4F81BD"/>
              </a:solidFill>
              <a:round/>
              <a:headEnd/>
              <a:tailEnd/>
            </a:ln>
            <a:effectLst>
              <a:outerShdw dist="28398" dir="3806097" algn="ctr" rotWithShape="0">
                <a:srgbClr val="243F6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3" name="Oval 5"/>
            <p:cNvSpPr>
              <a:spLocks noChangeArrowheads="1"/>
            </p:cNvSpPr>
            <p:nvPr/>
          </p:nvSpPr>
          <p:spPr bwMode="auto">
            <a:xfrm>
              <a:off x="3585124" y="3352800"/>
              <a:ext cx="529676" cy="529836"/>
            </a:xfrm>
            <a:prstGeom prst="ellipse">
              <a:avLst/>
            </a:prstGeom>
            <a:gradFill rotWithShape="0">
              <a:gsLst>
                <a:gs pos="0">
                  <a:srgbClr val="FFFFFF">
                    <a:alpha val="0"/>
                  </a:srgbClr>
                </a:gs>
                <a:gs pos="100000">
                  <a:srgbClr val="B8CCE4"/>
                </a:gs>
              </a:gsLst>
              <a:lin ang="5400000" scaled="1"/>
            </a:gradFill>
            <a:ln w="12700">
              <a:solidFill>
                <a:srgbClr val="95B3D7"/>
              </a:solidFill>
              <a:round/>
              <a:headEnd/>
              <a:tailEnd/>
            </a:ln>
            <a:effectLst>
              <a:outerShdw dist="28398" dir="3806097" algn="ctr" rotWithShape="0">
                <a:srgbClr val="243F6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4" name="Oval 6"/>
            <p:cNvSpPr>
              <a:spLocks noChangeArrowheads="1"/>
            </p:cNvSpPr>
            <p:nvPr/>
          </p:nvSpPr>
          <p:spPr bwMode="auto">
            <a:xfrm>
              <a:off x="1688508" y="3299681"/>
              <a:ext cx="199519" cy="161564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FBD4B4"/>
                </a:gs>
              </a:gsLst>
              <a:lin ang="5400000" scaled="1"/>
            </a:gradFill>
            <a:ln w="12700">
              <a:solidFill>
                <a:srgbClr val="FABF8F"/>
              </a:solidFill>
              <a:round/>
              <a:headEnd/>
              <a:tailEnd/>
            </a:ln>
            <a:effectLst>
              <a:outerShdw dist="28398" dir="3806097" algn="ctr" rotWithShape="0">
                <a:srgbClr val="974706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5" name="AutoShape 7"/>
            <p:cNvSpPr>
              <a:spLocks noChangeArrowheads="1"/>
            </p:cNvSpPr>
            <p:nvPr/>
          </p:nvSpPr>
          <p:spPr bwMode="auto">
            <a:xfrm rot="16705618" flipH="1">
              <a:off x="1241875" y="3223689"/>
              <a:ext cx="596363" cy="257712"/>
            </a:xfrm>
            <a:prstGeom prst="curvedDownArrow">
              <a:avLst>
                <a:gd name="adj1" fmla="val 46267"/>
                <a:gd name="adj2" fmla="val 92535"/>
                <a:gd name="adj3" fmla="val 3333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7" name="Rectangle 9" descr="Wide upward diagonal"/>
            <p:cNvSpPr>
              <a:spLocks noChangeArrowheads="1"/>
            </p:cNvSpPr>
            <p:nvPr/>
          </p:nvSpPr>
          <p:spPr bwMode="auto">
            <a:xfrm>
              <a:off x="6264707" y="2438400"/>
              <a:ext cx="1736293" cy="1419628"/>
            </a:xfrm>
            <a:prstGeom prst="rect">
              <a:avLst/>
            </a:prstGeom>
            <a:pattFill prst="wdUpDiag">
              <a:fgClr>
                <a:srgbClr val="C2D69B"/>
              </a:fgClr>
              <a:bgClr>
                <a:srgbClr val="9BBB59"/>
              </a:bgClr>
            </a:pattFill>
            <a:ln w="12700">
              <a:solidFill>
                <a:srgbClr val="9BBB59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4E6128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8" name="Rectangle 10" descr="Horizontal brick"/>
            <p:cNvSpPr>
              <a:spLocks noChangeArrowheads="1"/>
            </p:cNvSpPr>
            <p:nvPr/>
          </p:nvSpPr>
          <p:spPr bwMode="auto">
            <a:xfrm>
              <a:off x="409703" y="3858028"/>
              <a:ext cx="8505697" cy="104372"/>
            </a:xfrm>
            <a:prstGeom prst="rect">
              <a:avLst/>
            </a:prstGeom>
            <a:pattFill prst="horzBrick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533400" y="457200"/>
            <a:ext cx="7412260" cy="2819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Trebuchet MS" pitchFamily="34" charset="0"/>
              </a:rPr>
              <a:t>Do now:</a:t>
            </a:r>
          </a:p>
          <a:p>
            <a:r>
              <a:rPr lang="en-US" sz="2400" b="1" dirty="0" smtClean="0">
                <a:solidFill>
                  <a:srgbClr val="FFFF00"/>
                </a:solidFill>
                <a:latin typeface="Trebuchet MS" pitchFamily="34" charset="0"/>
              </a:rPr>
              <a:t>The </a:t>
            </a:r>
            <a:r>
              <a:rPr lang="en-US" sz="2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rebuchet MS" pitchFamily="34" charset="0"/>
              </a:rPr>
              <a:t>car</a:t>
            </a:r>
            <a:r>
              <a:rPr lang="en-US" sz="2400" b="1" dirty="0" smtClean="0">
                <a:solidFill>
                  <a:srgbClr val="FFFF00"/>
                </a:solidFill>
                <a:latin typeface="Trebuchet MS" pitchFamily="34" charset="0"/>
              </a:rPr>
              <a:t> is pulling the </a:t>
            </a:r>
            <a:r>
              <a:rPr lang="en-US" sz="2400" b="1" dirty="0" smtClean="0">
                <a:solidFill>
                  <a:srgbClr val="92D050"/>
                </a:solidFill>
                <a:latin typeface="Trebuchet MS" pitchFamily="34" charset="0"/>
              </a:rPr>
              <a:t>green block </a:t>
            </a:r>
            <a:r>
              <a:rPr lang="en-US" sz="2400" b="1" dirty="0" smtClean="0">
                <a:solidFill>
                  <a:srgbClr val="FFFF00"/>
                </a:solidFill>
                <a:latin typeface="Trebuchet MS" pitchFamily="34" charset="0"/>
              </a:rPr>
              <a:t>to the right. Assume that the system is in equilibrium (that is that the block is so heavy  that the car cannot move it from its stationary position). </a:t>
            </a:r>
          </a:p>
          <a:p>
            <a:pPr algn="just"/>
            <a:r>
              <a:rPr lang="en-US" sz="2400" b="1" dirty="0" smtClean="0">
                <a:solidFill>
                  <a:schemeClr val="bg1"/>
                </a:solidFill>
                <a:latin typeface="Trebuchet MS" pitchFamily="34" charset="0"/>
              </a:rPr>
              <a:t>Draw a diagram showing and labeling all the forces acting on the car and a block!</a:t>
            </a:r>
            <a:endParaRPr lang="en-US" sz="2400" b="1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2" name="Right Arrow 1"/>
          <p:cNvSpPr/>
          <p:nvPr/>
        </p:nvSpPr>
        <p:spPr>
          <a:xfrm>
            <a:off x="6099037" y="5726668"/>
            <a:ext cx="2264810" cy="293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791200" y="5385137"/>
            <a:ext cx="2819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Trebuchet MS" pitchFamily="34" charset="0"/>
              </a:rPr>
              <a:t>Direction of </a:t>
            </a:r>
          </a:p>
          <a:p>
            <a:pPr algn="ctr"/>
            <a:endParaRPr lang="en-US" sz="2000" b="1" dirty="0">
              <a:solidFill>
                <a:schemeClr val="bg1"/>
              </a:solidFill>
              <a:latin typeface="Trebuchet MS" pitchFamily="34" charset="0"/>
            </a:endParaRP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Trebuchet MS" pitchFamily="34" charset="0"/>
              </a:rPr>
              <a:t>car’s pull</a:t>
            </a:r>
            <a:endParaRPr lang="en-US" sz="2000" b="1" dirty="0">
              <a:solidFill>
                <a:schemeClr val="bg1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1583653" y="742889"/>
            <a:ext cx="5791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  <a:latin typeface="Trebuchet MS" pitchFamily="34" charset="0"/>
              </a:rPr>
              <a:t>Free Body Diagram</a:t>
            </a:r>
            <a:endParaRPr lang="en-US" sz="4400" dirty="0">
              <a:solidFill>
                <a:srgbClr val="FFFF00"/>
              </a:solidFill>
              <a:latin typeface="Trebuchet MS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48025" y="2176045"/>
            <a:ext cx="8643576" cy="3496509"/>
            <a:chOff x="-1016641" y="2057400"/>
            <a:chExt cx="9145443" cy="3614466"/>
          </a:xfrm>
        </p:grpSpPr>
        <p:grpSp>
          <p:nvGrpSpPr>
            <p:cNvPr id="3" name="Group 2"/>
            <p:cNvGrpSpPr/>
            <p:nvPr/>
          </p:nvGrpSpPr>
          <p:grpSpPr>
            <a:xfrm>
              <a:off x="-1016641" y="2057400"/>
              <a:ext cx="9145443" cy="3614466"/>
              <a:chOff x="-1016641" y="2057400"/>
              <a:chExt cx="9145443" cy="3614466"/>
            </a:xfrm>
          </p:grpSpPr>
          <p:grpSp>
            <p:nvGrpSpPr>
              <p:cNvPr id="2" name="Group 1"/>
              <p:cNvGrpSpPr/>
              <p:nvPr/>
            </p:nvGrpSpPr>
            <p:grpSpPr>
              <a:xfrm>
                <a:off x="-1016641" y="2057400"/>
                <a:ext cx="9145443" cy="3614466"/>
                <a:chOff x="79182" y="1905000"/>
                <a:chExt cx="9145443" cy="3614466"/>
              </a:xfrm>
            </p:grpSpPr>
            <p:sp>
              <p:nvSpPr>
                <p:cNvPr id="48" name="Up Arrow 47"/>
                <p:cNvSpPr/>
                <p:nvPr/>
              </p:nvSpPr>
              <p:spPr>
                <a:xfrm rot="5400000">
                  <a:off x="3200400" y="3243591"/>
                  <a:ext cx="228600" cy="838200"/>
                </a:xfrm>
                <a:prstGeom prst="upArrow">
                  <a:avLst/>
                </a:prstGeom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Up Arrow 46"/>
                <p:cNvSpPr/>
                <p:nvPr/>
              </p:nvSpPr>
              <p:spPr>
                <a:xfrm rot="16200000" flipH="1">
                  <a:off x="4648200" y="3243590"/>
                  <a:ext cx="228600" cy="838200"/>
                </a:xfrm>
                <a:prstGeom prst="upArrow">
                  <a:avLst/>
                </a:prstGeom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37" name="Straight Connector 36"/>
                <p:cNvCxnSpPr/>
                <p:nvPr/>
              </p:nvCxnSpPr>
              <p:spPr>
                <a:xfrm flipH="1">
                  <a:off x="2895600" y="3624590"/>
                  <a:ext cx="2819400" cy="76200"/>
                </a:xfrm>
                <a:prstGeom prst="line">
                  <a:avLst/>
                </a:prstGeom>
                <a:ln/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sp>
              <p:nvSpPr>
                <p:cNvPr id="2051" name="Rectangle 3"/>
                <p:cNvSpPr>
                  <a:spLocks noChangeArrowheads="1"/>
                </p:cNvSpPr>
                <p:nvPr/>
              </p:nvSpPr>
              <p:spPr bwMode="auto">
                <a:xfrm rot="20863523" flipH="1">
                  <a:off x="5130142" y="3141682"/>
                  <a:ext cx="2385918" cy="496573"/>
                </a:xfrm>
                <a:prstGeom prst="rect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B8CCE4"/>
                    </a:gs>
                  </a:gsLst>
                  <a:lin ang="5400000" scaled="1"/>
                </a:gradFill>
                <a:ln w="12700">
                  <a:solidFill>
                    <a:srgbClr val="95B3D7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rgbClr val="243F60">
                      <a:alpha val="50000"/>
                    </a:srgb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2" name="Oval 4"/>
                <p:cNvSpPr>
                  <a:spLocks noChangeArrowheads="1"/>
                </p:cNvSpPr>
                <p:nvPr/>
              </p:nvSpPr>
              <p:spPr bwMode="auto">
                <a:xfrm flipH="1">
                  <a:off x="6860497" y="3289072"/>
                  <a:ext cx="992846" cy="99314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5B3D7"/>
                    </a:gs>
                    <a:gs pos="50000">
                      <a:srgbClr val="4F81BD"/>
                    </a:gs>
                    <a:gs pos="100000">
                      <a:srgbClr val="95B3D7"/>
                    </a:gs>
                  </a:gsLst>
                  <a:lin ang="5400000" scaled="1"/>
                </a:gradFill>
                <a:ln w="12700">
                  <a:solidFill>
                    <a:srgbClr val="4F81BD"/>
                  </a:solidFill>
                  <a:round/>
                  <a:headEnd/>
                  <a:tailEnd/>
                </a:ln>
                <a:effectLst>
                  <a:outerShdw dist="28398" dir="3806097" algn="ctr" rotWithShape="0">
                    <a:srgbClr val="243F60"/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3" name="Oval 5"/>
                <p:cNvSpPr>
                  <a:spLocks noChangeArrowheads="1"/>
                </p:cNvSpPr>
                <p:nvPr/>
              </p:nvSpPr>
              <p:spPr bwMode="auto">
                <a:xfrm flipH="1">
                  <a:off x="5029200" y="3776990"/>
                  <a:ext cx="529676" cy="52983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>
                        <a:alpha val="0"/>
                      </a:srgbClr>
                    </a:gs>
                    <a:gs pos="100000">
                      <a:srgbClr val="B8CCE4"/>
                    </a:gs>
                  </a:gsLst>
                  <a:lin ang="5400000" scaled="1"/>
                </a:gradFill>
                <a:ln w="12700">
                  <a:solidFill>
                    <a:srgbClr val="95B3D7"/>
                  </a:solidFill>
                  <a:round/>
                  <a:headEnd/>
                  <a:tailEnd/>
                </a:ln>
                <a:effectLst>
                  <a:outerShdw dist="28398" dir="3806097" algn="ctr" rotWithShape="0">
                    <a:srgbClr val="243F60">
                      <a:alpha val="50000"/>
                    </a:srgb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5" name="AutoShape 7"/>
                <p:cNvSpPr>
                  <a:spLocks noChangeArrowheads="1"/>
                </p:cNvSpPr>
                <p:nvPr/>
              </p:nvSpPr>
              <p:spPr bwMode="auto">
                <a:xfrm rot="4894382">
                  <a:off x="7305762" y="3647879"/>
                  <a:ext cx="596363" cy="257712"/>
                </a:xfrm>
                <a:prstGeom prst="curvedDownArrow">
                  <a:avLst>
                    <a:gd name="adj1" fmla="val 46267"/>
                    <a:gd name="adj2" fmla="val 92535"/>
                    <a:gd name="adj3" fmla="val 33333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7" name="Rectangle 9" descr="Wide upward diagonal"/>
                <p:cNvSpPr>
                  <a:spLocks noChangeArrowheads="1"/>
                </p:cNvSpPr>
                <p:nvPr/>
              </p:nvSpPr>
              <p:spPr bwMode="auto">
                <a:xfrm flipH="1">
                  <a:off x="1143000" y="2862590"/>
                  <a:ext cx="1736293" cy="1419628"/>
                </a:xfrm>
                <a:prstGeom prst="rect">
                  <a:avLst/>
                </a:prstGeom>
                <a:pattFill prst="wdUpDiag">
                  <a:fgClr>
                    <a:srgbClr val="C2D69B"/>
                  </a:fgClr>
                  <a:bgClr>
                    <a:srgbClr val="9BBB59"/>
                  </a:bgClr>
                </a:pattFill>
                <a:ln w="12700">
                  <a:solidFill>
                    <a:srgbClr val="9BBB59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rgbClr val="4E6128"/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8" name="Rectangle 10" descr="Horizontal brick"/>
                <p:cNvSpPr>
                  <a:spLocks noChangeArrowheads="1"/>
                </p:cNvSpPr>
                <p:nvPr/>
              </p:nvSpPr>
              <p:spPr bwMode="auto">
                <a:xfrm flipH="1">
                  <a:off x="228600" y="4282218"/>
                  <a:ext cx="8505697" cy="104372"/>
                </a:xfrm>
                <a:prstGeom prst="rect">
                  <a:avLst/>
                </a:prstGeom>
                <a:pattFill prst="horzBrick">
                  <a:fgClr>
                    <a:srgbClr val="000000"/>
                  </a:fgClr>
                  <a:bgClr>
                    <a:srgbClr val="FFFFFF"/>
                  </a:bgClr>
                </a:patt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0" name="Up Arrow 39"/>
                <p:cNvSpPr/>
                <p:nvPr/>
              </p:nvSpPr>
              <p:spPr>
                <a:xfrm flipH="1">
                  <a:off x="6248400" y="1905000"/>
                  <a:ext cx="228600" cy="1600200"/>
                </a:xfrm>
                <a:prstGeom prst="upArrow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2" name="Up Arrow 41"/>
                <p:cNvSpPr/>
                <p:nvPr/>
              </p:nvSpPr>
              <p:spPr>
                <a:xfrm flipH="1">
                  <a:off x="1828800" y="1948190"/>
                  <a:ext cx="228600" cy="1600200"/>
                </a:xfrm>
                <a:prstGeom prst="upArrow">
                  <a:avLst/>
                </a:prstGeom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3" name="Up Arrow 42"/>
                <p:cNvSpPr/>
                <p:nvPr/>
              </p:nvSpPr>
              <p:spPr>
                <a:xfrm rot="10800000" flipH="1">
                  <a:off x="1828799" y="3548390"/>
                  <a:ext cx="228600" cy="1600200"/>
                </a:xfrm>
                <a:prstGeom prst="upArrow">
                  <a:avLst/>
                </a:prstGeom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Up Arrow 18"/>
                <p:cNvSpPr/>
                <p:nvPr/>
              </p:nvSpPr>
              <p:spPr>
                <a:xfrm rot="16200000" flipH="1">
                  <a:off x="800100" y="3510290"/>
                  <a:ext cx="228600" cy="1371600"/>
                </a:xfrm>
                <a:prstGeom prst="upArrow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TextBox 21"/>
                <p:cNvSpPr txBox="1"/>
                <p:nvPr/>
              </p:nvSpPr>
              <p:spPr>
                <a:xfrm flipH="1">
                  <a:off x="2057400" y="2252990"/>
                  <a:ext cx="1545465" cy="3499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 smtClean="0">
                      <a:solidFill>
                        <a:schemeClr val="bg1"/>
                      </a:solidFill>
                      <a:latin typeface="Trebuchet MS" pitchFamily="34" charset="0"/>
                      <a:cs typeface="Times New Roman" pitchFamily="18" charset="0"/>
                    </a:rPr>
                    <a:t>normal</a:t>
                  </a:r>
                  <a:r>
                    <a:rPr lang="en-US" sz="1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1600" b="1" dirty="0" smtClean="0">
                      <a:solidFill>
                        <a:schemeClr val="bg1"/>
                      </a:solidFill>
                      <a:latin typeface="Trebuchet MS" pitchFamily="34" charset="0"/>
                      <a:cs typeface="Times New Roman" pitchFamily="18" charset="0"/>
                    </a:rPr>
                    <a:t>force</a:t>
                  </a:r>
                  <a:endParaRPr lang="en-US" sz="1600" b="1" dirty="0">
                    <a:solidFill>
                      <a:schemeClr val="bg1"/>
                    </a:solidFill>
                    <a:latin typeface="Trebuchet MS" pitchFamily="34" charset="0"/>
                    <a:cs typeface="Times New Roman" pitchFamily="18" charset="0"/>
                  </a:endParaRPr>
                </a:p>
              </p:txBody>
            </p:sp>
            <p:sp>
              <p:nvSpPr>
                <p:cNvPr id="23" name="TextBox 22"/>
                <p:cNvSpPr txBox="1"/>
                <p:nvPr/>
              </p:nvSpPr>
              <p:spPr>
                <a:xfrm flipH="1">
                  <a:off x="6483396" y="2254976"/>
                  <a:ext cx="1545465" cy="3499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 smtClean="0">
                      <a:solidFill>
                        <a:schemeClr val="bg1"/>
                      </a:solidFill>
                      <a:latin typeface="Trebuchet MS" pitchFamily="34" charset="0"/>
                      <a:cs typeface="Times New Roman" pitchFamily="18" charset="0"/>
                    </a:rPr>
                    <a:t>normal</a:t>
                  </a:r>
                  <a:r>
                    <a:rPr lang="en-US" sz="1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1600" b="1" dirty="0" smtClean="0">
                      <a:solidFill>
                        <a:schemeClr val="bg1"/>
                      </a:solidFill>
                      <a:latin typeface="Trebuchet MS" pitchFamily="34" charset="0"/>
                      <a:cs typeface="Times New Roman" pitchFamily="18" charset="0"/>
                    </a:rPr>
                    <a:t>force</a:t>
                  </a:r>
                  <a:endParaRPr lang="en-US" sz="1600" b="1" dirty="0">
                    <a:solidFill>
                      <a:schemeClr val="bg1"/>
                    </a:solidFill>
                    <a:latin typeface="Trebuchet MS" pitchFamily="34" charset="0"/>
                    <a:cs typeface="Times New Roman" pitchFamily="18" charset="0"/>
                  </a:endParaRPr>
                </a:p>
              </p:txBody>
            </p:sp>
            <p:sp>
              <p:nvSpPr>
                <p:cNvPr id="24" name="TextBox 23"/>
                <p:cNvSpPr txBox="1"/>
                <p:nvPr/>
              </p:nvSpPr>
              <p:spPr>
                <a:xfrm flipH="1">
                  <a:off x="1000940" y="5169491"/>
                  <a:ext cx="2180952" cy="3499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 smtClean="0">
                      <a:solidFill>
                        <a:schemeClr val="bg1"/>
                      </a:solidFill>
                      <a:latin typeface="Trebuchet MS" pitchFamily="34" charset="0"/>
                      <a:cs typeface="Times New Roman" pitchFamily="18" charset="0"/>
                    </a:rPr>
                    <a:t>weight of the block</a:t>
                  </a:r>
                  <a:endParaRPr lang="en-US" sz="2000" b="1" dirty="0">
                    <a:solidFill>
                      <a:schemeClr val="bg1"/>
                    </a:solidFill>
                    <a:latin typeface="Trebuchet MS" pitchFamily="34" charset="0"/>
                    <a:cs typeface="Times New Roman" pitchFamily="18" charset="0"/>
                  </a:endParaRPr>
                </a:p>
              </p:txBody>
            </p:sp>
            <p:sp>
              <p:nvSpPr>
                <p:cNvPr id="27" name="TextBox 26"/>
                <p:cNvSpPr txBox="1"/>
                <p:nvPr/>
              </p:nvSpPr>
              <p:spPr>
                <a:xfrm flipH="1">
                  <a:off x="5354655" y="5134598"/>
                  <a:ext cx="1958766" cy="3499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 smtClean="0">
                      <a:solidFill>
                        <a:schemeClr val="bg1"/>
                      </a:solidFill>
                      <a:latin typeface="Trebuchet MS" pitchFamily="34" charset="0"/>
                      <a:cs typeface="Times New Roman" pitchFamily="18" charset="0"/>
                    </a:rPr>
                    <a:t>weight of the car</a:t>
                  </a:r>
                  <a:endParaRPr lang="en-US" sz="2000" b="1" dirty="0">
                    <a:solidFill>
                      <a:schemeClr val="bg1"/>
                    </a:solidFill>
                    <a:latin typeface="Trebuchet MS" pitchFamily="34" charset="0"/>
                    <a:cs typeface="Times New Roman" pitchFamily="18" charset="0"/>
                  </a:endParaRPr>
                </a:p>
              </p:txBody>
            </p:sp>
            <p:sp>
              <p:nvSpPr>
                <p:cNvPr id="28" name="TextBox 27"/>
                <p:cNvSpPr txBox="1"/>
                <p:nvPr/>
              </p:nvSpPr>
              <p:spPr>
                <a:xfrm flipH="1">
                  <a:off x="2855300" y="3244102"/>
                  <a:ext cx="2238822" cy="3499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 smtClean="0">
                      <a:solidFill>
                        <a:schemeClr val="bg1"/>
                      </a:solidFill>
                      <a:latin typeface="Trebuchet MS" pitchFamily="34" charset="0"/>
                      <a:cs typeface="Times New Roman" pitchFamily="18" charset="0"/>
                    </a:rPr>
                    <a:t>tension</a:t>
                  </a:r>
                  <a:r>
                    <a:rPr lang="en-US" sz="1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1600" b="1" dirty="0" smtClean="0">
                      <a:solidFill>
                        <a:schemeClr val="bg1"/>
                      </a:solidFill>
                      <a:latin typeface="Trebuchet MS" pitchFamily="34" charset="0"/>
                      <a:cs typeface="Times New Roman" pitchFamily="18" charset="0"/>
                    </a:rPr>
                    <a:t>in</a:t>
                  </a:r>
                  <a:r>
                    <a:rPr lang="en-US" sz="1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1600" b="1" dirty="0">
                      <a:solidFill>
                        <a:schemeClr val="bg1"/>
                      </a:solidFill>
                      <a:latin typeface="Trebuchet MS" pitchFamily="34" charset="0"/>
                      <a:cs typeface="Times New Roman" pitchFamily="18" charset="0"/>
                    </a:rPr>
                    <a:t>the</a:t>
                  </a:r>
                  <a:r>
                    <a:rPr lang="en-US" sz="1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1600" b="1" dirty="0">
                      <a:solidFill>
                        <a:schemeClr val="bg1"/>
                      </a:solidFill>
                      <a:latin typeface="Trebuchet MS" pitchFamily="34" charset="0"/>
                      <a:cs typeface="Times New Roman" pitchFamily="18" charset="0"/>
                    </a:rPr>
                    <a:t>string</a:t>
                  </a:r>
                </a:p>
              </p:txBody>
            </p:sp>
            <p:sp>
              <p:nvSpPr>
                <p:cNvPr id="29" name="TextBox 28"/>
                <p:cNvSpPr txBox="1"/>
                <p:nvPr/>
              </p:nvSpPr>
              <p:spPr>
                <a:xfrm flipH="1">
                  <a:off x="79182" y="4486217"/>
                  <a:ext cx="1647377" cy="6045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b="1" dirty="0" smtClean="0">
                      <a:solidFill>
                        <a:schemeClr val="bg1"/>
                      </a:solidFill>
                      <a:latin typeface="Trebuchet MS" pitchFamily="34" charset="0"/>
                      <a:cs typeface="Times New Roman" pitchFamily="18" charset="0"/>
                    </a:rPr>
                    <a:t>force</a:t>
                  </a:r>
                  <a:r>
                    <a:rPr lang="en-US" sz="1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1600" b="1" dirty="0" smtClean="0">
                      <a:solidFill>
                        <a:schemeClr val="bg1"/>
                      </a:solidFill>
                      <a:latin typeface="Trebuchet MS" pitchFamily="34" charset="0"/>
                      <a:cs typeface="Times New Roman" pitchFamily="18" charset="0"/>
                    </a:rPr>
                    <a:t>of</a:t>
                  </a:r>
                  <a:r>
                    <a:rPr lang="en-US" sz="1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1600" b="1" dirty="0">
                      <a:solidFill>
                        <a:schemeClr val="bg1"/>
                      </a:solidFill>
                      <a:latin typeface="Trebuchet MS" pitchFamily="34" charset="0"/>
                      <a:cs typeface="Times New Roman" pitchFamily="18" charset="0"/>
                    </a:rPr>
                    <a:t>static</a:t>
                  </a:r>
                  <a:r>
                    <a:rPr lang="en-US" sz="1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1600" b="1" dirty="0">
                      <a:solidFill>
                        <a:schemeClr val="bg1"/>
                      </a:solidFill>
                      <a:latin typeface="Trebuchet MS" pitchFamily="34" charset="0"/>
                      <a:cs typeface="Times New Roman" pitchFamily="18" charset="0"/>
                    </a:rPr>
                    <a:t>friction</a:t>
                  </a:r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 flipH="1">
                  <a:off x="6629400" y="4386589"/>
                  <a:ext cx="2353351" cy="6045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b="1" dirty="0" smtClean="0">
                      <a:solidFill>
                        <a:schemeClr val="bg1"/>
                      </a:solidFill>
                      <a:latin typeface="Trebuchet MS" pitchFamily="34" charset="0"/>
                      <a:cs typeface="Times New Roman" pitchFamily="18" charset="0"/>
                    </a:rPr>
                    <a:t>force</a:t>
                  </a:r>
                  <a:r>
                    <a:rPr lang="en-US" sz="1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1600" b="1" dirty="0" smtClean="0">
                      <a:solidFill>
                        <a:schemeClr val="bg1"/>
                      </a:solidFill>
                      <a:latin typeface="Trebuchet MS" pitchFamily="34" charset="0"/>
                      <a:cs typeface="Times New Roman" pitchFamily="18" charset="0"/>
                    </a:rPr>
                    <a:t>of</a:t>
                  </a:r>
                  <a:r>
                    <a:rPr lang="en-US" sz="1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1600" b="1" dirty="0">
                      <a:solidFill>
                        <a:schemeClr val="bg1"/>
                      </a:solidFill>
                      <a:latin typeface="Trebuchet MS" pitchFamily="34" charset="0"/>
                      <a:cs typeface="Times New Roman" pitchFamily="18" charset="0"/>
                    </a:rPr>
                    <a:t>kinetic</a:t>
                  </a:r>
                  <a:r>
                    <a:rPr lang="en-US" sz="1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1600" b="1" dirty="0">
                      <a:solidFill>
                        <a:schemeClr val="bg1"/>
                      </a:solidFill>
                      <a:latin typeface="Trebuchet MS" pitchFamily="34" charset="0"/>
                      <a:cs typeface="Times New Roman" pitchFamily="18" charset="0"/>
                    </a:rPr>
                    <a:t>friction</a:t>
                  </a:r>
                </a:p>
              </p:txBody>
            </p:sp>
            <p:sp>
              <p:nvSpPr>
                <p:cNvPr id="31" name="TextBox 30"/>
                <p:cNvSpPr txBox="1"/>
                <p:nvPr/>
              </p:nvSpPr>
              <p:spPr>
                <a:xfrm flipH="1">
                  <a:off x="7590844" y="2806371"/>
                  <a:ext cx="1633781" cy="8590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600" b="1" dirty="0" smtClean="0">
                      <a:solidFill>
                        <a:schemeClr val="bg1"/>
                      </a:solidFill>
                      <a:latin typeface="Trebuchet MS" pitchFamily="34" charset="0"/>
                      <a:cs typeface="Times New Roman" pitchFamily="18" charset="0"/>
                    </a:rPr>
                    <a:t>force</a:t>
                  </a:r>
                  <a:r>
                    <a:rPr lang="en-US" sz="1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1600" b="1" dirty="0" smtClean="0">
                      <a:solidFill>
                        <a:schemeClr val="bg1"/>
                      </a:solidFill>
                      <a:latin typeface="Trebuchet MS" pitchFamily="34" charset="0"/>
                      <a:cs typeface="Times New Roman" pitchFamily="18" charset="0"/>
                    </a:rPr>
                    <a:t>generated</a:t>
                  </a:r>
                  <a:r>
                    <a:rPr lang="en-US" sz="1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1600" b="1" dirty="0" smtClean="0">
                      <a:solidFill>
                        <a:schemeClr val="bg1"/>
                      </a:solidFill>
                      <a:latin typeface="Trebuchet MS" pitchFamily="34" charset="0"/>
                      <a:cs typeface="Times New Roman" pitchFamily="18" charset="0"/>
                    </a:rPr>
                    <a:t>b</a:t>
                  </a:r>
                  <a:r>
                    <a:rPr lang="en-US" sz="1600" b="1" dirty="0">
                      <a:solidFill>
                        <a:schemeClr val="bg1"/>
                      </a:solidFill>
                      <a:latin typeface="Trebuchet MS" pitchFamily="34" charset="0"/>
                      <a:cs typeface="Times New Roman" pitchFamily="18" charset="0"/>
                    </a:rPr>
                    <a:t>y</a:t>
                  </a:r>
                  <a:r>
                    <a:rPr lang="en-US" sz="1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1600" b="1" dirty="0">
                      <a:solidFill>
                        <a:schemeClr val="bg1"/>
                      </a:solidFill>
                      <a:latin typeface="Trebuchet MS" pitchFamily="34" charset="0"/>
                      <a:cs typeface="Times New Roman" pitchFamily="18" charset="0"/>
                    </a:rPr>
                    <a:t>motor</a:t>
                  </a:r>
                </a:p>
              </p:txBody>
            </p:sp>
            <p:sp>
              <p:nvSpPr>
                <p:cNvPr id="25" name="Up Arrow 24"/>
                <p:cNvSpPr/>
                <p:nvPr/>
              </p:nvSpPr>
              <p:spPr>
                <a:xfrm rot="10800000" flipH="1">
                  <a:off x="6248400" y="3505200"/>
                  <a:ext cx="228600" cy="1600200"/>
                </a:xfrm>
                <a:prstGeom prst="upArrow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Up Arrow 44"/>
                <p:cNvSpPr/>
                <p:nvPr/>
              </p:nvSpPr>
              <p:spPr>
                <a:xfrm rot="5400000" flipH="1">
                  <a:off x="8182423" y="3014990"/>
                  <a:ext cx="228600" cy="1600200"/>
                </a:xfrm>
                <a:prstGeom prst="upArrow">
                  <a:avLst/>
                </a:prstGeom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6" name="Up Arrow 45"/>
              <p:cNvSpPr/>
              <p:nvPr/>
            </p:nvSpPr>
            <p:spPr>
              <a:xfrm rot="16200000" flipH="1">
                <a:off x="5803557" y="3998859"/>
                <a:ext cx="228600" cy="838200"/>
              </a:xfrm>
              <a:prstGeom prst="upArrow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54" name="Oval 6"/>
            <p:cNvSpPr>
              <a:spLocks noChangeArrowheads="1"/>
            </p:cNvSpPr>
            <p:nvPr/>
          </p:nvSpPr>
          <p:spPr bwMode="auto">
            <a:xfrm flipH="1">
              <a:off x="6161337" y="3886708"/>
              <a:ext cx="199519" cy="161564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FBD4B4"/>
                </a:gs>
              </a:gsLst>
              <a:lin ang="5400000" scaled="1"/>
            </a:gradFill>
            <a:ln w="12700">
              <a:solidFill>
                <a:srgbClr val="FABF8F"/>
              </a:solidFill>
              <a:round/>
              <a:headEnd/>
              <a:tailEnd/>
            </a:ln>
            <a:effectLst>
              <a:outerShdw dist="28398" dir="3806097" algn="ctr" rotWithShape="0">
                <a:srgbClr val="974706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1588373" y="0"/>
            <a:ext cx="6260227" cy="3081754"/>
            <a:chOff x="0" y="152400"/>
            <a:chExt cx="6260227" cy="3081754"/>
          </a:xfrm>
        </p:grpSpPr>
        <p:grpSp>
          <p:nvGrpSpPr>
            <p:cNvPr id="2" name="Group 1"/>
            <p:cNvGrpSpPr/>
            <p:nvPr/>
          </p:nvGrpSpPr>
          <p:grpSpPr>
            <a:xfrm>
              <a:off x="194965" y="533400"/>
              <a:ext cx="6016490" cy="2359986"/>
              <a:chOff x="228600" y="1447800"/>
              <a:chExt cx="8686800" cy="3352800"/>
            </a:xfrm>
          </p:grpSpPr>
          <p:grpSp>
            <p:nvGrpSpPr>
              <p:cNvPr id="21" name="Group 20"/>
              <p:cNvGrpSpPr/>
              <p:nvPr/>
            </p:nvGrpSpPr>
            <p:grpSpPr>
              <a:xfrm flipH="1">
                <a:off x="228600" y="1447800"/>
                <a:ext cx="8686800" cy="3352800"/>
                <a:chOff x="457200" y="1524000"/>
                <a:chExt cx="8686800" cy="3352800"/>
              </a:xfrm>
            </p:grpSpPr>
            <p:grpSp>
              <p:nvGrpSpPr>
                <p:cNvPr id="20" name="Group 19"/>
                <p:cNvGrpSpPr/>
                <p:nvPr/>
              </p:nvGrpSpPr>
              <p:grpSpPr>
                <a:xfrm>
                  <a:off x="457200" y="1524000"/>
                  <a:ext cx="8686800" cy="3352800"/>
                  <a:chOff x="228600" y="1371600"/>
                  <a:chExt cx="8686800" cy="3352800"/>
                </a:xfrm>
              </p:grpSpPr>
              <p:sp>
                <p:nvSpPr>
                  <p:cNvPr id="48" name="Up Arrow 47"/>
                  <p:cNvSpPr/>
                  <p:nvPr/>
                </p:nvSpPr>
                <p:spPr>
                  <a:xfrm rot="16200000" flipH="1">
                    <a:off x="5715000" y="2819401"/>
                    <a:ext cx="228600" cy="838200"/>
                  </a:xfrm>
                  <a:prstGeom prst="upArrow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47" name="Up Arrow 46"/>
                  <p:cNvSpPr/>
                  <p:nvPr/>
                </p:nvSpPr>
                <p:spPr>
                  <a:xfrm rot="5400000">
                    <a:off x="4267200" y="2819400"/>
                    <a:ext cx="228600" cy="838200"/>
                  </a:xfrm>
                  <a:prstGeom prst="upArrow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prstClr val="black"/>
                      </a:solidFill>
                    </a:endParaRPr>
                  </a:p>
                </p:txBody>
              </p:sp>
              <p:cxnSp>
                <p:nvCxnSpPr>
                  <p:cNvPr id="37" name="Straight Connector 36"/>
                  <p:cNvCxnSpPr/>
                  <p:nvPr/>
                </p:nvCxnSpPr>
                <p:spPr>
                  <a:xfrm>
                    <a:off x="3429000" y="3200400"/>
                    <a:ext cx="2819400" cy="76200"/>
                  </a:xfrm>
                  <a:prstGeom prst="line">
                    <a:avLst/>
                  </a:prstGeom>
                  <a:ln/>
                </p:spPr>
                <p:style>
                  <a:lnRef idx="1">
                    <a:schemeClr val="accent2"/>
                  </a:lnRef>
                  <a:fillRef idx="0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051" name="Rectangle 3"/>
                  <p:cNvSpPr>
                    <a:spLocks noChangeArrowheads="1"/>
                  </p:cNvSpPr>
                  <p:nvPr/>
                </p:nvSpPr>
                <p:spPr bwMode="auto">
                  <a:xfrm rot="736477">
                    <a:off x="1627940" y="2725890"/>
                    <a:ext cx="2385918" cy="496573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B8CCE4"/>
                      </a:gs>
                    </a:gsLst>
                    <a:lin ang="5400000" scaled="1"/>
                  </a:gradFill>
                  <a:ln w="12700">
                    <a:solidFill>
                      <a:srgbClr val="95B3D7"/>
                    </a:solidFill>
                    <a:miter lim="800000"/>
                    <a:headEnd/>
                    <a:tailEnd/>
                  </a:ln>
                  <a:effectLst>
                    <a:outerShdw dist="28398" dir="3806097" algn="ctr" rotWithShape="0">
                      <a:srgbClr val="243F60">
                        <a:alpha val="50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2052" name="Oval 4"/>
                  <p:cNvSpPr>
                    <a:spLocks noChangeArrowheads="1"/>
                  </p:cNvSpPr>
                  <p:nvPr/>
                </p:nvSpPr>
                <p:spPr bwMode="auto">
                  <a:xfrm>
                    <a:off x="1290657" y="2864882"/>
                    <a:ext cx="992846" cy="99314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5B3D7"/>
                      </a:gs>
                      <a:gs pos="50000">
                        <a:srgbClr val="4F81BD"/>
                      </a:gs>
                      <a:gs pos="100000">
                        <a:srgbClr val="95B3D7"/>
                      </a:gs>
                    </a:gsLst>
                    <a:lin ang="5400000" scaled="1"/>
                  </a:gradFill>
                  <a:ln w="12700">
                    <a:solidFill>
                      <a:srgbClr val="4F81BD"/>
                    </a:solidFill>
                    <a:round/>
                    <a:headEnd/>
                    <a:tailEnd/>
                  </a:ln>
                  <a:effectLst>
                    <a:outerShdw dist="28398" dir="3806097" algn="ctr" rotWithShape="0">
                      <a:srgbClr val="243F60"/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2053" name="Oval 5"/>
                  <p:cNvSpPr>
                    <a:spLocks noChangeArrowheads="1"/>
                  </p:cNvSpPr>
                  <p:nvPr/>
                </p:nvSpPr>
                <p:spPr bwMode="auto">
                  <a:xfrm>
                    <a:off x="3585124" y="3352800"/>
                    <a:ext cx="529676" cy="52983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>
                          <a:alpha val="0"/>
                        </a:srgbClr>
                      </a:gs>
                      <a:gs pos="100000">
                        <a:srgbClr val="B8CCE4"/>
                      </a:gs>
                    </a:gsLst>
                    <a:lin ang="5400000" scaled="1"/>
                  </a:gradFill>
                  <a:ln w="12700">
                    <a:solidFill>
                      <a:srgbClr val="95B3D7"/>
                    </a:solidFill>
                    <a:round/>
                    <a:headEnd/>
                    <a:tailEnd/>
                  </a:ln>
                  <a:effectLst>
                    <a:outerShdw dist="28398" dir="3806097" algn="ctr" rotWithShape="0">
                      <a:srgbClr val="243F60">
                        <a:alpha val="50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2054" name="Oval 6"/>
                  <p:cNvSpPr>
                    <a:spLocks noChangeArrowheads="1"/>
                  </p:cNvSpPr>
                  <p:nvPr/>
                </p:nvSpPr>
                <p:spPr bwMode="auto">
                  <a:xfrm>
                    <a:off x="1688508" y="3299681"/>
                    <a:ext cx="199519" cy="16156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BD4B4"/>
                      </a:gs>
                    </a:gsLst>
                    <a:lin ang="5400000" scaled="1"/>
                  </a:gradFill>
                  <a:ln w="12700">
                    <a:solidFill>
                      <a:srgbClr val="FABF8F"/>
                    </a:solidFill>
                    <a:round/>
                    <a:headEnd/>
                    <a:tailEnd/>
                  </a:ln>
                  <a:effectLst>
                    <a:outerShdw dist="28398" dir="3806097" algn="ctr" rotWithShape="0">
                      <a:srgbClr val="974706">
                        <a:alpha val="50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2055" name="AutoShape 7"/>
                  <p:cNvSpPr>
                    <a:spLocks noChangeArrowheads="1"/>
                  </p:cNvSpPr>
                  <p:nvPr/>
                </p:nvSpPr>
                <p:spPr bwMode="auto">
                  <a:xfrm rot="16705618" flipH="1">
                    <a:off x="1241875" y="3223689"/>
                    <a:ext cx="596363" cy="257712"/>
                  </a:xfrm>
                  <a:prstGeom prst="curvedDownArrow">
                    <a:avLst>
                      <a:gd name="adj1" fmla="val 46267"/>
                      <a:gd name="adj2" fmla="val 92535"/>
                      <a:gd name="adj3" fmla="val 33333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2057" name="Rectangle 9" descr="Wide upward diagonal"/>
                  <p:cNvSpPr>
                    <a:spLocks noChangeArrowheads="1"/>
                  </p:cNvSpPr>
                  <p:nvPr/>
                </p:nvSpPr>
                <p:spPr bwMode="auto">
                  <a:xfrm>
                    <a:off x="6264707" y="2438400"/>
                    <a:ext cx="1736293" cy="1419628"/>
                  </a:xfrm>
                  <a:prstGeom prst="rect">
                    <a:avLst/>
                  </a:prstGeom>
                  <a:pattFill prst="wdUpDiag">
                    <a:fgClr>
                      <a:srgbClr val="C2D69B"/>
                    </a:fgClr>
                    <a:bgClr>
                      <a:srgbClr val="9BBB59"/>
                    </a:bgClr>
                  </a:pattFill>
                  <a:ln w="12700">
                    <a:solidFill>
                      <a:srgbClr val="9BBB59"/>
                    </a:solidFill>
                    <a:miter lim="800000"/>
                    <a:headEnd/>
                    <a:tailEnd/>
                  </a:ln>
                  <a:effectLst>
                    <a:outerShdw dist="28398" dir="3806097" algn="ctr" rotWithShape="0">
                      <a:srgbClr val="4E6128"/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2058" name="Rectangle 10" descr="Horizontal brick"/>
                  <p:cNvSpPr>
                    <a:spLocks noChangeArrowheads="1"/>
                  </p:cNvSpPr>
                  <p:nvPr/>
                </p:nvSpPr>
                <p:spPr bwMode="auto">
                  <a:xfrm>
                    <a:off x="409703" y="3858028"/>
                    <a:ext cx="8505697" cy="104372"/>
                  </a:xfrm>
                  <a:prstGeom prst="rect">
                    <a:avLst/>
                  </a:prstGeom>
                  <a:pattFill prst="horzBrick">
                    <a:fgClr>
                      <a:srgbClr val="000000"/>
                    </a:fgClr>
                    <a:bgClr>
                      <a:srgbClr val="FFFFFF"/>
                    </a:bgClr>
                  </a:patt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40" name="Up Arrow 39"/>
                  <p:cNvSpPr/>
                  <p:nvPr/>
                </p:nvSpPr>
                <p:spPr>
                  <a:xfrm>
                    <a:off x="2667000" y="1371600"/>
                    <a:ext cx="228600" cy="1600200"/>
                  </a:xfrm>
                  <a:prstGeom prst="upArrow">
                    <a:avLst/>
                  </a:prstGeom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42" name="Up Arrow 41"/>
                  <p:cNvSpPr/>
                  <p:nvPr/>
                </p:nvSpPr>
                <p:spPr>
                  <a:xfrm>
                    <a:off x="7086600" y="1524000"/>
                    <a:ext cx="228600" cy="1600200"/>
                  </a:xfrm>
                  <a:prstGeom prst="upArrow">
                    <a:avLst/>
                  </a:prstGeom>
                </p:spPr>
                <p:style>
                  <a:lnRef idx="2">
                    <a:schemeClr val="accent4"/>
                  </a:lnRef>
                  <a:fillRef idx="1">
                    <a:schemeClr val="lt1"/>
                  </a:fillRef>
                  <a:effectRef idx="0">
                    <a:schemeClr val="accent4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43" name="Up Arrow 42"/>
                  <p:cNvSpPr/>
                  <p:nvPr/>
                </p:nvSpPr>
                <p:spPr>
                  <a:xfrm rot="10800000">
                    <a:off x="7086600" y="3124200"/>
                    <a:ext cx="228600" cy="1600200"/>
                  </a:xfrm>
                  <a:prstGeom prst="upArrow">
                    <a:avLst/>
                  </a:prstGeom>
                </p:spPr>
                <p:style>
                  <a:lnRef idx="2">
                    <a:schemeClr val="accent4"/>
                  </a:lnRef>
                  <a:fillRef idx="1">
                    <a:schemeClr val="lt1"/>
                  </a:fillRef>
                  <a:effectRef idx="0">
                    <a:schemeClr val="accent4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45" name="Up Arrow 44"/>
                  <p:cNvSpPr/>
                  <p:nvPr/>
                </p:nvSpPr>
                <p:spPr>
                  <a:xfrm rot="16200000">
                    <a:off x="914400" y="2590800"/>
                    <a:ext cx="228600" cy="1600200"/>
                  </a:xfrm>
                  <a:prstGeom prst="upArrow">
                    <a:avLst/>
                  </a:prstGeom>
                </p:spPr>
                <p:style>
                  <a:lnRef idx="2">
                    <a:schemeClr val="accent5"/>
                  </a:lnRef>
                  <a:fillRef idx="1">
                    <a:schemeClr val="lt1"/>
                  </a:fillRef>
                  <a:effectRef idx="0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9" name="Up Arrow 18"/>
                  <p:cNvSpPr/>
                  <p:nvPr/>
                </p:nvSpPr>
                <p:spPr>
                  <a:xfrm rot="5400000">
                    <a:off x="8115300" y="3086100"/>
                    <a:ext cx="228600" cy="1371600"/>
                  </a:xfrm>
                  <a:prstGeom prst="upArrow">
                    <a:avLst/>
                  </a:prstGeom>
                </p:spPr>
                <p:style>
                  <a:lnRef idx="2">
                    <a:schemeClr val="accent2"/>
                  </a:lnRef>
                  <a:fillRef idx="1">
                    <a:schemeClr val="lt1"/>
                  </a:fillRef>
                  <a:effectRef idx="0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prstClr val="black"/>
                      </a:solidFill>
                    </a:endParaRPr>
                  </a:p>
                </p:txBody>
              </p:sp>
            </p:grpSp>
            <p:sp>
              <p:nvSpPr>
                <p:cNvPr id="46" name="Up Arrow 45"/>
                <p:cNvSpPr/>
                <p:nvPr/>
              </p:nvSpPr>
              <p:spPr>
                <a:xfrm rot="5400000">
                  <a:off x="2057400" y="3505201"/>
                  <a:ext cx="228600" cy="838200"/>
                </a:xfrm>
                <a:prstGeom prst="upArrow">
                  <a:avLst/>
                </a:prstGeom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25" name="Up Arrow 24"/>
              <p:cNvSpPr/>
              <p:nvPr/>
            </p:nvSpPr>
            <p:spPr>
              <a:xfrm rot="10800000" flipH="1">
                <a:off x="6248400" y="3071645"/>
                <a:ext cx="228600" cy="1600200"/>
              </a:xfrm>
              <a:prstGeom prst="upArrow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 flipH="1">
              <a:off x="4191000" y="2895600"/>
              <a:ext cx="56778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W</a:t>
              </a:r>
              <a:r>
                <a:rPr lang="en-US" sz="1200" b="1" i="1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car</a:t>
              </a:r>
              <a:endParaRPr lang="en-US" sz="20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 flipH="1">
              <a:off x="1066800" y="2895600"/>
              <a:ext cx="71045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W</a:t>
              </a:r>
              <a:r>
                <a:rPr lang="en-US" sz="1200" b="1" i="1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block</a:t>
              </a:r>
              <a:endParaRPr lang="en-US" sz="20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 flipH="1">
              <a:off x="5562600" y="1447800"/>
              <a:ext cx="69762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1200" b="1" i="1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motor</a:t>
              </a:r>
              <a:endParaRPr lang="en-US" sz="20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 flipH="1">
              <a:off x="4724400" y="2362200"/>
              <a:ext cx="121219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1200" b="1" i="1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wheelFriction</a:t>
              </a:r>
              <a:endParaRPr lang="en-US" sz="20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 flipH="1">
              <a:off x="0" y="2362200"/>
              <a:ext cx="118654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1200" b="1" i="1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blockFriction</a:t>
              </a:r>
              <a:endParaRPr lang="en-US" sz="20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 flipH="1">
              <a:off x="838200" y="228600"/>
              <a:ext cx="67518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200" b="1" i="1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block</a:t>
              </a:r>
              <a:endParaRPr lang="en-US" sz="20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 flipH="1">
              <a:off x="4187073" y="152400"/>
              <a:ext cx="53732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200" b="1" i="1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car</a:t>
              </a:r>
              <a:endParaRPr lang="en-US" sz="20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 flipH="1">
              <a:off x="2057400" y="1371600"/>
              <a:ext cx="30970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en-US" sz="20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 flipH="1">
              <a:off x="3200400" y="1371600"/>
              <a:ext cx="30970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en-US" sz="20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35" name="Straight Arrow Connector 34"/>
          <p:cNvCxnSpPr/>
          <p:nvPr/>
        </p:nvCxnSpPr>
        <p:spPr>
          <a:xfrm flipV="1">
            <a:off x="304800" y="152400"/>
            <a:ext cx="0" cy="990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rot="5400000" flipV="1">
            <a:off x="457200" y="304800"/>
            <a:ext cx="0" cy="990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 flipH="1">
            <a:off x="779542" y="685800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en-US" sz="20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 flipH="1">
            <a:off x="304800" y="0"/>
            <a:ext cx="2760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en-US" sz="1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6" name="Group 65"/>
          <p:cNvGrpSpPr/>
          <p:nvPr/>
        </p:nvGrpSpPr>
        <p:grpSpPr>
          <a:xfrm>
            <a:off x="-1439863" y="3148084"/>
            <a:ext cx="9821863" cy="1001713"/>
            <a:chOff x="-2286000" y="3124200"/>
            <a:chExt cx="10507663" cy="1001713"/>
          </a:xfrm>
        </p:grpSpPr>
        <p:sp>
          <p:nvSpPr>
            <p:cNvPr id="55" name="TextBox 54"/>
            <p:cNvSpPr txBox="1"/>
            <p:nvPr/>
          </p:nvSpPr>
          <p:spPr>
            <a:xfrm flipH="1">
              <a:off x="0" y="3124200"/>
              <a:ext cx="166039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FF00"/>
                  </a:solidFill>
                  <a:latin typeface="Trebuchet MS" pitchFamily="34" charset="0"/>
                  <a:cs typeface="Times New Roman" pitchFamily="18" charset="0"/>
                </a:rPr>
                <a:t>In </a:t>
              </a:r>
              <a:r>
                <a:rPr lang="en-US" sz="1600" b="1" i="1" dirty="0" smtClean="0">
                  <a:solidFill>
                    <a:srgbClr val="FFFF00"/>
                  </a:solidFill>
                  <a:latin typeface="Trebuchet MS" pitchFamily="34" charset="0"/>
                  <a:cs typeface="Times New Roman" pitchFamily="18" charset="0"/>
                </a:rPr>
                <a:t>y</a:t>
              </a:r>
              <a:r>
                <a:rPr lang="en-US" sz="1600" b="1" dirty="0" smtClean="0">
                  <a:solidFill>
                    <a:srgbClr val="FFFF00"/>
                  </a:solidFill>
                  <a:latin typeface="Trebuchet MS" pitchFamily="34" charset="0"/>
                  <a:cs typeface="Times New Roman" pitchFamily="18" charset="0"/>
                </a:rPr>
                <a:t> direction:</a:t>
              </a:r>
              <a:endParaRPr lang="en-US" sz="2000" b="1" dirty="0">
                <a:solidFill>
                  <a:srgbClr val="FFFF00"/>
                </a:solidFill>
                <a:latin typeface="Trebuchet MS" pitchFamily="34" charset="0"/>
                <a:cs typeface="Times New Roman" pitchFamily="18" charset="0"/>
              </a:endParaRPr>
            </a:p>
          </p:txBody>
        </p:sp>
        <p:pic>
          <p:nvPicPr>
            <p:cNvPr id="2061" name="Picture 13"/>
            <p:cNvPicPr>
              <a:picLocks noChangeAspect="1" noChangeArrowheads="1"/>
            </p:cNvPicPr>
            <p:nvPr/>
          </p:nvPicPr>
          <p:blipFill>
            <a:blip r:embed="rId3" cstate="print"/>
            <a:srcRect l="17973" r="20407"/>
            <a:stretch>
              <a:fillRect/>
            </a:stretch>
          </p:blipFill>
          <p:spPr bwMode="auto">
            <a:xfrm>
              <a:off x="0" y="3505200"/>
              <a:ext cx="3657600" cy="439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62" name="Picture 14"/>
            <p:cNvPicPr>
              <a:picLocks noChangeAspect="1" noChangeArrowheads="1"/>
            </p:cNvPicPr>
            <p:nvPr/>
          </p:nvPicPr>
          <p:blipFill>
            <a:blip r:embed="rId4" cstate="print"/>
            <a:srcRect l="24392" r="22974" b="40000"/>
            <a:stretch>
              <a:fillRect/>
            </a:stretch>
          </p:blipFill>
          <p:spPr bwMode="auto">
            <a:xfrm>
              <a:off x="4876800" y="3505200"/>
              <a:ext cx="3124200" cy="38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58" name="Straight Connector 57"/>
            <p:cNvCxnSpPr/>
            <p:nvPr/>
          </p:nvCxnSpPr>
          <p:spPr>
            <a:xfrm>
              <a:off x="4419600" y="3505200"/>
              <a:ext cx="0" cy="609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63" name="Picture 1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2286000" y="3810000"/>
              <a:ext cx="5935663" cy="315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64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286000" y="3810000"/>
              <a:ext cx="5935663" cy="315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4" name="Group 3"/>
          <p:cNvGrpSpPr/>
          <p:nvPr/>
        </p:nvGrpSpPr>
        <p:grpSpPr>
          <a:xfrm>
            <a:off x="-1219200" y="4038600"/>
            <a:ext cx="10134600" cy="1066800"/>
            <a:chOff x="-1219200" y="4038600"/>
            <a:chExt cx="10134600" cy="1066800"/>
          </a:xfrm>
        </p:grpSpPr>
        <p:cxnSp>
          <p:nvCxnSpPr>
            <p:cNvPr id="49" name="Straight Connector 48"/>
            <p:cNvCxnSpPr/>
            <p:nvPr/>
          </p:nvCxnSpPr>
          <p:spPr>
            <a:xfrm>
              <a:off x="4419600" y="4408487"/>
              <a:ext cx="0" cy="609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Picture 6"/>
            <p:cNvPicPr>
              <a:picLocks noChangeAspect="1" noChangeArrowheads="1"/>
            </p:cNvPicPr>
            <p:nvPr/>
          </p:nvPicPr>
          <p:blipFill>
            <a:blip r:embed="rId7" cstate="print"/>
            <a:srcRect l="19256" r="19123" b="28000"/>
            <a:stretch>
              <a:fillRect/>
            </a:stretch>
          </p:blipFill>
          <p:spPr bwMode="auto">
            <a:xfrm>
              <a:off x="228600" y="4332287"/>
              <a:ext cx="36576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7"/>
            <p:cNvPicPr>
              <a:picLocks noChangeAspect="1" noChangeArrowheads="1"/>
            </p:cNvPicPr>
            <p:nvPr/>
          </p:nvPicPr>
          <p:blipFill>
            <a:blip r:embed="rId8" cstate="print"/>
            <a:srcRect l="16689" t="-17329" r="15271"/>
            <a:stretch>
              <a:fillRect/>
            </a:stretch>
          </p:blipFill>
          <p:spPr bwMode="auto">
            <a:xfrm>
              <a:off x="4876800" y="4256087"/>
              <a:ext cx="4038600" cy="5159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-1219200" y="4789487"/>
              <a:ext cx="5935663" cy="315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" name="Picture 9"/>
            <p:cNvPicPr>
              <a:picLocks noChangeAspect="1" noChangeArrowheads="1"/>
            </p:cNvPicPr>
            <p:nvPr/>
          </p:nvPicPr>
          <p:blipFill>
            <a:blip r:embed="rId10" cstate="print"/>
            <a:srcRect l="33244" t="-24120" r="32094"/>
            <a:stretch>
              <a:fillRect/>
            </a:stretch>
          </p:blipFill>
          <p:spPr bwMode="auto">
            <a:xfrm>
              <a:off x="5410200" y="4637087"/>
              <a:ext cx="2057400" cy="392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4" name="TextBox 53"/>
            <p:cNvSpPr txBox="1"/>
            <p:nvPr/>
          </p:nvSpPr>
          <p:spPr>
            <a:xfrm flipH="1">
              <a:off x="0" y="4038600"/>
              <a:ext cx="155523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FF00"/>
                  </a:solidFill>
                  <a:latin typeface="Trebuchet MS" pitchFamily="34" charset="0"/>
                  <a:cs typeface="Times New Roman" pitchFamily="18" charset="0"/>
                </a:rPr>
                <a:t>In </a:t>
              </a:r>
              <a:r>
                <a:rPr lang="en-US" sz="1600" b="1" i="1" dirty="0" smtClean="0">
                  <a:solidFill>
                    <a:srgbClr val="FFFF00"/>
                  </a:solidFill>
                  <a:latin typeface="Trebuchet MS" pitchFamily="34" charset="0"/>
                  <a:cs typeface="Times New Roman" pitchFamily="18" charset="0"/>
                </a:rPr>
                <a:t>x</a:t>
              </a:r>
              <a:r>
                <a:rPr lang="en-US" sz="1600" b="1" dirty="0" smtClean="0">
                  <a:solidFill>
                    <a:srgbClr val="FFFF00"/>
                  </a:solidFill>
                  <a:latin typeface="Trebuchet MS" pitchFamily="34" charset="0"/>
                  <a:cs typeface="Times New Roman" pitchFamily="18" charset="0"/>
                </a:rPr>
                <a:t> direction:</a:t>
              </a:r>
              <a:endParaRPr lang="en-US" sz="2000" b="1" dirty="0">
                <a:solidFill>
                  <a:srgbClr val="FFFF00"/>
                </a:solidFill>
                <a:latin typeface="Trebuchet MS" pitchFamily="34" charset="0"/>
                <a:cs typeface="Times New Roman" pitchFamily="18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29880" y="5096119"/>
            <a:ext cx="8590320" cy="1609481"/>
            <a:chOff x="629880" y="5096119"/>
            <a:chExt cx="8590320" cy="1609481"/>
          </a:xfrm>
        </p:grpSpPr>
        <p:sp>
          <p:nvSpPr>
            <p:cNvPr id="59" name="Rectangle 58"/>
            <p:cNvSpPr/>
            <p:nvPr/>
          </p:nvSpPr>
          <p:spPr>
            <a:xfrm>
              <a:off x="3091544" y="6172200"/>
              <a:ext cx="3537856" cy="381000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65" name="Picture 1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981200" y="5486400"/>
              <a:ext cx="5935663" cy="315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66" name="Picture 18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2057400" y="5791200"/>
              <a:ext cx="5935663" cy="315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68" name="Picture 20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629880" y="6248400"/>
              <a:ext cx="859032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6" name="TextBox 55"/>
            <p:cNvSpPr txBox="1"/>
            <p:nvPr/>
          </p:nvSpPr>
          <p:spPr>
            <a:xfrm flipH="1">
              <a:off x="3581400" y="5096119"/>
              <a:ext cx="241284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FF00"/>
                  </a:solidFill>
                  <a:latin typeface="Trebuchet MS" pitchFamily="34" charset="0"/>
                  <a:cs typeface="Times New Roman" pitchFamily="18" charset="0"/>
                </a:rPr>
                <a:t>Adding both equations:</a:t>
              </a:r>
              <a:endParaRPr lang="en-US" sz="2000" b="1" dirty="0">
                <a:solidFill>
                  <a:srgbClr val="FFFF00"/>
                </a:solidFill>
                <a:latin typeface="Trebuchet MS" pitchFamily="34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7517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533400" y="1502466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" r="36043"/>
          <a:stretch/>
        </p:blipFill>
        <p:spPr bwMode="auto">
          <a:xfrm>
            <a:off x="2514600" y="4948654"/>
            <a:ext cx="6248401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0" name="TextBox 69"/>
          <p:cNvSpPr txBox="1"/>
          <p:nvPr/>
        </p:nvSpPr>
        <p:spPr>
          <a:xfrm flipH="1">
            <a:off x="304799" y="5029200"/>
            <a:ext cx="6832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  <a:latin typeface="Trebuchet MS" pitchFamily="34" charset="0"/>
                <a:cs typeface="Times New Roman" pitchFamily="18" charset="0"/>
              </a:rPr>
              <a:t>FYI: if you want the car to pull over a heavy object, just  let</a:t>
            </a:r>
            <a:endParaRPr lang="en-US" sz="2000" b="1" dirty="0">
              <a:solidFill>
                <a:schemeClr val="bg1"/>
              </a:solidFill>
              <a:latin typeface="Trebuchet MS" pitchFamily="34" charset="0"/>
              <a:cs typeface="Times New Roman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838200" y="942079"/>
            <a:ext cx="9144000" cy="911062"/>
            <a:chOff x="-609600" y="384338"/>
            <a:chExt cx="9144000" cy="911062"/>
          </a:xfrm>
        </p:grpSpPr>
        <p:grpSp>
          <p:nvGrpSpPr>
            <p:cNvPr id="11" name="Group 10"/>
            <p:cNvGrpSpPr/>
            <p:nvPr/>
          </p:nvGrpSpPr>
          <p:grpSpPr>
            <a:xfrm>
              <a:off x="-55920" y="390754"/>
              <a:ext cx="8590320" cy="904646"/>
              <a:chOff x="-55920" y="323091"/>
              <a:chExt cx="8590320" cy="904646"/>
            </a:xfrm>
          </p:grpSpPr>
          <p:pic>
            <p:nvPicPr>
              <p:cNvPr id="22" name="Picture 20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-55920" y="323091"/>
                <a:ext cx="8590320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31" name="Picture 7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55920" y="770537"/>
                <a:ext cx="8590293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7" name="TextBox 6"/>
            <p:cNvSpPr txBox="1"/>
            <p:nvPr/>
          </p:nvSpPr>
          <p:spPr>
            <a:xfrm flipH="1">
              <a:off x="-609600" y="384338"/>
              <a:ext cx="29482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  <a:latin typeface="Trebuchet MS" pitchFamily="34" charset="0"/>
                  <a:cs typeface="Times New Roman" pitchFamily="18" charset="0"/>
                </a:rPr>
                <a:t> Now we know that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-559299" y="1295400"/>
            <a:ext cx="8179299" cy="1662570"/>
            <a:chOff x="-2107701" y="710039"/>
            <a:chExt cx="8179299" cy="1662570"/>
          </a:xfrm>
        </p:grpSpPr>
        <p:pic>
          <p:nvPicPr>
            <p:cNvPr id="72" name="Picture 4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/>
          </p:blipFill>
          <p:spPr bwMode="auto">
            <a:xfrm rot="16200000">
              <a:off x="3109424" y="39016"/>
              <a:ext cx="578193" cy="1920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73" name="Group 72"/>
            <p:cNvGrpSpPr/>
            <p:nvPr/>
          </p:nvGrpSpPr>
          <p:grpSpPr>
            <a:xfrm>
              <a:off x="-2107701" y="1371771"/>
              <a:ext cx="8179299" cy="1000838"/>
              <a:chOff x="-738896" y="2209800"/>
              <a:chExt cx="8179299" cy="1000838"/>
            </a:xfrm>
          </p:grpSpPr>
          <p:grpSp>
            <p:nvGrpSpPr>
              <p:cNvPr id="74" name="Group 73"/>
              <p:cNvGrpSpPr/>
              <p:nvPr/>
            </p:nvGrpSpPr>
            <p:grpSpPr>
              <a:xfrm>
                <a:off x="-738896" y="2209800"/>
                <a:ext cx="8179299" cy="1000838"/>
                <a:chOff x="-1653296" y="2580562"/>
                <a:chExt cx="8179299" cy="1000838"/>
              </a:xfrm>
            </p:grpSpPr>
            <p:sp>
              <p:nvSpPr>
                <p:cNvPr id="77" name="Down Arrow 76"/>
                <p:cNvSpPr/>
                <p:nvPr/>
              </p:nvSpPr>
              <p:spPr>
                <a:xfrm>
                  <a:off x="3754467" y="2580562"/>
                  <a:ext cx="152400" cy="457200"/>
                </a:xfrm>
                <a:prstGeom prst="downArrow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78" name="Picture 6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1653296" y="3124200"/>
                  <a:ext cx="8179299" cy="4572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sp>
            <p:nvSpPr>
              <p:cNvPr id="75" name="Rectangle 74"/>
              <p:cNvSpPr/>
              <p:nvPr/>
            </p:nvSpPr>
            <p:spPr>
              <a:xfrm>
                <a:off x="1013704" y="2753438"/>
                <a:ext cx="403602" cy="294562"/>
              </a:xfrm>
              <a:prstGeom prst="rect">
                <a:avLst/>
              </a:prstGeom>
              <a:noFill/>
              <a:ln w="127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3680704" y="2758557"/>
                <a:ext cx="2167705" cy="294562"/>
              </a:xfrm>
              <a:prstGeom prst="rect">
                <a:avLst/>
              </a:prstGeom>
              <a:noFill/>
              <a:ln w="127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4" name="Group 13"/>
          <p:cNvGrpSpPr/>
          <p:nvPr/>
        </p:nvGrpSpPr>
        <p:grpSpPr>
          <a:xfrm>
            <a:off x="1267454" y="3304279"/>
            <a:ext cx="4066546" cy="734321"/>
            <a:chOff x="2166185" y="2879125"/>
            <a:chExt cx="4066546" cy="734321"/>
          </a:xfrm>
        </p:grpSpPr>
        <p:grpSp>
          <p:nvGrpSpPr>
            <p:cNvPr id="42" name="Group 41"/>
            <p:cNvGrpSpPr/>
            <p:nvPr/>
          </p:nvGrpSpPr>
          <p:grpSpPr>
            <a:xfrm flipH="1">
              <a:off x="3080585" y="3047617"/>
              <a:ext cx="3152146" cy="565829"/>
              <a:chOff x="457200" y="2878290"/>
              <a:chExt cx="8686800" cy="1236510"/>
            </a:xfrm>
          </p:grpSpPr>
          <p:grpSp>
            <p:nvGrpSpPr>
              <p:cNvPr id="45" name="Group 44"/>
              <p:cNvGrpSpPr/>
              <p:nvPr/>
            </p:nvGrpSpPr>
            <p:grpSpPr>
              <a:xfrm>
                <a:off x="457200" y="2878290"/>
                <a:ext cx="8686800" cy="1236510"/>
                <a:chOff x="228600" y="2725890"/>
                <a:chExt cx="8686800" cy="1236510"/>
              </a:xfrm>
            </p:grpSpPr>
            <p:cxnSp>
              <p:nvCxnSpPr>
                <p:cNvPr id="49" name="Straight Connector 48"/>
                <p:cNvCxnSpPr/>
                <p:nvPr/>
              </p:nvCxnSpPr>
              <p:spPr>
                <a:xfrm>
                  <a:off x="3875856" y="3059768"/>
                  <a:ext cx="2819400" cy="76199"/>
                </a:xfrm>
                <a:prstGeom prst="line">
                  <a:avLst/>
                </a:prstGeom>
                <a:ln/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sp>
              <p:nvSpPr>
                <p:cNvPr id="50" name="Rectangle 3"/>
                <p:cNvSpPr>
                  <a:spLocks noChangeArrowheads="1"/>
                </p:cNvSpPr>
                <p:nvPr/>
              </p:nvSpPr>
              <p:spPr bwMode="auto">
                <a:xfrm rot="736477">
                  <a:off x="1627940" y="2725890"/>
                  <a:ext cx="2385918" cy="496573"/>
                </a:xfrm>
                <a:prstGeom prst="rect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B8CCE4"/>
                    </a:gs>
                  </a:gsLst>
                  <a:lin ang="5400000" scaled="1"/>
                </a:gradFill>
                <a:ln w="12700">
                  <a:solidFill>
                    <a:srgbClr val="95B3D7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rgbClr val="243F60">
                      <a:alpha val="50000"/>
                    </a:srgb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52" name="Oval 4"/>
                <p:cNvSpPr>
                  <a:spLocks noChangeArrowheads="1"/>
                </p:cNvSpPr>
                <p:nvPr/>
              </p:nvSpPr>
              <p:spPr bwMode="auto">
                <a:xfrm>
                  <a:off x="1290657" y="2864882"/>
                  <a:ext cx="992846" cy="99314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5B3D7"/>
                    </a:gs>
                    <a:gs pos="50000">
                      <a:srgbClr val="4F81BD"/>
                    </a:gs>
                    <a:gs pos="100000">
                      <a:srgbClr val="95B3D7"/>
                    </a:gs>
                  </a:gsLst>
                  <a:lin ang="5400000" scaled="1"/>
                </a:gradFill>
                <a:ln w="12700">
                  <a:solidFill>
                    <a:srgbClr val="4F81BD"/>
                  </a:solidFill>
                  <a:round/>
                  <a:headEnd/>
                  <a:tailEnd/>
                </a:ln>
                <a:effectLst>
                  <a:outerShdw dist="28398" dir="3806097" algn="ctr" rotWithShape="0">
                    <a:srgbClr val="243F60"/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53" name="Oval 5"/>
                <p:cNvSpPr>
                  <a:spLocks noChangeArrowheads="1"/>
                </p:cNvSpPr>
                <p:nvPr/>
              </p:nvSpPr>
              <p:spPr bwMode="auto">
                <a:xfrm>
                  <a:off x="3585124" y="3352800"/>
                  <a:ext cx="529676" cy="52983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>
                        <a:alpha val="0"/>
                      </a:srgbClr>
                    </a:gs>
                    <a:gs pos="100000">
                      <a:srgbClr val="B8CCE4"/>
                    </a:gs>
                  </a:gsLst>
                  <a:lin ang="5400000" scaled="1"/>
                </a:gradFill>
                <a:ln w="12700">
                  <a:solidFill>
                    <a:srgbClr val="95B3D7"/>
                  </a:solidFill>
                  <a:round/>
                  <a:headEnd/>
                  <a:tailEnd/>
                </a:ln>
                <a:effectLst>
                  <a:outerShdw dist="28398" dir="3806097" algn="ctr" rotWithShape="0">
                    <a:srgbClr val="243F60">
                      <a:alpha val="50000"/>
                    </a:srgb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54" name="Oval 6"/>
                <p:cNvSpPr>
                  <a:spLocks noChangeArrowheads="1"/>
                </p:cNvSpPr>
                <p:nvPr/>
              </p:nvSpPr>
              <p:spPr bwMode="auto">
                <a:xfrm>
                  <a:off x="1688508" y="3299681"/>
                  <a:ext cx="199519" cy="16156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BD4B4"/>
                    </a:gs>
                  </a:gsLst>
                  <a:lin ang="5400000" scaled="1"/>
                </a:gradFill>
                <a:ln w="12700">
                  <a:solidFill>
                    <a:srgbClr val="FABF8F"/>
                  </a:solidFill>
                  <a:round/>
                  <a:headEnd/>
                  <a:tailEnd/>
                </a:ln>
                <a:effectLst>
                  <a:outerShdw dist="28398" dir="3806097" algn="ctr" rotWithShape="0">
                    <a:srgbClr val="974706">
                      <a:alpha val="50000"/>
                    </a:srgb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55" name="AutoShape 7"/>
                <p:cNvSpPr>
                  <a:spLocks noChangeArrowheads="1"/>
                </p:cNvSpPr>
                <p:nvPr/>
              </p:nvSpPr>
              <p:spPr bwMode="auto">
                <a:xfrm rot="16705618" flipH="1">
                  <a:off x="1241875" y="3223689"/>
                  <a:ext cx="596363" cy="257712"/>
                </a:xfrm>
                <a:prstGeom prst="curvedDownArrow">
                  <a:avLst>
                    <a:gd name="adj1" fmla="val 46267"/>
                    <a:gd name="adj2" fmla="val 92535"/>
                    <a:gd name="adj3" fmla="val 33333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57" name="Rectangle 10" descr="Horizontal brick"/>
                <p:cNvSpPr>
                  <a:spLocks noChangeArrowheads="1"/>
                </p:cNvSpPr>
                <p:nvPr/>
              </p:nvSpPr>
              <p:spPr bwMode="auto">
                <a:xfrm>
                  <a:off x="409703" y="3858028"/>
                  <a:ext cx="8505697" cy="104372"/>
                </a:xfrm>
                <a:prstGeom prst="rect">
                  <a:avLst/>
                </a:prstGeom>
                <a:pattFill prst="horzBrick">
                  <a:fgClr>
                    <a:srgbClr val="000000"/>
                  </a:fgClr>
                  <a:bgClr>
                    <a:srgbClr val="FFFFFF"/>
                  </a:bgClr>
                </a:patt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" name="Up Arrow 63"/>
                <p:cNvSpPr/>
                <p:nvPr/>
              </p:nvSpPr>
              <p:spPr>
                <a:xfrm rot="16200000">
                  <a:off x="914400" y="2590800"/>
                  <a:ext cx="228600" cy="1600200"/>
                </a:xfrm>
                <a:prstGeom prst="upArrow">
                  <a:avLst/>
                </a:prstGeom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46" name="Up Arrow 45"/>
              <p:cNvSpPr/>
              <p:nvPr/>
            </p:nvSpPr>
            <p:spPr>
              <a:xfrm rot="5400000">
                <a:off x="2057400" y="3505201"/>
                <a:ext cx="228600" cy="838200"/>
              </a:xfrm>
              <a:prstGeom prst="upArrow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1047" name="Picture 23" descr="C:\Users\Irina Igel\Desktop\NC26133Cl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480903">
              <a:off x="2724441" y="2320869"/>
              <a:ext cx="712288" cy="18288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</p:grpSp>
    </p:spTree>
    <p:extLst>
      <p:ext uri="{BB962C8B-B14F-4D97-AF65-F5344CB8AC3E}">
        <p14:creationId xmlns:p14="http://schemas.microsoft.com/office/powerpoint/2010/main" val="313636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2743200" y="4495800"/>
            <a:ext cx="3185842" cy="381000"/>
            <a:chOff x="1690958" y="3417739"/>
            <a:chExt cx="3185842" cy="381000"/>
          </a:xfrm>
        </p:grpSpPr>
        <p:sp>
          <p:nvSpPr>
            <p:cNvPr id="6" name="Rectangle 5"/>
            <p:cNvSpPr/>
            <p:nvPr/>
          </p:nvSpPr>
          <p:spPr>
            <a:xfrm>
              <a:off x="1690958" y="3417739"/>
              <a:ext cx="3185842" cy="381000"/>
            </a:xfrm>
            <a:prstGeom prst="rect">
              <a:avLst/>
            </a:prstGeom>
            <a:noFill/>
            <a:ln w="127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13"/>
            <p:cNvPicPr>
              <a:picLocks noChangeAspect="1" noChangeArrowheads="1"/>
            </p:cNvPicPr>
            <p:nvPr/>
          </p:nvPicPr>
          <p:blipFill>
            <a:blip r:embed="rId3" cstate="print"/>
            <a:srcRect l="33378" r="33244" b="31100"/>
            <a:stretch>
              <a:fillRect/>
            </a:stretch>
          </p:blipFill>
          <p:spPr bwMode="auto">
            <a:xfrm>
              <a:off x="1706880" y="3425359"/>
              <a:ext cx="3169920" cy="365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74" name="Group 73"/>
          <p:cNvGrpSpPr/>
          <p:nvPr/>
        </p:nvGrpSpPr>
        <p:grpSpPr>
          <a:xfrm>
            <a:off x="1588373" y="423446"/>
            <a:ext cx="6260227" cy="3081754"/>
            <a:chOff x="0" y="152400"/>
            <a:chExt cx="6260227" cy="3081754"/>
          </a:xfrm>
        </p:grpSpPr>
        <p:grpSp>
          <p:nvGrpSpPr>
            <p:cNvPr id="75" name="Group 74"/>
            <p:cNvGrpSpPr/>
            <p:nvPr/>
          </p:nvGrpSpPr>
          <p:grpSpPr>
            <a:xfrm>
              <a:off x="194965" y="533400"/>
              <a:ext cx="6016490" cy="2359986"/>
              <a:chOff x="228600" y="1447800"/>
              <a:chExt cx="8686800" cy="3352800"/>
            </a:xfrm>
          </p:grpSpPr>
          <p:grpSp>
            <p:nvGrpSpPr>
              <p:cNvPr id="85" name="Group 84"/>
              <p:cNvGrpSpPr/>
              <p:nvPr/>
            </p:nvGrpSpPr>
            <p:grpSpPr>
              <a:xfrm flipH="1">
                <a:off x="228600" y="1447800"/>
                <a:ext cx="8686800" cy="3352800"/>
                <a:chOff x="457200" y="1524000"/>
                <a:chExt cx="8686800" cy="3352800"/>
              </a:xfrm>
            </p:grpSpPr>
            <p:grpSp>
              <p:nvGrpSpPr>
                <p:cNvPr id="87" name="Group 86"/>
                <p:cNvGrpSpPr/>
                <p:nvPr/>
              </p:nvGrpSpPr>
              <p:grpSpPr>
                <a:xfrm>
                  <a:off x="457200" y="1524000"/>
                  <a:ext cx="8686800" cy="3352800"/>
                  <a:chOff x="228600" y="1371600"/>
                  <a:chExt cx="8686800" cy="3352800"/>
                </a:xfrm>
              </p:grpSpPr>
              <p:sp>
                <p:nvSpPr>
                  <p:cNvPr id="89" name="Up Arrow 88"/>
                  <p:cNvSpPr/>
                  <p:nvPr/>
                </p:nvSpPr>
                <p:spPr>
                  <a:xfrm rot="16200000" flipH="1">
                    <a:off x="5715000" y="2819401"/>
                    <a:ext cx="228600" cy="838200"/>
                  </a:xfrm>
                  <a:prstGeom prst="upArrow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90" name="Up Arrow 89"/>
                  <p:cNvSpPr/>
                  <p:nvPr/>
                </p:nvSpPr>
                <p:spPr>
                  <a:xfrm rot="5400000">
                    <a:off x="4267200" y="2819400"/>
                    <a:ext cx="228600" cy="838200"/>
                  </a:xfrm>
                  <a:prstGeom prst="upArrow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prstClr val="black"/>
                      </a:solidFill>
                    </a:endParaRPr>
                  </a:p>
                </p:txBody>
              </p:sp>
              <p:cxnSp>
                <p:nvCxnSpPr>
                  <p:cNvPr id="91" name="Straight Connector 90"/>
                  <p:cNvCxnSpPr/>
                  <p:nvPr/>
                </p:nvCxnSpPr>
                <p:spPr>
                  <a:xfrm>
                    <a:off x="3429000" y="3200400"/>
                    <a:ext cx="2819400" cy="76200"/>
                  </a:xfrm>
                  <a:prstGeom prst="line">
                    <a:avLst/>
                  </a:prstGeom>
                  <a:ln/>
                </p:spPr>
                <p:style>
                  <a:lnRef idx="1">
                    <a:schemeClr val="accent2"/>
                  </a:lnRef>
                  <a:fillRef idx="0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2" name="Rectangle 3"/>
                  <p:cNvSpPr>
                    <a:spLocks noChangeArrowheads="1"/>
                  </p:cNvSpPr>
                  <p:nvPr/>
                </p:nvSpPr>
                <p:spPr bwMode="auto">
                  <a:xfrm rot="736477">
                    <a:off x="1627940" y="2725890"/>
                    <a:ext cx="2385918" cy="496573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B8CCE4"/>
                      </a:gs>
                    </a:gsLst>
                    <a:lin ang="5400000" scaled="1"/>
                  </a:gradFill>
                  <a:ln w="12700">
                    <a:solidFill>
                      <a:srgbClr val="95B3D7"/>
                    </a:solidFill>
                    <a:miter lim="800000"/>
                    <a:headEnd/>
                    <a:tailEnd/>
                  </a:ln>
                  <a:effectLst>
                    <a:outerShdw dist="28398" dir="3806097" algn="ctr" rotWithShape="0">
                      <a:srgbClr val="243F60">
                        <a:alpha val="50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93" name="Oval 4"/>
                  <p:cNvSpPr>
                    <a:spLocks noChangeArrowheads="1"/>
                  </p:cNvSpPr>
                  <p:nvPr/>
                </p:nvSpPr>
                <p:spPr bwMode="auto">
                  <a:xfrm>
                    <a:off x="1290657" y="2864882"/>
                    <a:ext cx="992846" cy="99314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5B3D7"/>
                      </a:gs>
                      <a:gs pos="50000">
                        <a:srgbClr val="4F81BD"/>
                      </a:gs>
                      <a:gs pos="100000">
                        <a:srgbClr val="95B3D7"/>
                      </a:gs>
                    </a:gsLst>
                    <a:lin ang="5400000" scaled="1"/>
                  </a:gradFill>
                  <a:ln w="12700">
                    <a:solidFill>
                      <a:srgbClr val="4F81BD"/>
                    </a:solidFill>
                    <a:round/>
                    <a:headEnd/>
                    <a:tailEnd/>
                  </a:ln>
                  <a:effectLst>
                    <a:outerShdw dist="28398" dir="3806097" algn="ctr" rotWithShape="0">
                      <a:srgbClr val="243F60"/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94" name="Oval 5"/>
                  <p:cNvSpPr>
                    <a:spLocks noChangeArrowheads="1"/>
                  </p:cNvSpPr>
                  <p:nvPr/>
                </p:nvSpPr>
                <p:spPr bwMode="auto">
                  <a:xfrm>
                    <a:off x="3585124" y="3352800"/>
                    <a:ext cx="529676" cy="52983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>
                          <a:alpha val="0"/>
                        </a:srgbClr>
                      </a:gs>
                      <a:gs pos="100000">
                        <a:srgbClr val="B8CCE4"/>
                      </a:gs>
                    </a:gsLst>
                    <a:lin ang="5400000" scaled="1"/>
                  </a:gradFill>
                  <a:ln w="12700">
                    <a:solidFill>
                      <a:srgbClr val="95B3D7"/>
                    </a:solidFill>
                    <a:round/>
                    <a:headEnd/>
                    <a:tailEnd/>
                  </a:ln>
                  <a:effectLst>
                    <a:outerShdw dist="28398" dir="3806097" algn="ctr" rotWithShape="0">
                      <a:srgbClr val="243F60">
                        <a:alpha val="50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95" name="Oval 6"/>
                  <p:cNvSpPr>
                    <a:spLocks noChangeArrowheads="1"/>
                  </p:cNvSpPr>
                  <p:nvPr/>
                </p:nvSpPr>
                <p:spPr bwMode="auto">
                  <a:xfrm>
                    <a:off x="1688508" y="3299681"/>
                    <a:ext cx="199519" cy="16156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BD4B4"/>
                      </a:gs>
                    </a:gsLst>
                    <a:lin ang="5400000" scaled="1"/>
                  </a:gradFill>
                  <a:ln w="12700">
                    <a:solidFill>
                      <a:srgbClr val="FABF8F"/>
                    </a:solidFill>
                    <a:round/>
                    <a:headEnd/>
                    <a:tailEnd/>
                  </a:ln>
                  <a:effectLst>
                    <a:outerShdw dist="28398" dir="3806097" algn="ctr" rotWithShape="0">
                      <a:srgbClr val="974706">
                        <a:alpha val="50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96" name="AutoShape 7"/>
                  <p:cNvSpPr>
                    <a:spLocks noChangeArrowheads="1"/>
                  </p:cNvSpPr>
                  <p:nvPr/>
                </p:nvSpPr>
                <p:spPr bwMode="auto">
                  <a:xfrm rot="16705618" flipH="1">
                    <a:off x="1241875" y="3223689"/>
                    <a:ext cx="596363" cy="257712"/>
                  </a:xfrm>
                  <a:prstGeom prst="curvedDownArrow">
                    <a:avLst>
                      <a:gd name="adj1" fmla="val 46267"/>
                      <a:gd name="adj2" fmla="val 92535"/>
                      <a:gd name="adj3" fmla="val 33333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97" name="Rectangle 9" descr="Wide upward diagonal"/>
                  <p:cNvSpPr>
                    <a:spLocks noChangeArrowheads="1"/>
                  </p:cNvSpPr>
                  <p:nvPr/>
                </p:nvSpPr>
                <p:spPr bwMode="auto">
                  <a:xfrm>
                    <a:off x="6264707" y="2438400"/>
                    <a:ext cx="1736293" cy="1419628"/>
                  </a:xfrm>
                  <a:prstGeom prst="rect">
                    <a:avLst/>
                  </a:prstGeom>
                  <a:pattFill prst="wdUpDiag">
                    <a:fgClr>
                      <a:srgbClr val="C2D69B"/>
                    </a:fgClr>
                    <a:bgClr>
                      <a:srgbClr val="9BBB59"/>
                    </a:bgClr>
                  </a:pattFill>
                  <a:ln w="12700">
                    <a:solidFill>
                      <a:srgbClr val="9BBB59"/>
                    </a:solidFill>
                    <a:miter lim="800000"/>
                    <a:headEnd/>
                    <a:tailEnd/>
                  </a:ln>
                  <a:effectLst>
                    <a:outerShdw dist="28398" dir="3806097" algn="ctr" rotWithShape="0">
                      <a:srgbClr val="4E6128"/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98" name="Rectangle 10" descr="Horizontal brick"/>
                  <p:cNvSpPr>
                    <a:spLocks noChangeArrowheads="1"/>
                  </p:cNvSpPr>
                  <p:nvPr/>
                </p:nvSpPr>
                <p:spPr bwMode="auto">
                  <a:xfrm>
                    <a:off x="409703" y="3858028"/>
                    <a:ext cx="8505697" cy="104372"/>
                  </a:xfrm>
                  <a:prstGeom prst="rect">
                    <a:avLst/>
                  </a:prstGeom>
                  <a:pattFill prst="horzBrick">
                    <a:fgClr>
                      <a:srgbClr val="000000"/>
                    </a:fgClr>
                    <a:bgClr>
                      <a:srgbClr val="FFFFFF"/>
                    </a:bgClr>
                  </a:patt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99" name="Up Arrow 98"/>
                  <p:cNvSpPr/>
                  <p:nvPr/>
                </p:nvSpPr>
                <p:spPr>
                  <a:xfrm>
                    <a:off x="2667000" y="1371600"/>
                    <a:ext cx="228600" cy="1600200"/>
                  </a:xfrm>
                  <a:prstGeom prst="upArrow">
                    <a:avLst/>
                  </a:prstGeom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00" name="Up Arrow 99"/>
                  <p:cNvSpPr/>
                  <p:nvPr/>
                </p:nvSpPr>
                <p:spPr>
                  <a:xfrm>
                    <a:off x="7086600" y="1524000"/>
                    <a:ext cx="228600" cy="1600200"/>
                  </a:xfrm>
                  <a:prstGeom prst="upArrow">
                    <a:avLst/>
                  </a:prstGeom>
                </p:spPr>
                <p:style>
                  <a:lnRef idx="2">
                    <a:schemeClr val="accent4"/>
                  </a:lnRef>
                  <a:fillRef idx="1">
                    <a:schemeClr val="lt1"/>
                  </a:fillRef>
                  <a:effectRef idx="0">
                    <a:schemeClr val="accent4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01" name="Up Arrow 100"/>
                  <p:cNvSpPr/>
                  <p:nvPr/>
                </p:nvSpPr>
                <p:spPr>
                  <a:xfrm rot="10800000">
                    <a:off x="7086600" y="3124200"/>
                    <a:ext cx="228600" cy="1600200"/>
                  </a:xfrm>
                  <a:prstGeom prst="upArrow">
                    <a:avLst/>
                  </a:prstGeom>
                </p:spPr>
                <p:style>
                  <a:lnRef idx="2">
                    <a:schemeClr val="accent4"/>
                  </a:lnRef>
                  <a:fillRef idx="1">
                    <a:schemeClr val="lt1"/>
                  </a:fillRef>
                  <a:effectRef idx="0">
                    <a:schemeClr val="accent4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02" name="Up Arrow 101"/>
                  <p:cNvSpPr/>
                  <p:nvPr/>
                </p:nvSpPr>
                <p:spPr>
                  <a:xfrm rot="16200000">
                    <a:off x="914400" y="2590800"/>
                    <a:ext cx="228600" cy="1600200"/>
                  </a:xfrm>
                  <a:prstGeom prst="upArrow">
                    <a:avLst/>
                  </a:prstGeom>
                </p:spPr>
                <p:style>
                  <a:lnRef idx="2">
                    <a:schemeClr val="accent5"/>
                  </a:lnRef>
                  <a:fillRef idx="1">
                    <a:schemeClr val="lt1"/>
                  </a:fillRef>
                  <a:effectRef idx="0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03" name="Up Arrow 102"/>
                  <p:cNvSpPr/>
                  <p:nvPr/>
                </p:nvSpPr>
                <p:spPr>
                  <a:xfrm rot="5400000">
                    <a:off x="8115300" y="3086100"/>
                    <a:ext cx="228600" cy="1371600"/>
                  </a:xfrm>
                  <a:prstGeom prst="upArrow">
                    <a:avLst/>
                  </a:prstGeom>
                </p:spPr>
                <p:style>
                  <a:lnRef idx="2">
                    <a:schemeClr val="accent2"/>
                  </a:lnRef>
                  <a:fillRef idx="1">
                    <a:schemeClr val="lt1"/>
                  </a:fillRef>
                  <a:effectRef idx="0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prstClr val="black"/>
                      </a:solidFill>
                    </a:endParaRPr>
                  </a:p>
                </p:txBody>
              </p:sp>
            </p:grpSp>
            <p:sp>
              <p:nvSpPr>
                <p:cNvPr id="88" name="Up Arrow 87"/>
                <p:cNvSpPr/>
                <p:nvPr/>
              </p:nvSpPr>
              <p:spPr>
                <a:xfrm rot="5400000">
                  <a:off x="2057400" y="3505201"/>
                  <a:ext cx="228600" cy="838200"/>
                </a:xfrm>
                <a:prstGeom prst="upArrow">
                  <a:avLst/>
                </a:prstGeom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86" name="Up Arrow 85"/>
              <p:cNvSpPr/>
              <p:nvPr/>
            </p:nvSpPr>
            <p:spPr>
              <a:xfrm rot="10800000" flipH="1">
                <a:off x="6248400" y="3071645"/>
                <a:ext cx="228600" cy="1600200"/>
              </a:xfrm>
              <a:prstGeom prst="upArrow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76" name="TextBox 75"/>
            <p:cNvSpPr txBox="1"/>
            <p:nvPr/>
          </p:nvSpPr>
          <p:spPr>
            <a:xfrm flipH="1">
              <a:off x="4191000" y="2895600"/>
              <a:ext cx="56778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W</a:t>
              </a:r>
              <a:r>
                <a:rPr lang="en-US" sz="1200" b="1" i="1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car</a:t>
              </a:r>
              <a:endParaRPr lang="en-US" sz="20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 flipH="1">
              <a:off x="1066800" y="2895600"/>
              <a:ext cx="71045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W</a:t>
              </a:r>
              <a:r>
                <a:rPr lang="en-US" sz="1200" b="1" i="1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block</a:t>
              </a:r>
              <a:endParaRPr lang="en-US" sz="20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 flipH="1">
              <a:off x="5562600" y="1447800"/>
              <a:ext cx="69762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1200" b="1" i="1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motor</a:t>
              </a:r>
              <a:endParaRPr lang="en-US" sz="20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 flipH="1">
              <a:off x="4724400" y="2362200"/>
              <a:ext cx="121219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1200" b="1" i="1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wheelFriction</a:t>
              </a:r>
              <a:endParaRPr lang="en-US" sz="20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 flipH="1">
              <a:off x="0" y="2362200"/>
              <a:ext cx="118654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1200" b="1" i="1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blockFriction</a:t>
              </a:r>
              <a:endParaRPr lang="en-US" sz="20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 flipH="1">
              <a:off x="838200" y="228600"/>
              <a:ext cx="67518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200" b="1" i="1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block</a:t>
              </a:r>
              <a:endParaRPr lang="en-US" sz="20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 flipH="1">
              <a:off x="4187073" y="152400"/>
              <a:ext cx="53732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200" b="1" i="1" dirty="0" err="1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car</a:t>
              </a:r>
              <a:endParaRPr lang="en-US" sz="20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 flipH="1">
              <a:off x="2057400" y="1371600"/>
              <a:ext cx="30970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en-US" sz="20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 flipH="1">
              <a:off x="3200400" y="1371600"/>
              <a:ext cx="30970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en-US" sz="20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4" name="TextBox 103"/>
          <p:cNvSpPr txBox="1"/>
          <p:nvPr/>
        </p:nvSpPr>
        <p:spPr>
          <a:xfrm flipH="1">
            <a:off x="304800" y="3733800"/>
            <a:ext cx="8153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FF00"/>
                </a:solidFill>
                <a:latin typeface="Trebuchet MS" pitchFamily="34" charset="0"/>
              </a:rPr>
              <a:t>We just found out that: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  <a:latin typeface="Trebuchet MS" pitchFamily="34" charset="0"/>
                <a:cs typeface="Times New Roman" pitchFamily="18" charset="0"/>
              </a:rPr>
              <a:t>The pulling force of the car measured using a spring scale can be expressed as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en-US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endParaRPr lang="en-US" sz="1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endParaRPr lang="en-US" sz="1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  <a:latin typeface="Trebuchet MS" pitchFamily="34" charset="0"/>
                <a:cs typeface="Times New Roman" pitchFamily="18" charset="0"/>
              </a:rPr>
              <a:t>To move a block from rest, the pulling force must be greater than the force of static friction on the block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en-US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48907" y="5623987"/>
            <a:ext cx="8590293" cy="472013"/>
            <a:chOff x="803325" y="5090587"/>
            <a:chExt cx="8590293" cy="472013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3325" y="5105400"/>
              <a:ext cx="859029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5" name="Rectangle 104"/>
            <p:cNvSpPr/>
            <p:nvPr/>
          </p:nvSpPr>
          <p:spPr>
            <a:xfrm>
              <a:off x="3233908" y="5090587"/>
              <a:ext cx="3538562" cy="294562"/>
            </a:xfrm>
            <a:prstGeom prst="rect">
              <a:avLst/>
            </a:prstGeom>
            <a:noFill/>
            <a:ln w="127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0056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2423</TotalTime>
  <Words>539</Words>
  <Application>Microsoft Office PowerPoint</Application>
  <PresentationFormat>On-screen Show (4:3)</PresentationFormat>
  <Paragraphs>79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Office Theme</vt:lpstr>
      <vt:lpstr>1_Office Theme</vt:lpstr>
      <vt:lpstr>How to Pull Something Heavy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Irina Igel</dc:creator>
  <cp:lastModifiedBy>denise</cp:lastModifiedBy>
  <cp:revision>205</cp:revision>
  <dcterms:created xsi:type="dcterms:W3CDTF">2011-10-12T19:47:56Z</dcterms:created>
  <dcterms:modified xsi:type="dcterms:W3CDTF">2012-07-05T23:33:43Z</dcterms:modified>
</cp:coreProperties>
</file>