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425" r:id="rId3"/>
    <p:sldId id="394" r:id="rId4"/>
    <p:sldId id="426" r:id="rId5"/>
    <p:sldId id="427" r:id="rId6"/>
    <p:sldId id="403" r:id="rId7"/>
    <p:sldId id="404" r:id="rId8"/>
    <p:sldId id="357" r:id="rId9"/>
    <p:sldId id="409" r:id="rId10"/>
    <p:sldId id="400" r:id="rId11"/>
    <p:sldId id="429" r:id="rId12"/>
    <p:sldId id="395" r:id="rId13"/>
    <p:sldId id="398" r:id="rId14"/>
    <p:sldId id="430" r:id="rId15"/>
    <p:sldId id="401" r:id="rId16"/>
    <p:sldId id="405" r:id="rId17"/>
    <p:sldId id="402" r:id="rId18"/>
    <p:sldId id="431" r:id="rId1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91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3A3AF8-72CA-4016-A781-7545BAFCB6F5}" v="47" dt="2024-05-06T21:36:11.9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 vertBarState="minimized">
    <p:restoredLeft sz="0" autoAdjust="0"/>
    <p:restoredTop sz="92276" autoAdjust="0"/>
  </p:normalViewPr>
  <p:slideViewPr>
    <p:cSldViewPr snapToGrid="0">
      <p:cViewPr varScale="1">
        <p:scale>
          <a:sx n="71" d="100"/>
          <a:sy n="71" d="100"/>
        </p:scale>
        <p:origin x="9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79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th McElroy" userId="adafc60ca507be3b" providerId="LiveId" clId="{DF3A3AF8-72CA-4016-A781-7545BAFCB6F5}"/>
    <pc:docChg chg="modSld">
      <pc:chgData name="Beth McElroy" userId="adafc60ca507be3b" providerId="LiveId" clId="{DF3A3AF8-72CA-4016-A781-7545BAFCB6F5}" dt="2024-05-06T21:40:10.074" v="171" actId="20577"/>
      <pc:docMkLst>
        <pc:docMk/>
      </pc:docMkLst>
      <pc:sldChg chg="modSp mod">
        <pc:chgData name="Beth McElroy" userId="adafc60ca507be3b" providerId="LiveId" clId="{DF3A3AF8-72CA-4016-A781-7545BAFCB6F5}" dt="2024-05-06T21:32:24.801" v="143" actId="1036"/>
        <pc:sldMkLst>
          <pc:docMk/>
          <pc:sldMk cId="3335967466" sldId="357"/>
        </pc:sldMkLst>
        <pc:spChg chg="mod">
          <ac:chgData name="Beth McElroy" userId="adafc60ca507be3b" providerId="LiveId" clId="{DF3A3AF8-72CA-4016-A781-7545BAFCB6F5}" dt="2024-05-06T21:32:21.192" v="142" actId="20577"/>
          <ac:spMkLst>
            <pc:docMk/>
            <pc:sldMk cId="3335967466" sldId="357"/>
            <ac:spMk id="4" creationId="{D6E081F8-3B30-4EAF-AAAB-A447899E9C73}"/>
          </ac:spMkLst>
        </pc:spChg>
        <pc:picChg chg="mod">
          <ac:chgData name="Beth McElroy" userId="adafc60ca507be3b" providerId="LiveId" clId="{DF3A3AF8-72CA-4016-A781-7545BAFCB6F5}" dt="2024-05-06T21:32:24.801" v="143" actId="1036"/>
          <ac:picMkLst>
            <pc:docMk/>
            <pc:sldMk cId="3335967466" sldId="357"/>
            <ac:picMk id="53250" creationId="{00000000-0000-0000-0000-000000000000}"/>
          </ac:picMkLst>
        </pc:picChg>
      </pc:sldChg>
      <pc:sldChg chg="modSp">
        <pc:chgData name="Beth McElroy" userId="adafc60ca507be3b" providerId="LiveId" clId="{DF3A3AF8-72CA-4016-A781-7545BAFCB6F5}" dt="2024-05-05T14:49:22.053" v="37" actId="20577"/>
        <pc:sldMkLst>
          <pc:docMk/>
          <pc:sldMk cId="4138302801" sldId="395"/>
        </pc:sldMkLst>
        <pc:spChg chg="mod">
          <ac:chgData name="Beth McElroy" userId="adafc60ca507be3b" providerId="LiveId" clId="{DF3A3AF8-72CA-4016-A781-7545BAFCB6F5}" dt="2024-05-05T14:49:22.053" v="37" actId="20577"/>
          <ac:spMkLst>
            <pc:docMk/>
            <pc:sldMk cId="4138302801" sldId="395"/>
            <ac:spMk id="7" creationId="{00000000-0000-0000-0000-000000000000}"/>
          </ac:spMkLst>
        </pc:spChg>
      </pc:sldChg>
      <pc:sldChg chg="modSp">
        <pc:chgData name="Beth McElroy" userId="adafc60ca507be3b" providerId="LiveId" clId="{DF3A3AF8-72CA-4016-A781-7545BAFCB6F5}" dt="2024-05-05T14:49:33.127" v="39" actId="20577"/>
        <pc:sldMkLst>
          <pc:docMk/>
          <pc:sldMk cId="3969779880" sldId="398"/>
        </pc:sldMkLst>
        <pc:spChg chg="mod">
          <ac:chgData name="Beth McElroy" userId="adafc60ca507be3b" providerId="LiveId" clId="{DF3A3AF8-72CA-4016-A781-7545BAFCB6F5}" dt="2024-05-05T14:49:33.127" v="39" actId="20577"/>
          <ac:spMkLst>
            <pc:docMk/>
            <pc:sldMk cId="3969779880" sldId="398"/>
            <ac:spMk id="3" creationId="{00000000-0000-0000-0000-000000000000}"/>
          </ac:spMkLst>
        </pc:spChg>
      </pc:sldChg>
      <pc:sldChg chg="modSp">
        <pc:chgData name="Beth McElroy" userId="adafc60ca507be3b" providerId="LiveId" clId="{DF3A3AF8-72CA-4016-A781-7545BAFCB6F5}" dt="2024-05-05T14:45:23.168" v="32" actId="20577"/>
        <pc:sldMkLst>
          <pc:docMk/>
          <pc:sldMk cId="647824654" sldId="400"/>
        </pc:sldMkLst>
        <pc:spChg chg="mod">
          <ac:chgData name="Beth McElroy" userId="adafc60ca507be3b" providerId="LiveId" clId="{DF3A3AF8-72CA-4016-A781-7545BAFCB6F5}" dt="2024-05-05T14:45:23.168" v="32" actId="20577"/>
          <ac:spMkLst>
            <pc:docMk/>
            <pc:sldMk cId="647824654" sldId="400"/>
            <ac:spMk id="3" creationId="{00000000-0000-0000-0000-000000000000}"/>
          </ac:spMkLst>
        </pc:spChg>
      </pc:sldChg>
      <pc:sldChg chg="modSp">
        <pc:chgData name="Beth McElroy" userId="adafc60ca507be3b" providerId="LiveId" clId="{DF3A3AF8-72CA-4016-A781-7545BAFCB6F5}" dt="2024-05-06T21:34:48.439" v="145" actId="20577"/>
        <pc:sldMkLst>
          <pc:docMk/>
          <pc:sldMk cId="3145235523" sldId="401"/>
        </pc:sldMkLst>
        <pc:spChg chg="mod">
          <ac:chgData name="Beth McElroy" userId="adafc60ca507be3b" providerId="LiveId" clId="{DF3A3AF8-72CA-4016-A781-7545BAFCB6F5}" dt="2024-05-06T21:34:48.439" v="145" actId="20577"/>
          <ac:spMkLst>
            <pc:docMk/>
            <pc:sldMk cId="3145235523" sldId="401"/>
            <ac:spMk id="3" creationId="{00000000-0000-0000-0000-000000000000}"/>
          </ac:spMkLst>
        </pc:spChg>
      </pc:sldChg>
      <pc:sldChg chg="modSp">
        <pc:chgData name="Beth McElroy" userId="adafc60ca507be3b" providerId="LiveId" clId="{DF3A3AF8-72CA-4016-A781-7545BAFCB6F5}" dt="2024-05-06T21:36:11.960" v="146" actId="20577"/>
        <pc:sldMkLst>
          <pc:docMk/>
          <pc:sldMk cId="377320539" sldId="402"/>
        </pc:sldMkLst>
        <pc:spChg chg="mod">
          <ac:chgData name="Beth McElroy" userId="adafc60ca507be3b" providerId="LiveId" clId="{DF3A3AF8-72CA-4016-A781-7545BAFCB6F5}" dt="2024-05-06T21:36:11.960" v="146" actId="20577"/>
          <ac:spMkLst>
            <pc:docMk/>
            <pc:sldMk cId="377320539" sldId="402"/>
            <ac:spMk id="3" creationId="{00000000-0000-0000-0000-000000000000}"/>
          </ac:spMkLst>
        </pc:spChg>
      </pc:sldChg>
      <pc:sldChg chg="modSp modNotes">
        <pc:chgData name="Beth McElroy" userId="adafc60ca507be3b" providerId="LiveId" clId="{DF3A3AF8-72CA-4016-A781-7545BAFCB6F5}" dt="2024-05-06T21:38:37.521" v="165" actId="20577"/>
        <pc:sldMkLst>
          <pc:docMk/>
          <pc:sldMk cId="952660807" sldId="403"/>
        </pc:sldMkLst>
        <pc:spChg chg="mod">
          <ac:chgData name="Beth McElroy" userId="adafc60ca507be3b" providerId="LiveId" clId="{DF3A3AF8-72CA-4016-A781-7545BAFCB6F5}" dt="2024-05-05T14:41:46.616" v="17" actId="20577"/>
          <ac:spMkLst>
            <pc:docMk/>
            <pc:sldMk cId="952660807" sldId="403"/>
            <ac:spMk id="6" creationId="{00000000-0000-0000-0000-000000000000}"/>
          </ac:spMkLst>
        </pc:spChg>
      </pc:sldChg>
      <pc:sldChg chg="modSp">
        <pc:chgData name="Beth McElroy" userId="adafc60ca507be3b" providerId="LiveId" clId="{DF3A3AF8-72CA-4016-A781-7545BAFCB6F5}" dt="2024-05-05T14:42:26.723" v="25" actId="20577"/>
        <pc:sldMkLst>
          <pc:docMk/>
          <pc:sldMk cId="1331380991" sldId="404"/>
        </pc:sldMkLst>
        <pc:spChg chg="mod">
          <ac:chgData name="Beth McElroy" userId="adafc60ca507be3b" providerId="LiveId" clId="{DF3A3AF8-72CA-4016-A781-7545BAFCB6F5}" dt="2024-05-05T14:42:26.723" v="25" actId="20577"/>
          <ac:spMkLst>
            <pc:docMk/>
            <pc:sldMk cId="1331380991" sldId="404"/>
            <ac:spMk id="3" creationId="{00000000-0000-0000-0000-000000000000}"/>
          </ac:spMkLst>
        </pc:spChg>
      </pc:sldChg>
      <pc:sldChg chg="modSp">
        <pc:chgData name="Beth McElroy" userId="adafc60ca507be3b" providerId="LiveId" clId="{DF3A3AF8-72CA-4016-A781-7545BAFCB6F5}" dt="2024-05-05T14:51:42.786" v="55" actId="20577"/>
        <pc:sldMkLst>
          <pc:docMk/>
          <pc:sldMk cId="3440800150" sldId="405"/>
        </pc:sldMkLst>
        <pc:spChg chg="mod">
          <ac:chgData name="Beth McElroy" userId="adafc60ca507be3b" providerId="LiveId" clId="{DF3A3AF8-72CA-4016-A781-7545BAFCB6F5}" dt="2024-05-05T14:51:42.786" v="55" actId="20577"/>
          <ac:spMkLst>
            <pc:docMk/>
            <pc:sldMk cId="3440800150" sldId="405"/>
            <ac:spMk id="3" creationId="{00000000-0000-0000-0000-000000000000}"/>
          </ac:spMkLst>
        </pc:spChg>
      </pc:sldChg>
      <pc:sldChg chg="modSp">
        <pc:chgData name="Beth McElroy" userId="adafc60ca507be3b" providerId="LiveId" clId="{DF3A3AF8-72CA-4016-A781-7545BAFCB6F5}" dt="2024-05-05T14:44:19.026" v="30" actId="5793"/>
        <pc:sldMkLst>
          <pc:docMk/>
          <pc:sldMk cId="2840170012" sldId="409"/>
        </pc:sldMkLst>
        <pc:spChg chg="mod">
          <ac:chgData name="Beth McElroy" userId="adafc60ca507be3b" providerId="LiveId" clId="{DF3A3AF8-72CA-4016-A781-7545BAFCB6F5}" dt="2024-05-05T14:44:19.026" v="30" actId="5793"/>
          <ac:spMkLst>
            <pc:docMk/>
            <pc:sldMk cId="2840170012" sldId="409"/>
            <ac:spMk id="3" creationId="{00000000-0000-0000-0000-000000000000}"/>
          </ac:spMkLst>
        </pc:spChg>
      </pc:sldChg>
      <pc:sldChg chg="modSp mod modNotes">
        <pc:chgData name="Beth McElroy" userId="adafc60ca507be3b" providerId="LiveId" clId="{DF3A3AF8-72CA-4016-A781-7545BAFCB6F5}" dt="2024-05-06T21:40:10.074" v="171" actId="20577"/>
        <pc:sldMkLst>
          <pc:docMk/>
          <pc:sldMk cId="2137506505" sldId="425"/>
        </pc:sldMkLst>
        <pc:spChg chg="mod">
          <ac:chgData name="Beth McElroy" userId="adafc60ca507be3b" providerId="LiveId" clId="{DF3A3AF8-72CA-4016-A781-7545BAFCB6F5}" dt="2024-05-05T14:39:14.495" v="11" actId="20577"/>
          <ac:spMkLst>
            <pc:docMk/>
            <pc:sldMk cId="2137506505" sldId="425"/>
            <ac:spMk id="5" creationId="{375B51D3-9390-4B4D-A351-634E3DBC8793}"/>
          </ac:spMkLst>
        </pc:spChg>
      </pc:sldChg>
      <pc:sldChg chg="modSp modNotes">
        <pc:chgData name="Beth McElroy" userId="adafc60ca507be3b" providerId="LiveId" clId="{DF3A3AF8-72CA-4016-A781-7545BAFCB6F5}" dt="2024-05-06T21:39:53.206" v="170" actId="114"/>
        <pc:sldMkLst>
          <pc:docMk/>
          <pc:sldMk cId="538432777" sldId="426"/>
        </pc:sldMkLst>
        <pc:spChg chg="mod">
          <ac:chgData name="Beth McElroy" userId="adafc60ca507be3b" providerId="LiveId" clId="{DF3A3AF8-72CA-4016-A781-7545BAFCB6F5}" dt="2024-05-05T14:40:51.519" v="13" actId="20577"/>
          <ac:spMkLst>
            <pc:docMk/>
            <pc:sldMk cId="538432777" sldId="426"/>
            <ac:spMk id="3" creationId="{CB42E7B7-9BF2-4979-83F5-E4DFF4C6F291}"/>
          </ac:spMkLst>
        </pc:spChg>
      </pc:sldChg>
      <pc:sldChg chg="modSp">
        <pc:chgData name="Beth McElroy" userId="adafc60ca507be3b" providerId="LiveId" clId="{DF3A3AF8-72CA-4016-A781-7545BAFCB6F5}" dt="2024-05-06T21:33:31.282" v="144" actId="20577"/>
        <pc:sldMkLst>
          <pc:docMk/>
          <pc:sldMk cId="3037578135" sldId="429"/>
        </pc:sldMkLst>
        <pc:spChg chg="mod">
          <ac:chgData name="Beth McElroy" userId="adafc60ca507be3b" providerId="LiveId" clId="{DF3A3AF8-72CA-4016-A781-7545BAFCB6F5}" dt="2024-05-06T21:33:31.282" v="144" actId="20577"/>
          <ac:spMkLst>
            <pc:docMk/>
            <pc:sldMk cId="3037578135" sldId="429"/>
            <ac:spMk id="10" creationId="{86D59587-CB24-45CD-9FD5-27B33134C3BC}"/>
          </ac:spMkLst>
        </pc:spChg>
      </pc:sldChg>
      <pc:sldChg chg="modSp mod">
        <pc:chgData name="Beth McElroy" userId="adafc60ca507be3b" providerId="LiveId" clId="{DF3A3AF8-72CA-4016-A781-7545BAFCB6F5}" dt="2024-05-05T14:50:35.100" v="49" actId="20577"/>
        <pc:sldMkLst>
          <pc:docMk/>
          <pc:sldMk cId="2679696324" sldId="430"/>
        </pc:sldMkLst>
        <pc:spChg chg="mod">
          <ac:chgData name="Beth McElroy" userId="adafc60ca507be3b" providerId="LiveId" clId="{DF3A3AF8-72CA-4016-A781-7545BAFCB6F5}" dt="2024-05-05T14:50:35.100" v="49" actId="20577"/>
          <ac:spMkLst>
            <pc:docMk/>
            <pc:sldMk cId="2679696324" sldId="430"/>
            <ac:spMk id="5" creationId="{4A906BB6-0614-4F1A-970E-B2530E8904FA}"/>
          </ac:spMkLst>
        </pc:spChg>
      </pc:sldChg>
      <pc:sldChg chg="modSp mod">
        <pc:chgData name="Beth McElroy" userId="adafc60ca507be3b" providerId="LiveId" clId="{DF3A3AF8-72CA-4016-A781-7545BAFCB6F5}" dt="2024-05-06T21:37:06.349" v="164" actId="20577"/>
        <pc:sldMkLst>
          <pc:docMk/>
          <pc:sldMk cId="3485277450" sldId="431"/>
        </pc:sldMkLst>
        <pc:spChg chg="mod">
          <ac:chgData name="Beth McElroy" userId="adafc60ca507be3b" providerId="LiveId" clId="{DF3A3AF8-72CA-4016-A781-7545BAFCB6F5}" dt="2024-05-06T21:37:06.349" v="164" actId="20577"/>
          <ac:spMkLst>
            <pc:docMk/>
            <pc:sldMk cId="3485277450" sldId="431"/>
            <ac:spMk id="3" creationId="{9676EB44-EC4A-9815-4D1B-B931D250807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56084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DF522BA-A1B6-4E91-9057-179710ED9182}" type="datetimeFigureOut">
              <a:rPr lang="en-US" smtClean="0"/>
              <a:t>5/6/2024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80BCF0C-9F2A-4C8B-897C-61968E7621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823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BCF0C-9F2A-4C8B-897C-61968E7621A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026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BCF0C-9F2A-4C8B-897C-61968E7621A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3680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BCF0C-9F2A-4C8B-897C-61968E7621A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5218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BCF0C-9F2A-4C8B-897C-61968E7621A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0656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BCF0C-9F2A-4C8B-897C-61968E7621A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919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BCF0C-9F2A-4C8B-897C-61968E7621A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9507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BCF0C-9F2A-4C8B-897C-61968E7621A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4744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9A801-25FF-405C-A090-D56DF00669E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5017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BCF0C-9F2A-4C8B-897C-61968E7621A9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579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FF0000"/>
                </a:solidFill>
                <a:effectLst/>
                <a:latin typeface="inherit"/>
                <a:ea typeface="Times New Roman" panose="02020603050405020304" pitchFamily="18" charset="0"/>
              </a:rPr>
              <a:t>Answer: The correct side to build on is Side B.  This is because the rivers path will continue to shift towards Side A (a cutbank) and shift away from Side B (a point </a:t>
            </a:r>
            <a:r>
              <a:rPr lang="en-US" sz="1800">
                <a:solidFill>
                  <a:srgbClr val="FF0000"/>
                </a:solidFill>
                <a:effectLst/>
                <a:latin typeface="inherit"/>
                <a:ea typeface="Times New Roman" panose="02020603050405020304" pitchFamily="18" charset="0"/>
              </a:rPr>
              <a:t>bar).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BCF0C-9F2A-4C8B-897C-61968E7621A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452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BCF0C-9F2A-4C8B-897C-61968E7621A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438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buFont typeface="inherit"/>
              <a:buChar char="-"/>
            </a:pPr>
            <a:r>
              <a:rPr lang="en-US" sz="1800" dirty="0">
                <a:solidFill>
                  <a:srgbClr val="FF0000"/>
                </a:solidFill>
                <a:effectLst/>
                <a:latin typeface="inherit"/>
                <a:ea typeface="Times New Roman" panose="02020603050405020304" pitchFamily="18" charset="0"/>
                <a:cs typeface="Calibri" panose="020F0502020204030204" pitchFamily="34" charset="0"/>
              </a:rPr>
              <a:t>Slide 3: </a:t>
            </a:r>
            <a:r>
              <a:rPr lang="en-US" sz="1800" i="1" dirty="0">
                <a:solidFill>
                  <a:srgbClr val="FF0000"/>
                </a:solidFill>
                <a:effectLst/>
                <a:latin typeface="inherit"/>
                <a:ea typeface="Times New Roman" panose="02020603050405020304" pitchFamily="18" charset="0"/>
                <a:cs typeface="Calibri" panose="020F0502020204030204" pitchFamily="34" charset="0"/>
              </a:rPr>
              <a:t>Stream</a:t>
            </a:r>
            <a:r>
              <a:rPr lang="en-US" sz="1800" dirty="0">
                <a:solidFill>
                  <a:srgbClr val="FF0000"/>
                </a:solidFill>
                <a:effectLst/>
                <a:latin typeface="inherit"/>
                <a:ea typeface="Times New Roman" panose="02020603050405020304" pitchFamily="18" charset="0"/>
                <a:cs typeface="Calibri" panose="020F0502020204030204" pitchFamily="34" charset="0"/>
              </a:rPr>
              <a:t> is the overarching term for any channelized body of running water; a river is a large stream. All rivers are streams, but not all streams are rivers. 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0" lvl="0" indent="-342900">
              <a:buFont typeface="inherit"/>
              <a:buChar char="-"/>
            </a:pPr>
            <a:r>
              <a:rPr lang="en-US" sz="1800" dirty="0">
                <a:solidFill>
                  <a:srgbClr val="FF0000"/>
                </a:solidFill>
                <a:effectLst/>
                <a:latin typeface="inherit"/>
                <a:ea typeface="Times New Roman" panose="02020603050405020304" pitchFamily="18" charset="0"/>
                <a:cs typeface="Calibri" panose="020F0502020204030204" pitchFamily="34" charset="0"/>
              </a:rPr>
              <a:t>Slide 3: Overland flow shows how all watersheds drain to a stream when they aren’t absorbed into the ground. 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BCF0C-9F2A-4C8B-897C-61968E7621A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033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BCF0C-9F2A-4C8B-897C-61968E7621A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494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kern="0" dirty="0">
                <a:solidFill>
                  <a:srgbClr val="FF0000"/>
                </a:solidFill>
                <a:effectLst/>
                <a:latin typeface="inherit"/>
                <a:ea typeface="Times New Roman" panose="02020603050405020304" pitchFamily="18" charset="0"/>
                <a:cs typeface="Calibri" panose="020F0502020204030204" pitchFamily="34" charset="0"/>
              </a:rPr>
              <a:t>A headwater/source can start at a lake, a confluence of two rivers, a spring, a snowmelt in the mountains, etc.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BCF0C-9F2A-4C8B-897C-61968E7621A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0520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BCF0C-9F2A-4C8B-897C-61968E7621A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688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FF0000"/>
                </a:solidFill>
                <a:effectLst/>
                <a:latin typeface="inherit"/>
                <a:ea typeface="Times New Roman" panose="02020603050405020304" pitchFamily="18" charset="0"/>
              </a:rPr>
              <a:t>Answer: Stream gets wider, more meanders (curves), and the slope decreases.  This is because the river is getting farther from the source and is aging.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BCF0C-9F2A-4C8B-897C-61968E7621A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556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BCF0C-9F2A-4C8B-897C-61968E7621A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026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5683F-9649-4A57-97C1-69FC6A6C84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AFB3AC-B110-4AFB-B8F6-8FEC9CF4F3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320587-1D4A-49C3-B4DD-5DEE32361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88271-3BD9-4DC5-914F-DCDFAE73ACEB}" type="datetimeFigureOut">
              <a:rPr lang="en-US" smtClean="0"/>
              <a:t>5/6/2024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E2EA1-5CC7-4AE1-809B-BF693EC86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E8629-9368-476E-A7EF-B36912F71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479B-7980-4EED-BA2B-09C3514BA6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527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74A76-4F51-497B-94CD-D7CB142E9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FCD6E3-86C6-4BF3-A92A-0D65D0679A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E0505-5AAD-4ACD-AB63-00C1F8E68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88271-3BD9-4DC5-914F-DCDFAE73ACEB}" type="datetimeFigureOut">
              <a:rPr lang="en-US" smtClean="0"/>
              <a:t>5/6/2024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B3EDF-C91A-4538-B658-B129A4227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8D046-9447-4174-8981-441E9F5AC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479B-7980-4EED-BA2B-09C3514BA6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551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0A4B57-5640-4C96-8891-D32F3314FB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3975AF-0FD6-43F0-9BB6-BEA3A62C7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39040-6EC6-42EA-A037-B8F4B292D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88271-3BD9-4DC5-914F-DCDFAE73ACEB}" type="datetimeFigureOut">
              <a:rPr lang="en-US" smtClean="0"/>
              <a:t>5/6/2024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A968CB-DD64-4DBC-BB91-6E3A90F75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9DE17C-4587-40DC-856C-32077FC70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479B-7980-4EED-BA2B-09C3514BA6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450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D43F4-CF6A-47C8-85C2-B5CF26253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06AEB-C4CC-4444-BE0C-E8AFEC41C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5C3A9E-D313-4A9E-A12C-A4F4CDB45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88271-3BD9-4DC5-914F-DCDFAE73ACEB}" type="datetimeFigureOut">
              <a:rPr lang="en-US" smtClean="0"/>
              <a:t>5/6/2024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28906-F3FA-4763-8C46-988FF4A57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68233-ECBC-444F-9526-6ADF15290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479B-7980-4EED-BA2B-09C3514BA6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822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419AF-F3F0-41DE-B5C3-172CF6F26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20C0C4-2DFF-4573-9034-18477F1CAC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D6C1B-E81F-4E99-937E-2EE14B53A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88271-3BD9-4DC5-914F-DCDFAE73ACEB}" type="datetimeFigureOut">
              <a:rPr lang="en-US" smtClean="0"/>
              <a:t>5/6/2024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32C031-C16B-43C7-9A3F-C889CED13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4E569-FCE4-4CF7-B929-94E5E6BB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479B-7980-4EED-BA2B-09C3514BA6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803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2C066-C25A-4FDD-AA66-193E32AC9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D5D59-259C-4421-915B-24D43A0605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6CD97A-70A1-43E0-A6CE-C2B3D313D1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F44A47-5607-4AFB-BA05-F404E35FF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88271-3BD9-4DC5-914F-DCDFAE73ACEB}" type="datetimeFigureOut">
              <a:rPr lang="en-US" smtClean="0"/>
              <a:t>5/6/2024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236202-356E-4E3E-8C64-A4DC09B49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8C8542-F511-4403-AD48-C17BC69F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479B-7980-4EED-BA2B-09C3514BA6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85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EBCC4-BA1F-4F7A-BFC3-FDD531E99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D8F544-7D37-46F3-919D-BA6E0B5A5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7D65E4-856D-447E-93D1-8C6606D41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F2B417-F41A-425D-93CD-4D6BBD4CA2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FE422E-F076-4AD3-9974-7AD2E2BA82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AB87A8-1920-42C1-8289-8960AFC24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88271-3BD9-4DC5-914F-DCDFAE73ACEB}" type="datetimeFigureOut">
              <a:rPr lang="en-US" smtClean="0"/>
              <a:t>5/6/2024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4D2B2A-6EE9-49FA-91B8-DEBBB0E07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520CA1-80DE-43EF-B3C6-623363409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479B-7980-4EED-BA2B-09C3514BA6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387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99DBF-9909-4425-8564-EDBAB434C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2A83DF-7E41-4B7F-B92A-C433E04C1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88271-3BD9-4DC5-914F-DCDFAE73ACEB}" type="datetimeFigureOut">
              <a:rPr lang="en-US" smtClean="0"/>
              <a:t>5/6/2024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366345-A086-4013-B672-83D1F4BB5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E0B19C-4AB9-460A-9606-1EC7F59C4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479B-7980-4EED-BA2B-09C3514BA6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585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2FAB75-E2C8-45C9-AC38-787DFCD06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88271-3BD9-4DC5-914F-DCDFAE73ACEB}" type="datetimeFigureOut">
              <a:rPr lang="en-US" smtClean="0"/>
              <a:t>5/6/2024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DE54B7-295C-4858-8CAE-CE6D40276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5A4085-B5C5-4E9D-9695-C93E2C542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479B-7980-4EED-BA2B-09C3514BA6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433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97133-F79D-4B07-A56D-5D2FEE85A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50939-2A5B-474C-A455-9DE981B2F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57B482-1860-4205-9EC4-40612EC20B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490612-02D3-4A54-9D78-CC69641D5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88271-3BD9-4DC5-914F-DCDFAE73ACEB}" type="datetimeFigureOut">
              <a:rPr lang="en-US" smtClean="0"/>
              <a:t>5/6/2024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78A87-CD55-4D2E-B5B1-7240AFECF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2F2F25-C00E-4898-A57B-A541E5805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479B-7980-4EED-BA2B-09C3514BA6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771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E7B7F-8CE9-4F42-98D0-22703ACC8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0921CB-8636-4006-9F20-793C1DD335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3ED054-4727-41C1-80C6-22FDBF095A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C58CA4-69D4-4B33-A979-E916FA797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88271-3BD9-4DC5-914F-DCDFAE73ACEB}" type="datetimeFigureOut">
              <a:rPr lang="en-US" smtClean="0"/>
              <a:t>5/6/2024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A13068-204A-4672-BC23-7AB9FCC37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D8ACF-1DA7-4152-8996-AAEC2CD61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479B-7980-4EED-BA2B-09C3514BA6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9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79F084-202F-472A-8E31-A18E9E2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75C7D9-9D20-4C7E-9EDD-66761F6B9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4B683-457B-4A5F-852A-68A8C69878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88271-3BD9-4DC5-914F-DCDFAE73ACEB}" type="datetimeFigureOut">
              <a:rPr lang="en-US" smtClean="0"/>
              <a:t>5/6/2024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2BBFD-CD79-4790-9D0C-FD7965D676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4FCCD-89CD-46EC-AB89-0FE498BFCB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9479B-7980-4EED-BA2B-09C3514BA6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786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61833" y="1"/>
            <a:ext cx="12253836" cy="725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4048" y="6218234"/>
            <a:ext cx="11763904" cy="536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951" y="3560267"/>
            <a:ext cx="10900100" cy="10853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150167" y="3837000"/>
            <a:ext cx="9890400" cy="4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2133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Flood: Causes and Mitigation Strategies for Civil Engineers</a:t>
            </a:r>
            <a:endParaRPr sz="2133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DF69F9-3720-839D-39FB-FFA5F37B9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774" y="2130704"/>
            <a:ext cx="10260453" cy="124779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Meander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5563"/>
            <a:ext cx="6496050" cy="4351338"/>
          </a:xfrm>
        </p:spPr>
        <p:txBody>
          <a:bodyPr>
            <a:normAutofit/>
          </a:bodyPr>
          <a:lstStyle/>
          <a:p>
            <a:r>
              <a:rPr lang="en-US" sz="2800" dirty="0">
                <a:uFill>
                  <a:solidFill/>
                </a:uFill>
                <a:ea typeface="Arial"/>
                <a:cs typeface="Arial"/>
                <a:sym typeface="Arial"/>
              </a:rPr>
              <a:t>S-shaped curves that are the result of erosion and deposition on opposite banks of a river. </a:t>
            </a:r>
          </a:p>
          <a:p>
            <a:r>
              <a:rPr lang="en-US" dirty="0"/>
              <a:t>Forms when moving water in a stream erodes the outer banks and widens its valley.</a:t>
            </a:r>
          </a:p>
          <a:p>
            <a:r>
              <a:rPr lang="en-US" dirty="0"/>
              <a:t>The inner part of the stream has less energy and deposits silt.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7334250" y="94208"/>
            <a:ext cx="4400550" cy="666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2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F6D7D-7345-445B-B6FB-38AFAFB01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b="1" u="sng" dirty="0">
                <a:latin typeface="+mn-lt"/>
              </a:rPr>
              <a:t>Erosion and Deposition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D59587-CB24-45CD-9FD5-27B33134C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3263"/>
            <a:ext cx="6419850" cy="4351338"/>
          </a:xfrm>
        </p:spPr>
        <p:txBody>
          <a:bodyPr>
            <a:normAutofit/>
          </a:bodyPr>
          <a:lstStyle/>
          <a:p>
            <a:pPr marR="40639">
              <a:spcBef>
                <a:spcPts val="1000"/>
              </a:spcBef>
              <a:buClr>
                <a:srgbClr val="000000"/>
              </a:buClr>
              <a:buFont typeface="Times"/>
              <a:defRPr sz="1800"/>
            </a:pPr>
            <a:r>
              <a:rPr lang="en-US" sz="2800" b="1" u="sng" dirty="0">
                <a:uFill>
                  <a:solidFill/>
                </a:uFill>
                <a:ea typeface="Arial"/>
                <a:cs typeface="Arial"/>
                <a:sym typeface="Arial"/>
              </a:rPr>
              <a:t>Erosion</a:t>
            </a:r>
            <a:r>
              <a:rPr lang="en-US" sz="2800" dirty="0">
                <a:uFill>
                  <a:solidFill/>
                </a:uFill>
                <a:ea typeface="Arial"/>
                <a:cs typeface="Arial"/>
                <a:sym typeface="Arial"/>
              </a:rPr>
              <a:t> – occurs on outer bank, caused by high velocity water flow on the outside bend of the channel.</a:t>
            </a:r>
            <a:endParaRPr lang="en-US" dirty="0">
              <a:uFill>
                <a:solidFill/>
              </a:uFill>
              <a:ea typeface="Arial"/>
              <a:cs typeface="Arial"/>
              <a:sym typeface="Arial"/>
            </a:endParaRPr>
          </a:p>
          <a:p>
            <a:pPr marR="40639">
              <a:spcBef>
                <a:spcPts val="1000"/>
              </a:spcBef>
              <a:buClr>
                <a:srgbClr val="000000"/>
              </a:buClr>
              <a:buFont typeface="Times"/>
              <a:defRPr sz="1800"/>
            </a:pPr>
            <a:endParaRPr lang="en-US" sz="2800" dirty="0">
              <a:uFill>
                <a:solidFill/>
              </a:uFill>
              <a:ea typeface="Arial"/>
              <a:cs typeface="Arial"/>
              <a:sym typeface="Arial"/>
            </a:endParaRPr>
          </a:p>
          <a:p>
            <a:pPr marR="40639">
              <a:spcBef>
                <a:spcPts val="1000"/>
              </a:spcBef>
              <a:buClr>
                <a:srgbClr val="000000"/>
              </a:buClr>
              <a:buFont typeface="Times"/>
              <a:defRPr sz="1800"/>
            </a:pPr>
            <a:r>
              <a:rPr lang="en-US" sz="2800" b="1" u="sng" dirty="0">
                <a:uFill>
                  <a:solidFill/>
                </a:uFill>
                <a:ea typeface="Arial"/>
                <a:cs typeface="Arial"/>
                <a:sym typeface="Arial"/>
              </a:rPr>
              <a:t>Deposition</a:t>
            </a:r>
            <a:r>
              <a:rPr lang="en-US" sz="2800" dirty="0">
                <a:uFill>
                  <a:solidFill/>
                </a:uFill>
                <a:ea typeface="Arial"/>
                <a:cs typeface="Arial"/>
                <a:sym typeface="Arial"/>
              </a:rPr>
              <a:t> – occurs on inner bank,  where low velocity allows sediment to settle out.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droppedImage.png">
            <a:extLst>
              <a:ext uri="{FF2B5EF4-FFF2-40B4-BE49-F238E27FC236}">
                <a16:creationId xmlns:a16="http://schemas.microsoft.com/office/drawing/2014/main" id="{66E73994-D145-4A2E-A1B8-91E46CB3EBD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382000" y="1196975"/>
            <a:ext cx="3041652" cy="2232025"/>
          </a:xfrm>
          <a:prstGeom prst="rect">
            <a:avLst/>
          </a:prstGeom>
          <a:ln>
            <a:rou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9D6A760-6F7D-4B29-8412-49C4C4F996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847" y="3770208"/>
            <a:ext cx="2965957" cy="274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57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-18340"/>
            <a:ext cx="10515600" cy="1325563"/>
          </a:xfrm>
        </p:spPr>
        <p:txBody>
          <a:bodyPr/>
          <a:lstStyle/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Cutbank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253331"/>
            <a:ext cx="6764338" cy="4351338"/>
          </a:xfrm>
        </p:spPr>
        <p:txBody>
          <a:bodyPr/>
          <a:lstStyle/>
          <a:p>
            <a:r>
              <a:rPr lang="en-US" dirty="0"/>
              <a:t>Bank where erosion is occurring the fastest.</a:t>
            </a:r>
          </a:p>
          <a:p>
            <a:r>
              <a:rPr lang="en-US" dirty="0"/>
              <a:t>Usually steep.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6315869" y="3153049"/>
            <a:ext cx="4589462" cy="34115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1952" y="178510"/>
            <a:ext cx="3789738" cy="22574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6669" y="2720950"/>
            <a:ext cx="3863689" cy="3843636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>
            <a:off x="5896991" y="4249218"/>
            <a:ext cx="2084961" cy="6096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Cutbank</a:t>
            </a:r>
          </a:p>
        </p:txBody>
      </p:sp>
    </p:spTree>
    <p:extLst>
      <p:ext uri="{BB962C8B-B14F-4D97-AF65-F5344CB8AC3E}">
        <p14:creationId xmlns:p14="http://schemas.microsoft.com/office/powerpoint/2010/main" val="413830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486" y="2628222"/>
            <a:ext cx="3339827" cy="37341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4110"/>
            <a:ext cx="10515600" cy="1325563"/>
          </a:xfrm>
        </p:spPr>
        <p:txBody>
          <a:bodyPr/>
          <a:lstStyle/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Point Bar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9273" y="1219201"/>
            <a:ext cx="9559651" cy="2362201"/>
          </a:xfrm>
        </p:spPr>
        <p:txBody>
          <a:bodyPr>
            <a:normAutofit/>
          </a:bodyPr>
          <a:lstStyle/>
          <a:p>
            <a:r>
              <a:rPr lang="en-US" sz="2800" dirty="0">
                <a:uFill>
                  <a:solidFill/>
                </a:uFill>
                <a:ea typeface="Arial"/>
                <a:cs typeface="Arial"/>
                <a:sym typeface="Arial"/>
              </a:rPr>
              <a:t>Deposits</a:t>
            </a:r>
            <a:r>
              <a:rPr lang="en-US" sz="2800" dirty="0">
                <a:solidFill>
                  <a:srgbClr val="C82506"/>
                </a:solidFill>
                <a:uFill>
                  <a:solidFill/>
                </a:uFill>
                <a:ea typeface="Arial"/>
                <a:cs typeface="Arial"/>
                <a:sym typeface="Arial"/>
              </a:rPr>
              <a:t> </a:t>
            </a:r>
            <a:r>
              <a:rPr lang="en-US" sz="2800" dirty="0">
                <a:uFill>
                  <a:solidFill/>
                </a:uFill>
                <a:ea typeface="Arial"/>
                <a:cs typeface="Arial"/>
                <a:sym typeface="Arial"/>
              </a:rPr>
              <a:t>that form on the inside curve of meanders.</a:t>
            </a:r>
          </a:p>
          <a:p>
            <a:r>
              <a:rPr lang="en-US" sz="2800" dirty="0">
                <a:uFill>
                  <a:solidFill/>
                </a:uFill>
                <a:ea typeface="Arial"/>
                <a:cs typeface="Arial"/>
                <a:sym typeface="Arial"/>
              </a:rPr>
              <a:t>Water velocity is lower, and sediment settles out.</a:t>
            </a:r>
          </a:p>
          <a:p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2136228" y="3695934"/>
            <a:ext cx="1066800" cy="533400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6506" y="2646750"/>
            <a:ext cx="4997987" cy="382920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53100" y="4383479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Point Bar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8382000" y="4038600"/>
            <a:ext cx="228600" cy="1600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581900" y="3593302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Direction of Flow</a:t>
            </a:r>
          </a:p>
        </p:txBody>
      </p:sp>
    </p:spTree>
    <p:extLst>
      <p:ext uri="{BB962C8B-B14F-4D97-AF65-F5344CB8AC3E}">
        <p14:creationId xmlns:p14="http://schemas.microsoft.com/office/powerpoint/2010/main" val="396977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8F0FDF-C9BA-4E4F-8D7E-9D3F814A72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97" t="9931" r="2596" b="13711"/>
          <a:stretch/>
        </p:blipFill>
        <p:spPr>
          <a:xfrm>
            <a:off x="3847381" y="810656"/>
            <a:ext cx="8212347" cy="52366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906BB6-0614-4F1A-970E-B2530E8904FA}"/>
              </a:ext>
            </a:extLst>
          </p:cNvPr>
          <p:cNvSpPr txBox="1"/>
          <p:nvPr/>
        </p:nvSpPr>
        <p:spPr>
          <a:xfrm>
            <a:off x="0" y="810656"/>
            <a:ext cx="3847381" cy="535531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Think About It: </a:t>
            </a:r>
            <a:r>
              <a:rPr lang="en-US" dirty="0"/>
              <a:t>The community of Oxbow, North Dakota, is located along this body of water.  </a:t>
            </a:r>
          </a:p>
          <a:p>
            <a:endParaRPr lang="en-US" dirty="0"/>
          </a:p>
          <a:p>
            <a:r>
              <a:rPr lang="en-US" dirty="0"/>
              <a:t>This body of water used to be part of the Red River. How do you think it formed?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696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Oxbow Lake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5563"/>
            <a:ext cx="6934200" cy="4351338"/>
          </a:xfrm>
        </p:spPr>
        <p:txBody>
          <a:bodyPr>
            <a:noAutofit/>
          </a:bodyPr>
          <a:lstStyle/>
          <a:p>
            <a:r>
              <a:rPr lang="en-US" dirty="0"/>
              <a:t>A U-shaped body of water that forms when a wide meander from the main stem of a river is cut off, creating a freestanding body of water.</a:t>
            </a:r>
          </a:p>
          <a:p>
            <a:r>
              <a:rPr lang="en-US" dirty="0"/>
              <a:t>Deposition and erosion cause the channel to migrate.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3000375" y="3682956"/>
            <a:ext cx="3910013" cy="29579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1975" y="217048"/>
            <a:ext cx="3600450" cy="642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23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Delta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Forms at the mouth of a stream where it terminates in a lake or ocean; when the gradient and velocity drop, sediment is deposited in the ocean or in a lake.</a:t>
            </a:r>
            <a:endParaRPr lang="en-US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8BC647-36B7-4476-B383-BFBBD0361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7093" y="2390775"/>
            <a:ext cx="4762500" cy="4025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DBEB4B-DD0D-43F7-B2D6-09F21EC387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6653189" y="2390775"/>
            <a:ext cx="4025900" cy="4025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835A86-98B3-476B-A753-4F72B57F9BD5}"/>
              </a:ext>
            </a:extLst>
          </p:cNvPr>
          <p:cNvSpPr txBox="1"/>
          <p:nvPr/>
        </p:nvSpPr>
        <p:spPr>
          <a:xfrm>
            <a:off x="10701852" y="2901067"/>
            <a:ext cx="1531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Highlight the delta in this image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80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Floodplain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An area of low-lying ground adjacent to a river.</a:t>
            </a:r>
          </a:p>
          <a:p>
            <a:r>
              <a:rPr lang="en-US" dirty="0"/>
              <a:t>Formed mainly of river sediment.</a:t>
            </a:r>
          </a:p>
          <a:p>
            <a:r>
              <a:rPr lang="en-US" dirty="0"/>
              <a:t>Stores water during a flood and is an integral part of the drainage system.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9533" y="4200525"/>
            <a:ext cx="7452933" cy="218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20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D389C-123F-77A2-1C65-26856EDFD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US" dirty="0"/>
              <a:t>Google Earth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76EB44-EC4A-9815-4D1B-B931D2508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9674" y="2115117"/>
            <a:ext cx="7226549" cy="4479533"/>
          </a:xfrm>
        </p:spPr>
        <p:txBody>
          <a:bodyPr>
            <a:normAutofit fontScale="25000" lnSpcReduction="20000"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9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hoose a river. This could be a local river, a small stream they are familiar with, or a major river such as the Mississippi, the Nile, or the Amazon, and </a:t>
            </a:r>
            <a:r>
              <a:rPr lang="en-U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locate it </a:t>
            </a:r>
            <a:r>
              <a:rPr lang="en-US" sz="9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Google Earth.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9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9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Save the image and paste it into </a:t>
            </a:r>
            <a:r>
              <a:rPr lang="en-U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en-US" sz="9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 or One Note.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9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96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Note: </a:t>
            </a:r>
            <a:r>
              <a:rPr lang="en-US" sz="9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can be difficult to find the headwaters of many rivers, as they are usually in wooded areas, so you might need more than one picture to label all terms.</a:t>
            </a:r>
            <a:endParaRPr lang="en-US" sz="9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US" sz="9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Label using the </a:t>
            </a:r>
            <a:r>
              <a:rPr lang="en-US" sz="9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following vocabulary words on the chosen river: </a:t>
            </a:r>
            <a:r>
              <a:rPr lang="en-US" sz="9600" b="1" i="1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headwaters, mouth, meander, cutbank, point bar, oxbow lake, erosion, and deposition</a:t>
            </a:r>
            <a:r>
              <a:rPr lang="en-US" sz="9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9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BF2B1F-8AEA-FC90-6795-71AB8682DC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07" r="29774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6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A6AA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5277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42CF3E-B044-4BC8-B90B-C3DD8401C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2528" y="1852961"/>
            <a:ext cx="6486943" cy="486728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963E7-C93D-430F-A86F-940D5D016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268" y="0"/>
            <a:ext cx="1561171" cy="614236"/>
          </a:xfrm>
        </p:spPr>
        <p:txBody>
          <a:bodyPr>
            <a:normAutofit/>
          </a:bodyPr>
          <a:lstStyle/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5B51D3-9390-4B4D-A351-634E3DBC8793}"/>
              </a:ext>
            </a:extLst>
          </p:cNvPr>
          <p:cNvSpPr txBox="1"/>
          <p:nvPr/>
        </p:nvSpPr>
        <p:spPr>
          <a:xfrm>
            <a:off x="167268" y="446049"/>
            <a:ext cx="10013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Read through the following scenario.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Discuss the question with a partner and determine who you agree with and why.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Be ready to share with the class. </a:t>
            </a:r>
          </a:p>
        </p:txBody>
      </p:sp>
    </p:spTree>
    <p:extLst>
      <p:ext uri="{BB962C8B-B14F-4D97-AF65-F5344CB8AC3E}">
        <p14:creationId xmlns:p14="http://schemas.microsoft.com/office/powerpoint/2010/main" val="2137506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136525"/>
            <a:ext cx="9144000" cy="1023678"/>
          </a:xfrm>
        </p:spPr>
        <p:txBody>
          <a:bodyPr/>
          <a:lstStyle/>
          <a:p>
            <a:r>
              <a:rPr lang="en-US" b="1" dirty="0">
                <a:latin typeface="+mn-lt"/>
              </a:rPr>
              <a:t>River Anatomy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524000" y="1160203"/>
            <a:ext cx="9144000" cy="537968"/>
          </a:xfrm>
        </p:spPr>
        <p:txBody>
          <a:bodyPr/>
          <a:lstStyle/>
          <a:p>
            <a:r>
              <a:rPr lang="en-US" dirty="0"/>
              <a:t>SWBAT identify and describe the parts of a river.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04CD5D5-5E38-4AEC-8E4B-DFF00B56D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9690" y="1627252"/>
            <a:ext cx="7692619" cy="509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570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7D54C-BB5F-49DE-B989-2E28CFE48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Stream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2E7B7-9BF2-4979-83F5-E4DFF4C6F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8"/>
            <a:ext cx="6380265" cy="4351338"/>
          </a:xfrm>
        </p:spPr>
        <p:txBody>
          <a:bodyPr/>
          <a:lstStyle/>
          <a:p>
            <a:r>
              <a:rPr lang="en-US" dirty="0"/>
              <a:t>A</a:t>
            </a:r>
            <a:r>
              <a:rPr lang="en-US" sz="2800" dirty="0"/>
              <a:t>ny size channelized body of running water (small creeks to giant rivers).</a:t>
            </a:r>
          </a:p>
          <a:p>
            <a:r>
              <a:rPr lang="en-US" dirty="0"/>
              <a:t>Created when overland flow discharges into channels.</a:t>
            </a:r>
          </a:p>
          <a:p>
            <a:pPr lvl="1"/>
            <a:r>
              <a:rPr lang="en-US" b="1" u="sng" dirty="0"/>
              <a:t>Overland Flow</a:t>
            </a:r>
            <a:r>
              <a:rPr lang="en-US" b="1" dirty="0"/>
              <a:t> - </a:t>
            </a:r>
            <a:r>
              <a:rPr lang="en-US" sz="2400" dirty="0"/>
              <a:t>Water that falls on the land surface and flows downhill (under the influence of gravity) in thin sheets of water in a process.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106AAC-6578-49E9-873C-C800B4E16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7981" y="90487"/>
            <a:ext cx="45940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43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322E2-1318-4BC0-B425-CD1DB5DC7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Drainage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68560-661B-46BD-9ABE-F4387C479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8"/>
            <a:ext cx="6248400" cy="4833145"/>
          </a:xfrm>
        </p:spPr>
        <p:txBody>
          <a:bodyPr/>
          <a:lstStyle/>
          <a:p>
            <a:r>
              <a:rPr lang="en-US" dirty="0"/>
              <a:t>As a stream flows downhill, it merges with other streams. The smaller of the two merging streams is known as a </a:t>
            </a:r>
            <a:r>
              <a:rPr lang="en-US" b="1" u="sng" dirty="0"/>
              <a:t>tributary</a:t>
            </a:r>
            <a:r>
              <a:rPr lang="en-US" dirty="0"/>
              <a:t>.  </a:t>
            </a:r>
          </a:p>
          <a:p>
            <a:r>
              <a:rPr lang="en-US" dirty="0"/>
              <a:t>A branching network of streams known as a </a:t>
            </a:r>
            <a:r>
              <a:rPr lang="en-US" b="1" u="sng" dirty="0"/>
              <a:t>drainage system </a:t>
            </a:r>
            <a:r>
              <a:rPr lang="en-US" dirty="0"/>
              <a:t>forms where the merging tributaries form progressively larger streams.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91D29B-D79E-4E53-A187-46EF3CFDF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051" y="954090"/>
            <a:ext cx="4679894" cy="588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85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Headwaters / Source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78840" y="1325563"/>
            <a:ext cx="6863080" cy="4351338"/>
          </a:xfrm>
        </p:spPr>
        <p:txBody>
          <a:bodyPr>
            <a:normAutofit/>
          </a:bodyPr>
          <a:lstStyle/>
          <a:p>
            <a:r>
              <a:rPr lang="en-US" sz="3000" dirty="0"/>
              <a:t>The upper part or start of the stream.</a:t>
            </a:r>
          </a:p>
          <a:p>
            <a:r>
              <a:rPr lang="en-US" sz="3000" dirty="0"/>
              <a:t>Red River of the North</a:t>
            </a:r>
          </a:p>
          <a:p>
            <a:pPr lvl="1"/>
            <a:r>
              <a:rPr lang="en-US" dirty="0"/>
              <a:t>At the confluence of the Bois de Sioux and Otter Tail Rivers near Wahpeton, North Dakota.</a:t>
            </a:r>
          </a:p>
          <a:p>
            <a:pPr lvl="1"/>
            <a:r>
              <a:rPr lang="en-US" dirty="0"/>
              <a:t>Flows from 943 to 714 ft above sea level.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137"/>
          <a:stretch/>
        </p:blipFill>
        <p:spPr>
          <a:xfrm>
            <a:off x="7825474" y="1131888"/>
            <a:ext cx="3732254" cy="50450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D19082-EFDB-45AA-944E-D940889141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3199" y="3602741"/>
            <a:ext cx="3775168" cy="3001259"/>
          </a:xfrm>
          <a:prstGeom prst="rect">
            <a:avLst/>
          </a:prstGeom>
        </p:spPr>
      </p:pic>
      <p:sp>
        <p:nvSpPr>
          <p:cNvPr id="9" name="Shape 71">
            <a:extLst>
              <a:ext uri="{FF2B5EF4-FFF2-40B4-BE49-F238E27FC236}">
                <a16:creationId xmlns:a16="http://schemas.microsoft.com/office/drawing/2014/main" id="{3990FB4F-6AC2-47A0-8411-966B6583FE67}"/>
              </a:ext>
            </a:extLst>
          </p:cNvPr>
          <p:cNvSpPr/>
          <p:nvPr/>
        </p:nvSpPr>
        <p:spPr>
          <a:xfrm>
            <a:off x="3946538" y="3870531"/>
            <a:ext cx="1702423" cy="6590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ln w="57150">
            <a:solidFill>
              <a:srgbClr val="C82506"/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marL="40639" marR="40639">
              <a:defRPr>
                <a:uFill>
                  <a:solidFill/>
                </a:uFill>
                <a:latin typeface="+mn-lt"/>
                <a:ea typeface="+mn-ea"/>
                <a:cs typeface="+mn-cs"/>
                <a:sym typeface="Times Roman"/>
              </a:defRPr>
            </a:pPr>
            <a:endParaRPr dirty="0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97460EA5-AA3A-4017-BA23-F46F8D1BB844}"/>
              </a:ext>
            </a:extLst>
          </p:cNvPr>
          <p:cNvSpPr/>
          <p:nvPr/>
        </p:nvSpPr>
        <p:spPr>
          <a:xfrm rot="817408">
            <a:off x="2922632" y="3767872"/>
            <a:ext cx="990600" cy="22860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66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3318"/>
            <a:ext cx="10515600" cy="1325563"/>
          </a:xfrm>
        </p:spPr>
        <p:txBody>
          <a:bodyPr/>
          <a:lstStyle/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Mouth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8881"/>
            <a:ext cx="10515600" cy="1874602"/>
          </a:xfrm>
        </p:spPr>
        <p:txBody>
          <a:bodyPr>
            <a:normAutofit/>
          </a:bodyPr>
          <a:lstStyle/>
          <a:p>
            <a:r>
              <a:rPr lang="en-US" dirty="0"/>
              <a:t>Where the stream flows into another river, a lake, a reservoir, a sea, or an ocean; the end of the stream.</a:t>
            </a:r>
          </a:p>
          <a:p>
            <a:r>
              <a:rPr lang="en-US" dirty="0"/>
              <a:t>Red River of the North</a:t>
            </a:r>
          </a:p>
          <a:p>
            <a:pPr lvl="1"/>
            <a:r>
              <a:rPr lang="en-US" dirty="0"/>
              <a:t>Empties into Lake Winnipeg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048" y="3233483"/>
            <a:ext cx="3388517" cy="3402329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DF744834-4258-4FF6-9D27-9D78D8AD32E9}"/>
              </a:ext>
            </a:extLst>
          </p:cNvPr>
          <p:cNvSpPr/>
          <p:nvPr/>
        </p:nvSpPr>
        <p:spPr>
          <a:xfrm rot="1383742">
            <a:off x="4192048" y="4540526"/>
            <a:ext cx="125835" cy="624609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F5BACB-94CF-4F67-B731-E52445D8EB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417113"/>
            <a:ext cx="5388510" cy="4283866"/>
          </a:xfrm>
          <a:prstGeom prst="rect">
            <a:avLst/>
          </a:prstGeom>
        </p:spPr>
      </p:pic>
      <p:sp>
        <p:nvSpPr>
          <p:cNvPr id="12" name="Shape 71">
            <a:extLst>
              <a:ext uri="{FF2B5EF4-FFF2-40B4-BE49-F238E27FC236}">
                <a16:creationId xmlns:a16="http://schemas.microsoft.com/office/drawing/2014/main" id="{743E43EF-C08F-4600-AB05-951F56790976}"/>
              </a:ext>
            </a:extLst>
          </p:cNvPr>
          <p:cNvSpPr/>
          <p:nvPr/>
        </p:nvSpPr>
        <p:spPr>
          <a:xfrm>
            <a:off x="7446855" y="5200949"/>
            <a:ext cx="2371021" cy="9334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ln w="57150">
            <a:solidFill>
              <a:srgbClr val="C82506"/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marL="40639" marR="40639">
              <a:defRPr>
                <a:uFill>
                  <a:solidFill/>
                </a:uFill>
                <a:latin typeface="+mn-lt"/>
                <a:ea typeface="+mn-ea"/>
                <a:cs typeface="+mn-cs"/>
                <a:sym typeface="Times Roman"/>
              </a:defRPr>
            </a:pPr>
            <a:endParaRPr dirty="0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B58EC958-99FD-4A60-B731-68214EE5CE3E}"/>
              </a:ext>
            </a:extLst>
          </p:cNvPr>
          <p:cNvSpPr/>
          <p:nvPr/>
        </p:nvSpPr>
        <p:spPr>
          <a:xfrm rot="817408">
            <a:off x="6046796" y="5321024"/>
            <a:ext cx="1379641" cy="323768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38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39" y="2244352"/>
            <a:ext cx="10568122" cy="4009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E081F8-3B30-4EAF-AAAB-A447899E9C73}"/>
              </a:ext>
            </a:extLst>
          </p:cNvPr>
          <p:cNvSpPr txBox="1"/>
          <p:nvPr/>
        </p:nvSpPr>
        <p:spPr>
          <a:xfrm>
            <a:off x="0" y="-3900"/>
            <a:ext cx="12192000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Think About It: </a:t>
            </a:r>
            <a:r>
              <a:rPr lang="en-US" dirty="0"/>
              <a:t>What differences do you notice from the upper reaches to the lower reaches on this river?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967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Stream Gradient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6388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Slope (grade) or drop in elevation of a stream.</a:t>
            </a:r>
          </a:p>
          <a:p>
            <a:r>
              <a:rPr lang="en-US" sz="2400" dirty="0"/>
              <a:t>Units:  ft/mile or km/meter</a:t>
            </a:r>
          </a:p>
          <a:p>
            <a:pPr>
              <a:spcBef>
                <a:spcPts val="1300"/>
              </a:spcBef>
              <a:defRPr sz="1800"/>
            </a:pPr>
            <a:r>
              <a:rPr lang="en-US" sz="2400" dirty="0"/>
              <a:t>Headwater - steeper slope or higher gradient and a higher water velocity. </a:t>
            </a:r>
          </a:p>
          <a:p>
            <a:pPr>
              <a:spcBef>
                <a:spcPts val="1300"/>
              </a:spcBef>
              <a:defRPr sz="1800"/>
            </a:pPr>
            <a:r>
              <a:rPr lang="en-US" sz="2400" dirty="0"/>
              <a:t>Mouth - lower gradient and lower water velocity.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108" y="3820858"/>
            <a:ext cx="3861842" cy="17742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5456" y="421260"/>
            <a:ext cx="2726995" cy="1808606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290" y="3805083"/>
            <a:ext cx="4759036" cy="1805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Up Arrow Callout 7"/>
          <p:cNvSpPr/>
          <p:nvPr/>
        </p:nvSpPr>
        <p:spPr>
          <a:xfrm>
            <a:off x="3747404" y="5099773"/>
            <a:ext cx="1981200" cy="1275906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Math Application</a:t>
            </a:r>
          </a:p>
          <a:p>
            <a:pPr algn="ctr"/>
            <a:r>
              <a:rPr lang="en-US" dirty="0"/>
              <a:t> Rise over Run</a:t>
            </a:r>
          </a:p>
        </p:txBody>
      </p:sp>
    </p:spTree>
    <p:extLst>
      <p:ext uri="{BB962C8B-B14F-4D97-AF65-F5344CB8AC3E}">
        <p14:creationId xmlns:p14="http://schemas.microsoft.com/office/powerpoint/2010/main" val="284017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</TotalTime>
  <Words>879</Words>
  <Application>Microsoft Office PowerPoint</Application>
  <PresentationFormat>Widescreen</PresentationFormat>
  <Paragraphs>105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inherit</vt:lpstr>
      <vt:lpstr>Open Sans</vt:lpstr>
      <vt:lpstr>Symbol</vt:lpstr>
      <vt:lpstr>Times</vt:lpstr>
      <vt:lpstr>Office Theme</vt:lpstr>
      <vt:lpstr>PowerPoint Presentation</vt:lpstr>
      <vt:lpstr>Introduction</vt:lpstr>
      <vt:lpstr>River Anatomy</vt:lpstr>
      <vt:lpstr>Stream</vt:lpstr>
      <vt:lpstr>Drainage Networks</vt:lpstr>
      <vt:lpstr>Headwaters / Source</vt:lpstr>
      <vt:lpstr>Mouth</vt:lpstr>
      <vt:lpstr>PowerPoint Presentation</vt:lpstr>
      <vt:lpstr>Stream Gradient</vt:lpstr>
      <vt:lpstr>Meander</vt:lpstr>
      <vt:lpstr>Erosion and Deposition</vt:lpstr>
      <vt:lpstr>Cutbank</vt:lpstr>
      <vt:lpstr>Point Bar</vt:lpstr>
      <vt:lpstr>PowerPoint Presentation</vt:lpstr>
      <vt:lpstr>Oxbow Lake</vt:lpstr>
      <vt:lpstr>Delta</vt:lpstr>
      <vt:lpstr>Floodplain</vt:lpstr>
      <vt:lpstr>Google Earth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Oanes, Amanda</dc:creator>
  <cp:lastModifiedBy>Beth McElroy</cp:lastModifiedBy>
  <cp:revision>28</cp:revision>
  <cp:lastPrinted>2021-07-29T19:41:48Z</cp:lastPrinted>
  <dcterms:created xsi:type="dcterms:W3CDTF">2020-10-15T15:25:35Z</dcterms:created>
  <dcterms:modified xsi:type="dcterms:W3CDTF">2024-05-06T21:40:11Z</dcterms:modified>
</cp:coreProperties>
</file>