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embeddedFontLst>
    <p:embeddedFont>
      <p:font typeface="Nunito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e3ce757f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g3e3ce757f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Teacher can find images on the web to show students what insulation in a house looks like before the sheetrock goes on the walls. 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" descr="TitleSlide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oogle Shape;38;p2"/>
          <p:cNvGrpSpPr/>
          <p:nvPr/>
        </p:nvGrpSpPr>
        <p:grpSpPr>
          <a:xfrm>
            <a:off x="-1" y="1578972"/>
            <a:ext cx="9471390" cy="4639687"/>
            <a:chOff x="-1" y="1578972"/>
            <a:chExt cx="9471390" cy="4639687"/>
          </a:xfrm>
        </p:grpSpPr>
        <p:sp>
          <p:nvSpPr>
            <p:cNvPr id="39" name="Google Shape;39;p2"/>
            <p:cNvSpPr/>
            <p:nvPr/>
          </p:nvSpPr>
          <p:spPr>
            <a:xfrm rot="-5930880">
              <a:off x="3703491" y="-842257"/>
              <a:ext cx="2064406" cy="9264100"/>
            </a:xfrm>
            <a:custGeom>
              <a:avLst/>
              <a:gdLst/>
              <a:ahLst/>
              <a:cxnLst/>
              <a:rect l="l" t="t" r="r" b="b"/>
              <a:pathLst>
                <a:path w="2209695" h="9154402" extrusionOk="0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solidFill>
              <a:srgbClr val="073779">
                <a:alpha val="80000"/>
              </a:srgbClr>
            </a:solidFill>
            <a:ln w="25400" cap="flat" cmpd="sng">
              <a:solidFill>
                <a:schemeClr val="accent2">
                  <a:alpha val="6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rot="-5940000">
              <a:off x="5179560" y="1579153"/>
              <a:ext cx="1040884" cy="7134813"/>
            </a:xfrm>
            <a:custGeom>
              <a:avLst/>
              <a:gdLst/>
              <a:ahLst/>
              <a:cxnLst/>
              <a:rect l="l" t="t" r="r" b="b"/>
              <a:pathLst>
                <a:path w="1040884" h="7134813" extrusionOk="0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dk2">
                <a:alpha val="60000"/>
              </a:schemeClr>
            </a:solidFill>
            <a:ln w="31750" cap="flat" cmpd="sng">
              <a:solidFill>
                <a:schemeClr val="lt2">
                  <a:alpha val="6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rot="-5940000">
              <a:off x="6127955" y="-68851"/>
              <a:ext cx="932370" cy="5296611"/>
            </a:xfrm>
            <a:custGeom>
              <a:avLst/>
              <a:gdLst/>
              <a:ahLst/>
              <a:cxnLst/>
              <a:rect l="l" t="t" r="r" b="b"/>
              <a:pathLst>
                <a:path w="962833" h="6320186" extrusionOk="0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dk2">
                <a:alpha val="4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 rot="-5940000">
              <a:off x="5624128" y="-611284"/>
              <a:ext cx="962833" cy="6320186"/>
            </a:xfrm>
            <a:custGeom>
              <a:avLst/>
              <a:gdLst/>
              <a:ahLst/>
              <a:cxnLst/>
              <a:rect l="l" t="t" r="r" b="b"/>
              <a:pathLst>
                <a:path w="962833" h="6320186" extrusionOk="0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rgbClr val="073779">
                <a:alpha val="49411"/>
              </a:srgbClr>
            </a:solidFill>
            <a:ln w="25400" cap="flat" cmpd="sng">
              <a:solidFill>
                <a:schemeClr val="accent2">
                  <a:alpha val="49411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rot="-5940000">
              <a:off x="6395227" y="-278516"/>
              <a:ext cx="552099" cy="5104822"/>
            </a:xfrm>
            <a:custGeom>
              <a:avLst/>
              <a:gdLst/>
              <a:ahLst/>
              <a:cxnLst/>
              <a:rect l="l" t="t" r="r" b="b"/>
              <a:pathLst>
                <a:path w="552099" h="5109912" extrusionOk="0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29411"/>
              </a:schemeClr>
            </a:solidFill>
            <a:ln w="571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rot="-5940000">
              <a:off x="7468755" y="1178808"/>
              <a:ext cx="536285" cy="2936001"/>
            </a:xfrm>
            <a:custGeom>
              <a:avLst/>
              <a:gdLst/>
              <a:ahLst/>
              <a:cxnLst/>
              <a:rect l="l" t="t" r="r" b="b"/>
              <a:pathLst>
                <a:path w="536285" h="2938929" extrusionOk="0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1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45" name="Google Shape;45;p2"/>
          <p:cNvSpPr/>
          <p:nvPr/>
        </p:nvSpPr>
        <p:spPr>
          <a:xfrm rot="-5940000">
            <a:off x="5750708" y="-641833"/>
            <a:ext cx="985797" cy="6048136"/>
          </a:xfrm>
          <a:custGeom>
            <a:avLst/>
            <a:gdLst/>
            <a:ahLst/>
            <a:cxnLst/>
            <a:rect l="l" t="t" r="r" b="b"/>
            <a:pathLst>
              <a:path w="981537" h="6338829" extrusionOk="0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rgbClr val="BFE3F6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46" name="Google Shape;46;p2"/>
          <p:cNvGrpSpPr/>
          <p:nvPr/>
        </p:nvGrpSpPr>
        <p:grpSpPr>
          <a:xfrm>
            <a:off x="784582" y="-1221043"/>
            <a:ext cx="5811455" cy="2952861"/>
            <a:chOff x="784582" y="-1221043"/>
            <a:chExt cx="5811455" cy="2952861"/>
          </a:xfrm>
        </p:grpSpPr>
        <p:sp>
          <p:nvSpPr>
            <p:cNvPr id="47" name="Google Shape;47;p2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 rot="-9130023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60" name="Google Shape;60;p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" name="Google Shape;61;p2"/>
          <p:cNvSpPr txBox="1">
            <a:spLocks noGrp="1"/>
          </p:cNvSpPr>
          <p:nvPr>
            <p:ph type="ctrTitle"/>
          </p:nvPr>
        </p:nvSpPr>
        <p:spPr>
          <a:xfrm rot="-557688">
            <a:off x="1022823" y="2961459"/>
            <a:ext cx="7551601" cy="161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  <a:defRPr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2"/>
          <p:cNvSpPr txBox="1">
            <a:spLocks noGrp="1"/>
          </p:cNvSpPr>
          <p:nvPr>
            <p:ph type="subTitle" idx="1"/>
          </p:nvPr>
        </p:nvSpPr>
        <p:spPr>
          <a:xfrm rot="-540000">
            <a:off x="2550459" y="4704801"/>
            <a:ext cx="640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Nunito"/>
              <a:buNone/>
              <a:defRPr sz="22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Nunito"/>
              <a:buNone/>
              <a:defRPr sz="20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ctr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"/>
          <p:cNvSpPr/>
          <p:nvPr/>
        </p:nvSpPr>
        <p:spPr>
          <a:xfrm>
            <a:off x="9144" y="2476500"/>
            <a:ext cx="9125712" cy="43688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58" name="Google Shape;158;p11"/>
          <p:cNvCxnSpPr/>
          <p:nvPr/>
        </p:nvCxnSpPr>
        <p:spPr>
          <a:xfrm>
            <a:off x="9144" y="2476500"/>
            <a:ext cx="9125712" cy="1588"/>
          </a:xfrm>
          <a:prstGeom prst="straightConnector1">
            <a:avLst/>
          </a:prstGeom>
          <a:noFill/>
          <a:ln w="25400" cap="flat" cmpd="sng">
            <a:solidFill>
              <a:schemeClr val="accent2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" name="Google Shape;159;p11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60" name="Google Shape;160;p11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61" name="Google Shape;161;p11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2" name="Google Shape;162;p11"/>
          <p:cNvSpPr txBox="1">
            <a:spLocks noGrp="1"/>
          </p:cNvSpPr>
          <p:nvPr>
            <p:ph type="title"/>
          </p:nvPr>
        </p:nvSpPr>
        <p:spPr>
          <a:xfrm>
            <a:off x="4477870" y="990600"/>
            <a:ext cx="3951755" cy="1431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"/>
              <a:buNone/>
              <a:defRPr sz="3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3" name="Google Shape;163;p11"/>
          <p:cNvSpPr>
            <a:spLocks noGrp="1"/>
          </p:cNvSpPr>
          <p:nvPr>
            <p:ph type="pic" idx="2"/>
          </p:nvPr>
        </p:nvSpPr>
        <p:spPr>
          <a:xfrm rot="-183065">
            <a:off x="414291" y="1321671"/>
            <a:ext cx="3703911" cy="5202978"/>
          </a:xfrm>
          <a:prstGeom prst="roundRect">
            <a:avLst>
              <a:gd name="adj" fmla="val 7476"/>
            </a:avLst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64" name="Google Shape;164;p11"/>
          <p:cNvSpPr txBox="1">
            <a:spLocks noGrp="1"/>
          </p:cNvSpPr>
          <p:nvPr>
            <p:ph type="body" idx="1"/>
          </p:nvPr>
        </p:nvSpPr>
        <p:spPr>
          <a:xfrm>
            <a:off x="4477870" y="2547938"/>
            <a:ext cx="3951755" cy="3700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unito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above Caption">
  <p:cSld name="Picture above 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12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167" name="Google Shape;167;p12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cxnSp>
          <p:nvCxnSpPr>
            <p:cNvPr id="168" name="Google Shape;168;p12"/>
            <p:cNvCxnSpPr/>
            <p:nvPr/>
          </p:nvCxnSpPr>
          <p:spPr>
            <a:xfrm>
              <a:off x="9144" y="3810000"/>
              <a:ext cx="9125712" cy="1588"/>
            </a:xfrm>
            <a:prstGeom prst="straightConnector1">
              <a:avLst/>
            </a:prstGeom>
            <a:noFill/>
            <a:ln w="25400" cap="flat" cmpd="sng">
              <a:solidFill>
                <a:schemeClr val="accent2">
                  <a:alpha val="4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69" name="Google Shape;169;p12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70" name="Google Shape;170;p12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71" name="Google Shape;171;p12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2" name="Google Shape;172;p12"/>
          <p:cNvSpPr>
            <a:spLocks noGrp="1"/>
          </p:cNvSpPr>
          <p:nvPr>
            <p:ph type="pic" idx="2"/>
          </p:nvPr>
        </p:nvSpPr>
        <p:spPr>
          <a:xfrm rot="-261008">
            <a:off x="2407361" y="921379"/>
            <a:ext cx="4329278" cy="3340716"/>
          </a:xfrm>
          <a:prstGeom prst="roundRect">
            <a:avLst>
              <a:gd name="adj" fmla="val 7476"/>
            </a:avLst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73" name="Google Shape;173;p12"/>
          <p:cNvSpPr txBox="1">
            <a:spLocks noGrp="1"/>
          </p:cNvSpPr>
          <p:nvPr>
            <p:ph type="body" idx="1"/>
          </p:nvPr>
        </p:nvSpPr>
        <p:spPr>
          <a:xfrm>
            <a:off x="713232" y="5105399"/>
            <a:ext cx="7717536" cy="128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unito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74" name="Google Shape;174;p12"/>
          <p:cNvSpPr txBox="1"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Nunito"/>
              <a:buNone/>
              <a:defRPr sz="3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Pictures above Caption">
  <p:cSld name="2 Pictures above Caption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13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177" name="Google Shape;177;p13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cxnSp>
          <p:nvCxnSpPr>
            <p:cNvPr id="178" name="Google Shape;178;p13"/>
            <p:cNvCxnSpPr/>
            <p:nvPr/>
          </p:nvCxnSpPr>
          <p:spPr>
            <a:xfrm>
              <a:off x="9144" y="3810000"/>
              <a:ext cx="9125712" cy="1588"/>
            </a:xfrm>
            <a:prstGeom prst="straightConnector1">
              <a:avLst/>
            </a:prstGeom>
            <a:noFill/>
            <a:ln w="25400" cap="flat" cmpd="sng">
              <a:solidFill>
                <a:schemeClr val="accent2">
                  <a:alpha val="4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79" name="Google Shape;179;p13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80" name="Google Shape;180;p13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2" name="Google Shape;182;p13"/>
          <p:cNvSpPr>
            <a:spLocks noGrp="1"/>
          </p:cNvSpPr>
          <p:nvPr>
            <p:ph type="pic" idx="2"/>
          </p:nvPr>
        </p:nvSpPr>
        <p:spPr>
          <a:xfrm rot="-261008">
            <a:off x="4305320" y="997812"/>
            <a:ext cx="4329278" cy="3178754"/>
          </a:xfrm>
          <a:prstGeom prst="roundRect">
            <a:avLst>
              <a:gd name="adj" fmla="val 7476"/>
            </a:avLst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body" idx="1"/>
          </p:nvPr>
        </p:nvSpPr>
        <p:spPr>
          <a:xfrm>
            <a:off x="713232" y="5105399"/>
            <a:ext cx="7717536" cy="128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unito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Nunito"/>
              <a:buNone/>
              <a:defRPr sz="3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Google Shape;185;p13"/>
          <p:cNvSpPr>
            <a:spLocks noGrp="1"/>
          </p:cNvSpPr>
          <p:nvPr>
            <p:ph type="pic" idx="3"/>
          </p:nvPr>
        </p:nvSpPr>
        <p:spPr>
          <a:xfrm rot="153739">
            <a:off x="451737" y="946831"/>
            <a:ext cx="4329278" cy="3178754"/>
          </a:xfrm>
          <a:prstGeom prst="roundRect">
            <a:avLst>
              <a:gd name="adj" fmla="val 7476"/>
            </a:avLst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"/>
          <p:cNvSpPr/>
          <p:nvPr/>
        </p:nvSpPr>
        <p:spPr>
          <a:xfrm rot="-54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29411"/>
            </a:srgbClr>
          </a:solidFill>
          <a:ln w="25400" cap="flat" cmpd="sng">
            <a:solidFill>
              <a:schemeClr val="accent2">
                <a:alpha val="29411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8" name="Google Shape;188;p14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  <a:defRPr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9" name="Google Shape;189;p14"/>
          <p:cNvSpPr txBox="1">
            <a:spLocks noGrp="1"/>
          </p:cNvSpPr>
          <p:nvPr>
            <p:ph type="body" idx="1"/>
          </p:nvPr>
        </p:nvSpPr>
        <p:spPr>
          <a:xfrm rot="5400000">
            <a:off x="2876878" y="848052"/>
            <a:ext cx="3388658" cy="771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unito"/>
              <a:buChar char="•"/>
              <a:defRPr sz="2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•"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0" name="Google Shape;190;p14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1" name="Google Shape;191;p14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2" name="Google Shape;192;p14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"/>
          <p:cNvSpPr/>
          <p:nvPr/>
        </p:nvSpPr>
        <p:spPr>
          <a:xfrm>
            <a:off x="7299292" y="443753"/>
            <a:ext cx="1535425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29411"/>
            </a:srgbClr>
          </a:solidFill>
          <a:ln w="25400" cap="flat" cmpd="sng">
            <a:solidFill>
              <a:schemeClr val="accent2">
                <a:alpha val="29411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5" name="Google Shape;195;p15"/>
          <p:cNvSpPr txBox="1">
            <a:spLocks noGrp="1"/>
          </p:cNvSpPr>
          <p:nvPr>
            <p:ph type="title"/>
          </p:nvPr>
        </p:nvSpPr>
        <p:spPr>
          <a:xfrm rot="5400000">
            <a:off x="5297424" y="2935224"/>
            <a:ext cx="5486400" cy="1444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  <a:defRPr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6" name="Google Shape;196;p15"/>
          <p:cNvSpPr txBox="1">
            <a:spLocks noGrp="1"/>
          </p:cNvSpPr>
          <p:nvPr>
            <p:ph type="body" idx="1"/>
          </p:nvPr>
        </p:nvSpPr>
        <p:spPr>
          <a:xfrm rot="5400000">
            <a:off x="1156493" y="739635"/>
            <a:ext cx="5217458" cy="610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Char char="•"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unito"/>
              <a:buChar char="•"/>
              <a:defRPr sz="2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•"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7" name="Google Shape;197;p15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8" name="Google Shape;198;p15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9" name="Google Shape;199;p15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"/>
          <p:cNvSpPr/>
          <p:nvPr/>
        </p:nvSpPr>
        <p:spPr>
          <a:xfrm rot="-54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29411"/>
            </a:srgbClr>
          </a:solidFill>
          <a:ln w="25400" cap="flat" cmpd="sng">
            <a:solidFill>
              <a:schemeClr val="accent2">
                <a:alpha val="29411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5" name="Google Shape;65;p3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  <a:defRPr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3"/>
          <p:cNvSpPr txBox="1">
            <a:spLocks noGrp="1"/>
          </p:cNvSpPr>
          <p:nvPr>
            <p:ph type="body" idx="1"/>
          </p:nvPr>
        </p:nvSpPr>
        <p:spPr>
          <a:xfrm>
            <a:off x="712788" y="3012142"/>
            <a:ext cx="7716838" cy="3388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Char char="•"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unito"/>
              <a:buChar char="•"/>
              <a:defRPr sz="2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•"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7" name="Google Shape;67;p3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8" name="Google Shape;68;p3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2" name="Google Shape;72;p4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3" name="Google Shape;73;p4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"/>
          <p:cNvSpPr/>
          <p:nvPr/>
        </p:nvSpPr>
        <p:spPr>
          <a:xfrm rot="-54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29411"/>
            </a:srgbClr>
          </a:solidFill>
          <a:ln w="25400" cap="flat" cmpd="sng">
            <a:solidFill>
              <a:schemeClr val="accent2">
                <a:alpha val="29411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  <a:defRPr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5"/>
          <p:cNvSpPr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 w="9525" cap="flat" cmpd="sng">
            <a:solidFill>
              <a:schemeClr val="accent2">
                <a:alpha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unito"/>
              <a:buNone/>
              <a:defRPr sz="2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body" idx="2"/>
          </p:nvPr>
        </p:nvSpPr>
        <p:spPr>
          <a:xfrm>
            <a:off x="712788" y="3657600"/>
            <a:ext cx="3657600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•"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•"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•"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Nunito"/>
              <a:buChar char="•"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9" name="Google Shape;79;p5"/>
          <p:cNvSpPr>
            <a:spLocks noGrp="1"/>
          </p:cNvSpPr>
          <p:nvPr>
            <p:ph type="body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 w="9525" cap="flat" cmpd="sng">
            <a:solidFill>
              <a:schemeClr val="accent2">
                <a:alpha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unito"/>
              <a:buNone/>
              <a:defRPr sz="2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body" idx="4"/>
          </p:nvPr>
        </p:nvSpPr>
        <p:spPr>
          <a:xfrm>
            <a:off x="4773706" y="3657600"/>
            <a:ext cx="3657600" cy="274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•"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•"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Char char="•"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600"/>
              <a:buFont typeface="Nunito"/>
              <a:buChar char="•"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1" name="Google Shape;81;p5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2" name="Google Shape;82;p5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with Picture">
  <p:cSld name="Title Slide with Pictur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"/>
          <p:cNvSpPr/>
          <p:nvPr/>
        </p:nvSpPr>
        <p:spPr>
          <a:xfrm rot="-5940000">
            <a:off x="5179560" y="1837493"/>
            <a:ext cx="1040884" cy="7134813"/>
          </a:xfrm>
          <a:custGeom>
            <a:avLst/>
            <a:gdLst/>
            <a:ahLst/>
            <a:cxnLst/>
            <a:rect l="l" t="t" r="r" b="b"/>
            <a:pathLst>
              <a:path w="1040884" h="7134813" extrusionOk="0">
                <a:moveTo>
                  <a:pt x="0" y="6971904"/>
                </a:moveTo>
                <a:lnTo>
                  <a:pt x="0" y="6971904"/>
                </a:lnTo>
                <a:lnTo>
                  <a:pt x="0" y="6971904"/>
                </a:lnTo>
                <a:lnTo>
                  <a:pt x="0" y="498324"/>
                </a:lnTo>
                <a:cubicBezTo>
                  <a:pt x="0" y="366160"/>
                  <a:pt x="52502" y="239410"/>
                  <a:pt x="145956" y="145956"/>
                </a:cubicBezTo>
                <a:cubicBezTo>
                  <a:pt x="239410" y="52502"/>
                  <a:pt x="366161" y="1"/>
                  <a:pt x="498325" y="1"/>
                </a:cubicBezTo>
                <a:lnTo>
                  <a:pt x="498324" y="0"/>
                </a:lnTo>
                <a:lnTo>
                  <a:pt x="498324" y="0"/>
                </a:lnTo>
                <a:cubicBezTo>
                  <a:pt x="630488" y="0"/>
                  <a:pt x="757238" y="52502"/>
                  <a:pt x="850692" y="145956"/>
                </a:cubicBezTo>
                <a:cubicBezTo>
                  <a:pt x="944146" y="239410"/>
                  <a:pt x="996647" y="366161"/>
                  <a:pt x="996647" y="498325"/>
                </a:cubicBezTo>
                <a:cubicBezTo>
                  <a:pt x="1030126" y="1663149"/>
                  <a:pt x="1037566" y="5867764"/>
                  <a:pt x="1040884" y="7134813"/>
                </a:cubicBezTo>
              </a:path>
            </a:pathLst>
          </a:custGeom>
          <a:solidFill>
            <a:schemeClr val="dk2">
              <a:alpha val="60000"/>
            </a:schemeClr>
          </a:solidFill>
          <a:ln w="31750" cap="flat" cmpd="sng">
            <a:solidFill>
              <a:schemeClr val="lt2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6" name="Google Shape;86;p6" descr="TitleSlide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" name="Google Shape;87;p6"/>
          <p:cNvGrpSpPr/>
          <p:nvPr/>
        </p:nvGrpSpPr>
        <p:grpSpPr>
          <a:xfrm>
            <a:off x="784582" y="-1221043"/>
            <a:ext cx="5811455" cy="2952861"/>
            <a:chOff x="784582" y="-1221043"/>
            <a:chExt cx="5811455" cy="2952861"/>
          </a:xfrm>
        </p:grpSpPr>
        <p:sp>
          <p:nvSpPr>
            <p:cNvPr id="88" name="Google Shape;88;p6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3" name="Google Shape;93;p6"/>
            <p:cNvSpPr/>
            <p:nvPr/>
          </p:nvSpPr>
          <p:spPr>
            <a:xfrm rot="-9130023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4" name="Google Shape;94;p6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5" name="Google Shape;95;p6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6" name="Google Shape;96;p6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8" name="Google Shape;98;p6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101" name="Google Shape;101;p6"/>
          <p:cNvSpPr/>
          <p:nvPr/>
        </p:nvSpPr>
        <p:spPr>
          <a:xfrm rot="-5940000">
            <a:off x="5752786" y="67657"/>
            <a:ext cx="967012" cy="6030348"/>
          </a:xfrm>
          <a:custGeom>
            <a:avLst/>
            <a:gdLst/>
            <a:ahLst/>
            <a:cxnLst/>
            <a:rect l="l" t="t" r="r" b="b"/>
            <a:pathLst>
              <a:path w="962833" h="6320186" extrusionOk="0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BFE3F6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2" name="Google Shape;102;p6"/>
          <p:cNvSpPr/>
          <p:nvPr/>
        </p:nvSpPr>
        <p:spPr>
          <a:xfrm rot="-5930880">
            <a:off x="4038986" y="-17105"/>
            <a:ext cx="1788669" cy="8821162"/>
          </a:xfrm>
          <a:custGeom>
            <a:avLst/>
            <a:gdLst/>
            <a:ahLst/>
            <a:cxnLst/>
            <a:rect l="l" t="t" r="r" b="b"/>
            <a:pathLst>
              <a:path w="2209695" h="9154402" extrusionOk="0">
                <a:moveTo>
                  <a:pt x="70836" y="8848823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29411"/>
            </a:srgbClr>
          </a:solidFill>
          <a:ln w="25400" cap="flat" cmpd="sng">
            <a:solidFill>
              <a:schemeClr val="accent2">
                <a:alpha val="29411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3" name="Google Shape;103;p6"/>
          <p:cNvSpPr/>
          <p:nvPr/>
        </p:nvSpPr>
        <p:spPr>
          <a:xfrm rot="-5940000">
            <a:off x="6127955" y="621077"/>
            <a:ext cx="932370" cy="5296611"/>
          </a:xfrm>
          <a:custGeom>
            <a:avLst/>
            <a:gdLst/>
            <a:ahLst/>
            <a:cxnLst/>
            <a:rect l="l" t="t" r="r" b="b"/>
            <a:pathLst>
              <a:path w="962833" h="6320186" extrusionOk="0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dk2">
              <a:alpha val="4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4" name="Google Shape;104;p6"/>
          <p:cNvSpPr/>
          <p:nvPr/>
        </p:nvSpPr>
        <p:spPr>
          <a:xfrm rot="-5940000">
            <a:off x="5624128" y="78644"/>
            <a:ext cx="962833" cy="6320186"/>
          </a:xfrm>
          <a:custGeom>
            <a:avLst/>
            <a:gdLst/>
            <a:ahLst/>
            <a:cxnLst/>
            <a:rect l="l" t="t" r="r" b="b"/>
            <a:pathLst>
              <a:path w="962833" h="6320186" extrusionOk="0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073779">
              <a:alpha val="49411"/>
            </a:srgbClr>
          </a:solidFill>
          <a:ln w="25400" cap="flat" cmpd="sng">
            <a:solidFill>
              <a:schemeClr val="accent2">
                <a:alpha val="49411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5" name="Google Shape;105;p6"/>
          <p:cNvSpPr/>
          <p:nvPr/>
        </p:nvSpPr>
        <p:spPr>
          <a:xfrm rot="-5940000">
            <a:off x="6395227" y="411412"/>
            <a:ext cx="552099" cy="5104822"/>
          </a:xfrm>
          <a:custGeom>
            <a:avLst/>
            <a:gdLst/>
            <a:ahLst/>
            <a:cxnLst/>
            <a:rect l="l" t="t" r="r" b="b"/>
            <a:pathLst>
              <a:path w="552099" h="5109912" extrusionOk="0">
                <a:moveTo>
                  <a:pt x="0" y="5016061"/>
                </a:moveTo>
                <a:lnTo>
                  <a:pt x="0" y="5016061"/>
                </a:lnTo>
                <a:lnTo>
                  <a:pt x="0" y="251460"/>
                </a:ln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36054" y="5039297"/>
                  <a:pt x="552099" y="5109912"/>
                </a:cubicBezTo>
              </a:path>
            </a:pathLst>
          </a:custGeom>
          <a:solidFill>
            <a:schemeClr val="accent1">
              <a:alpha val="29411"/>
            </a:schemeClr>
          </a:solidFill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" name="Google Shape;106;p6"/>
          <p:cNvSpPr/>
          <p:nvPr/>
        </p:nvSpPr>
        <p:spPr>
          <a:xfrm rot="-5940000">
            <a:off x="7468982" y="1865445"/>
            <a:ext cx="528237" cy="2948568"/>
          </a:xfrm>
          <a:custGeom>
            <a:avLst/>
            <a:gdLst/>
            <a:ahLst/>
            <a:cxnLst/>
            <a:rect l="l" t="t" r="r" b="b"/>
            <a:pathLst>
              <a:path w="528237" h="2951509" extrusionOk="0">
                <a:moveTo>
                  <a:pt x="328" y="2862849"/>
                </a:moveTo>
                <a:cubicBezTo>
                  <a:pt x="219" y="1992386"/>
                  <a:pt x="109" y="1121923"/>
                  <a:pt x="0" y="251460"/>
                </a:cubicBez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05702" y="918020"/>
                  <a:pt x="524305" y="2951509"/>
                </a:cubicBezTo>
              </a:path>
            </a:pathLst>
          </a:custGeom>
          <a:solidFill>
            <a:schemeClr val="accent1"/>
          </a:solidFill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" name="Google Shape;107;p6"/>
          <p:cNvSpPr txBox="1">
            <a:spLocks noGrp="1"/>
          </p:cNvSpPr>
          <p:nvPr>
            <p:ph type="ctrTitle"/>
          </p:nvPr>
        </p:nvSpPr>
        <p:spPr>
          <a:xfrm rot="-557688">
            <a:off x="1248863" y="3564661"/>
            <a:ext cx="7324068" cy="161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  <a:defRPr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6"/>
          <p:cNvSpPr>
            <a:spLocks noGrp="1"/>
          </p:cNvSpPr>
          <p:nvPr>
            <p:ph type="pic" idx="2"/>
          </p:nvPr>
        </p:nvSpPr>
        <p:spPr>
          <a:xfrm rot="-531448">
            <a:off x="914505" y="836686"/>
            <a:ext cx="3923711" cy="2804658"/>
          </a:xfrm>
          <a:prstGeom prst="roundRect">
            <a:avLst>
              <a:gd name="adj" fmla="val 7476"/>
            </a:avLst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2000"/>
              <a:buFont typeface="Nunito"/>
              <a:buNone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09" name="Google Shape;109;p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0" name="Google Shape;110;p6"/>
          <p:cNvSpPr txBox="1">
            <a:spLocks noGrp="1"/>
          </p:cNvSpPr>
          <p:nvPr>
            <p:ph type="subTitle" idx="1"/>
          </p:nvPr>
        </p:nvSpPr>
        <p:spPr>
          <a:xfrm rot="-540000">
            <a:off x="2550459" y="4990824"/>
            <a:ext cx="640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Nunito"/>
              <a:buNone/>
              <a:defRPr sz="22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Nunito"/>
              <a:buNone/>
              <a:defRPr sz="20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ctr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7" descr="SectionHeaderOverlay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7"/>
          <p:cNvSpPr/>
          <p:nvPr/>
        </p:nvSpPr>
        <p:spPr>
          <a:xfrm rot="4809906">
            <a:off x="3408662" y="1817251"/>
            <a:ext cx="1100209" cy="8104720"/>
          </a:xfrm>
          <a:custGeom>
            <a:avLst/>
            <a:gdLst/>
            <a:ahLst/>
            <a:cxnLst/>
            <a:rect l="l" t="t" r="r" b="b"/>
            <a:pathLst>
              <a:path w="1100209" h="8104720" extrusionOk="0">
                <a:moveTo>
                  <a:pt x="533400" y="0"/>
                </a:moveTo>
                <a:lnTo>
                  <a:pt x="533400" y="0"/>
                </a:lnTo>
                <a:cubicBezTo>
                  <a:pt x="674867" y="0"/>
                  <a:pt x="810539" y="56198"/>
                  <a:pt x="910571" y="156230"/>
                </a:cubicBezTo>
                <a:cubicBezTo>
                  <a:pt x="1010603" y="256262"/>
                  <a:pt x="1055019" y="390601"/>
                  <a:pt x="1066800" y="533401"/>
                </a:cubicBezTo>
                <a:cubicBezTo>
                  <a:pt x="1066437" y="2679490"/>
                  <a:pt x="1093715" y="6711917"/>
                  <a:pt x="1100209" y="6755640"/>
                </a:cubicBezTo>
                <a:lnTo>
                  <a:pt x="848624" y="8104720"/>
                </a:lnTo>
                <a:lnTo>
                  <a:pt x="17782" y="7974865"/>
                </a:lnTo>
                <a:cubicBezTo>
                  <a:pt x="11855" y="5494377"/>
                  <a:pt x="5927" y="3013888"/>
                  <a:pt x="0" y="533400"/>
                </a:cubicBezTo>
                <a:cubicBezTo>
                  <a:pt x="0" y="391933"/>
                  <a:pt x="56198" y="256261"/>
                  <a:pt x="156230" y="156229"/>
                </a:cubicBezTo>
                <a:cubicBezTo>
                  <a:pt x="256262" y="56197"/>
                  <a:pt x="391935" y="0"/>
                  <a:pt x="533401" y="0"/>
                </a:cubicBezTo>
                <a:lnTo>
                  <a:pt x="533400" y="0"/>
                </a:lnTo>
                <a:close/>
              </a:path>
            </a:pathLst>
          </a:custGeom>
          <a:solidFill>
            <a:schemeClr val="accent1">
              <a:alpha val="29411"/>
            </a:schemeClr>
          </a:solidFill>
          <a:ln w="31750" cap="flat" cmpd="sng">
            <a:solidFill>
              <a:schemeClr val="accent2">
                <a:alpha val="29411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4" name="Google Shape;114;p7"/>
          <p:cNvSpPr/>
          <p:nvPr/>
        </p:nvSpPr>
        <p:spPr>
          <a:xfrm rot="4800000">
            <a:off x="3393402" y="-445315"/>
            <a:ext cx="2008191" cy="9264100"/>
          </a:xfrm>
          <a:custGeom>
            <a:avLst/>
            <a:gdLst/>
            <a:ahLst/>
            <a:cxnLst/>
            <a:rect l="l" t="t" r="r" b="b"/>
            <a:pathLst>
              <a:path w="2209695" h="9154402" extrusionOk="0">
                <a:moveTo>
                  <a:pt x="93577" y="8811781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80000"/>
            </a:srgbClr>
          </a:solidFill>
          <a:ln w="25400" cap="flat" cmpd="sng">
            <a:solidFill>
              <a:schemeClr val="accent2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5" name="Google Shape;115;p7"/>
          <p:cNvSpPr txBox="1">
            <a:spLocks noGrp="1"/>
          </p:cNvSpPr>
          <p:nvPr>
            <p:ph type="body" idx="1"/>
          </p:nvPr>
        </p:nvSpPr>
        <p:spPr>
          <a:xfrm rot="-600000">
            <a:off x="887172" y="5303003"/>
            <a:ext cx="6904501" cy="9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Nunito"/>
              <a:buNone/>
              <a:defRPr sz="18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Nunito"/>
              <a:buNone/>
              <a:defRPr sz="16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Nunito"/>
              <a:buNone/>
              <a:defRPr sz="14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Nunito"/>
              <a:buNone/>
              <a:defRPr sz="14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Nunito"/>
              <a:buNone/>
              <a:defRPr sz="14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Nunito"/>
              <a:buNone/>
              <a:defRPr sz="14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Nunito"/>
              <a:buNone/>
              <a:defRPr sz="14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888888"/>
              </a:buClr>
              <a:buSzPts val="1400"/>
              <a:buFont typeface="Nunito"/>
              <a:buNone/>
              <a:defRPr sz="1400" b="1" i="0" u="none" strike="noStrike" cap="none">
                <a:solidFill>
                  <a:srgbClr val="888888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grpSp>
        <p:nvGrpSpPr>
          <p:cNvPr id="116" name="Google Shape;116;p7"/>
          <p:cNvGrpSpPr/>
          <p:nvPr/>
        </p:nvGrpSpPr>
        <p:grpSpPr>
          <a:xfrm>
            <a:off x="2741955" y="-1232574"/>
            <a:ext cx="4643950" cy="2985174"/>
            <a:chOff x="2741955" y="-1232574"/>
            <a:chExt cx="4643950" cy="2985174"/>
          </a:xfrm>
        </p:grpSpPr>
        <p:sp>
          <p:nvSpPr>
            <p:cNvPr id="117" name="Google Shape;117;p7"/>
            <p:cNvSpPr/>
            <p:nvPr/>
          </p:nvSpPr>
          <p:spPr>
            <a:xfrm>
              <a:off x="4495800" y="1143000"/>
              <a:ext cx="609600" cy="609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grpSp>
          <p:nvGrpSpPr>
            <p:cNvPr id="118" name="Google Shape;118;p7"/>
            <p:cNvGrpSpPr/>
            <p:nvPr/>
          </p:nvGrpSpPr>
          <p:grpSpPr>
            <a:xfrm flipH="1">
              <a:off x="2741955" y="-933103"/>
              <a:ext cx="2014512" cy="1892938"/>
              <a:chOff x="6843860" y="-944464"/>
              <a:chExt cx="2014512" cy="1892938"/>
            </a:xfrm>
          </p:grpSpPr>
          <p:sp>
            <p:nvSpPr>
              <p:cNvPr id="119" name="Google Shape;119;p7"/>
              <p:cNvSpPr/>
              <p:nvPr/>
            </p:nvSpPr>
            <p:spPr>
              <a:xfrm rot="6387309">
                <a:off x="7124585" y="-846654"/>
                <a:ext cx="1453063" cy="1671367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20" name="Google Shape;120;p7"/>
              <p:cNvSpPr/>
              <p:nvPr/>
            </p:nvSpPr>
            <p:spPr>
              <a:xfrm>
                <a:off x="7624910" y="304800"/>
                <a:ext cx="756423" cy="64367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21" name="Google Shape;121;p7"/>
              <p:cNvSpPr/>
              <p:nvPr/>
            </p:nvSpPr>
            <p:spPr>
              <a:xfrm>
                <a:off x="7062935" y="145351"/>
                <a:ext cx="756423" cy="64367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122" name="Google Shape;122;p7"/>
            <p:cNvGrpSpPr/>
            <p:nvPr/>
          </p:nvGrpSpPr>
          <p:grpSpPr>
            <a:xfrm>
              <a:off x="3235522" y="-1232574"/>
              <a:ext cx="4150384" cy="2407746"/>
              <a:chOff x="3312527" y="-1228092"/>
              <a:chExt cx="4550633" cy="2407746"/>
            </a:xfrm>
          </p:grpSpPr>
          <p:sp>
            <p:nvSpPr>
              <p:cNvPr id="123" name="Google Shape;123;p7"/>
              <p:cNvSpPr/>
              <p:nvPr/>
            </p:nvSpPr>
            <p:spPr>
              <a:xfrm>
                <a:off x="3481535" y="-772181"/>
                <a:ext cx="3505316" cy="1521076"/>
              </a:xfrm>
              <a:prstGeom prst="pie">
                <a:avLst>
                  <a:gd name="adj1" fmla="val 22874"/>
                  <a:gd name="adj2" fmla="val 10786258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24" name="Google Shape;124;p7"/>
              <p:cNvSpPr/>
              <p:nvPr/>
            </p:nvSpPr>
            <p:spPr>
              <a:xfrm>
                <a:off x="4607455" y="134134"/>
                <a:ext cx="1023669" cy="952934"/>
              </a:xfrm>
              <a:prstGeom prst="ellipse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25" name="Google Shape;125;p7"/>
              <p:cNvSpPr/>
              <p:nvPr/>
            </p:nvSpPr>
            <p:spPr>
              <a:xfrm rot="-9130023">
                <a:off x="3441115" y="-185498"/>
                <a:ext cx="1133352" cy="831645"/>
              </a:xfrm>
              <a:prstGeom prst="arc">
                <a:avLst>
                  <a:gd name="adj1" fmla="val 11101214"/>
                  <a:gd name="adj2" fmla="val 21230192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26" name="Google Shape;126;p7"/>
              <p:cNvSpPr/>
              <p:nvPr/>
            </p:nvSpPr>
            <p:spPr>
              <a:xfrm rot="6387309">
                <a:off x="5658551" y="-1047889"/>
                <a:ext cx="1905868" cy="2047339"/>
              </a:xfrm>
              <a:prstGeom prst="arc">
                <a:avLst>
                  <a:gd name="adj1" fmla="val 15243146"/>
                  <a:gd name="adj2" fmla="val 436902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sp>
          <p:nvSpPr>
            <p:cNvPr id="127" name="Google Shape;127;p7"/>
            <p:cNvSpPr/>
            <p:nvPr/>
          </p:nvSpPr>
          <p:spPr>
            <a:xfrm>
              <a:off x="3063128" y="89647"/>
              <a:ext cx="267260" cy="26726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28" name="Google Shape;128;p7"/>
            <p:cNvSpPr/>
            <p:nvPr/>
          </p:nvSpPr>
          <p:spPr>
            <a:xfrm rot="-3981558">
              <a:off x="2809659" y="-85690"/>
              <a:ext cx="182880" cy="228600"/>
            </a:xfrm>
            <a:prstGeom prst="chord">
              <a:avLst>
                <a:gd name="adj1" fmla="val 2700000"/>
                <a:gd name="adj2" fmla="val 1620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129" name="Google Shape;129;p7"/>
          <p:cNvSpPr/>
          <p:nvPr/>
        </p:nvSpPr>
        <p:spPr>
          <a:xfrm rot="4733987">
            <a:off x="1458981" y="2141099"/>
            <a:ext cx="809714" cy="26075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4313"/>
            </a:schemeClr>
          </a:solidFill>
          <a:ln w="25400" cap="flat" cmpd="sng">
            <a:solidFill>
              <a:schemeClr val="accent2">
                <a:alpha val="64313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0" name="Google Shape;130;p7"/>
          <p:cNvSpPr/>
          <p:nvPr/>
        </p:nvSpPr>
        <p:spPr>
          <a:xfrm rot="4733987">
            <a:off x="814850" y="2202342"/>
            <a:ext cx="699135" cy="2512599"/>
          </a:xfrm>
          <a:custGeom>
            <a:avLst/>
            <a:gdLst/>
            <a:ahLst/>
            <a:cxnLst/>
            <a:rect l="l" t="t" r="r" b="b"/>
            <a:pathLst>
              <a:path w="778667" h="2512599" extrusionOk="0">
                <a:moveTo>
                  <a:pt x="0" y="2357093"/>
                </a:moveTo>
                <a:lnTo>
                  <a:pt x="19377" y="370199"/>
                </a:lnTo>
                <a:cubicBezTo>
                  <a:pt x="19377" y="272016"/>
                  <a:pt x="58380" y="177855"/>
                  <a:pt x="127806" y="108429"/>
                </a:cubicBezTo>
                <a:cubicBezTo>
                  <a:pt x="197232" y="39003"/>
                  <a:pt x="291394" y="0"/>
                  <a:pt x="389576" y="1"/>
                </a:cubicBezTo>
                <a:lnTo>
                  <a:pt x="389576" y="0"/>
                </a:lnTo>
                <a:lnTo>
                  <a:pt x="389576" y="0"/>
                </a:lnTo>
                <a:cubicBezTo>
                  <a:pt x="487759" y="0"/>
                  <a:pt x="581920" y="39003"/>
                  <a:pt x="651346" y="108429"/>
                </a:cubicBezTo>
                <a:cubicBezTo>
                  <a:pt x="720772" y="177855"/>
                  <a:pt x="759775" y="272017"/>
                  <a:pt x="759774" y="370199"/>
                </a:cubicBezTo>
                <a:cubicBezTo>
                  <a:pt x="778667" y="770894"/>
                  <a:pt x="763675" y="2066266"/>
                  <a:pt x="764702" y="2512599"/>
                </a:cubicBezTo>
              </a:path>
            </a:pathLst>
          </a:custGeom>
          <a:solidFill>
            <a:schemeClr val="accent1"/>
          </a:solidFill>
          <a:ln w="1270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1" name="Google Shape;131;p7"/>
          <p:cNvSpPr/>
          <p:nvPr/>
        </p:nvSpPr>
        <p:spPr>
          <a:xfrm rot="4733987">
            <a:off x="390772" y="3357641"/>
            <a:ext cx="379174" cy="1207375"/>
          </a:xfrm>
          <a:custGeom>
            <a:avLst/>
            <a:gdLst/>
            <a:ahLst/>
            <a:cxnLst/>
            <a:rect l="l" t="t" r="r" b="b"/>
            <a:pathLst>
              <a:path w="459179" h="1462129" extrusionOk="0">
                <a:moveTo>
                  <a:pt x="0" y="1379079"/>
                </a:moveTo>
                <a:lnTo>
                  <a:pt x="597" y="229291"/>
                </a:lnTo>
                <a:cubicBezTo>
                  <a:pt x="597" y="168479"/>
                  <a:pt x="24755" y="110158"/>
                  <a:pt x="67755" y="67158"/>
                </a:cubicBezTo>
                <a:cubicBezTo>
                  <a:pt x="110755" y="24158"/>
                  <a:pt x="169077" y="0"/>
                  <a:pt x="229888" y="0"/>
                </a:cubicBezTo>
                <a:lnTo>
                  <a:pt x="229888" y="0"/>
                </a:lnTo>
                <a:cubicBezTo>
                  <a:pt x="290700" y="0"/>
                  <a:pt x="349021" y="24158"/>
                  <a:pt x="392021" y="67158"/>
                </a:cubicBezTo>
                <a:cubicBezTo>
                  <a:pt x="435021" y="110158"/>
                  <a:pt x="459179" y="168480"/>
                  <a:pt x="459179" y="229291"/>
                </a:cubicBezTo>
                <a:lnTo>
                  <a:pt x="448070" y="1462129"/>
                </a:lnTo>
              </a:path>
            </a:pathLst>
          </a:custGeom>
          <a:solidFill>
            <a:schemeClr val="accent1"/>
          </a:solidFill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2" name="Google Shape;132;p7"/>
          <p:cNvSpPr txBox="1">
            <a:spLocks noGrp="1"/>
          </p:cNvSpPr>
          <p:nvPr>
            <p:ph type="title"/>
          </p:nvPr>
        </p:nvSpPr>
        <p:spPr>
          <a:xfrm rot="-600000">
            <a:off x="600152" y="3389654"/>
            <a:ext cx="7622161" cy="167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r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  <a:defRPr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"/>
          <p:cNvSpPr/>
          <p:nvPr/>
        </p:nvSpPr>
        <p:spPr>
          <a:xfrm rot="-54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29411"/>
            </a:srgbClr>
          </a:solidFill>
          <a:ln w="25400" cap="flat" cmpd="sng">
            <a:solidFill>
              <a:schemeClr val="accent2">
                <a:alpha val="29411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6" name="Google Shape;136;p8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  <a:defRPr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8"/>
          <p:cNvSpPr txBox="1">
            <a:spLocks noGrp="1"/>
          </p:cNvSpPr>
          <p:nvPr>
            <p:ph type="body" idx="1"/>
          </p:nvPr>
        </p:nvSpPr>
        <p:spPr>
          <a:xfrm>
            <a:off x="699247" y="3024188"/>
            <a:ext cx="3657600" cy="337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•"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8" name="Google Shape;138;p8"/>
          <p:cNvSpPr txBox="1">
            <a:spLocks noGrp="1"/>
          </p:cNvSpPr>
          <p:nvPr>
            <p:ph type="body" idx="2"/>
          </p:nvPr>
        </p:nvSpPr>
        <p:spPr>
          <a:xfrm>
            <a:off x="4751294" y="3024188"/>
            <a:ext cx="3657600" cy="337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•"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9" name="Google Shape;139;p8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40" name="Google Shape;140;p8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41" name="Google Shape;141;p8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/>
          <p:nvPr/>
        </p:nvSpPr>
        <p:spPr>
          <a:xfrm rot="-54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29411"/>
            </a:srgbClr>
          </a:solidFill>
          <a:ln w="25400" cap="flat" cmpd="sng">
            <a:solidFill>
              <a:schemeClr val="accent2">
                <a:alpha val="29411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4" name="Google Shape;144;p9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  <a:defRPr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9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46" name="Google Shape;146;p9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47" name="Google Shape;147;p9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"/>
          <p:cNvSpPr/>
          <p:nvPr/>
        </p:nvSpPr>
        <p:spPr>
          <a:xfrm>
            <a:off x="366713" y="1447800"/>
            <a:ext cx="3748087" cy="4800600"/>
          </a:xfrm>
          <a:prstGeom prst="roundRect">
            <a:avLst>
              <a:gd name="adj" fmla="val 16667"/>
            </a:avLst>
          </a:prstGeom>
          <a:solidFill>
            <a:schemeClr val="accent1">
              <a:alpha val="60000"/>
            </a:schemeClr>
          </a:solidFill>
          <a:ln w="63500" cap="flat" cmpd="sng">
            <a:solidFill>
              <a:schemeClr val="accent2">
                <a:alpha val="6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0" name="Google Shape;150;p10"/>
          <p:cNvSpPr txBox="1">
            <a:spLocks noGrp="1"/>
          </p:cNvSpPr>
          <p:nvPr>
            <p:ph type="title"/>
          </p:nvPr>
        </p:nvSpPr>
        <p:spPr>
          <a:xfrm>
            <a:off x="533399" y="1676400"/>
            <a:ext cx="34290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"/>
              <a:buNone/>
              <a:defRPr sz="3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Google Shape;151;p10"/>
          <p:cNvSpPr txBox="1">
            <a:spLocks noGrp="1"/>
          </p:cNvSpPr>
          <p:nvPr>
            <p:ph type="body" idx="1"/>
          </p:nvPr>
        </p:nvSpPr>
        <p:spPr>
          <a:xfrm>
            <a:off x="4504766" y="990600"/>
            <a:ext cx="4258234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•"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52" name="Google Shape;152;p10"/>
          <p:cNvSpPr txBox="1">
            <a:spLocks noGrp="1"/>
          </p:cNvSpPr>
          <p:nvPr>
            <p:ph type="body" idx="2"/>
          </p:nvPr>
        </p:nvSpPr>
        <p:spPr>
          <a:xfrm>
            <a:off x="533400" y="2850775"/>
            <a:ext cx="3429000" cy="316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"/>
              <a:buNone/>
              <a:defRPr sz="1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unito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900"/>
              <a:buFont typeface="Nunito"/>
              <a:buNone/>
              <a:defRPr sz="9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53" name="Google Shape;153;p10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54" name="Google Shape;154;p10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55" name="Google Shape;155;p10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7C9FF"/>
            </a:gs>
            <a:gs pos="100000">
              <a:srgbClr val="0073B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TextSlideOverlay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7;p1"/>
          <p:cNvGrpSpPr/>
          <p:nvPr/>
        </p:nvGrpSpPr>
        <p:grpSpPr>
          <a:xfrm>
            <a:off x="-573169" y="-650452"/>
            <a:ext cx="7695676" cy="2026535"/>
            <a:chOff x="-573169" y="-650452"/>
            <a:chExt cx="7695676" cy="2026535"/>
          </a:xfrm>
        </p:grpSpPr>
        <p:grpSp>
          <p:nvGrpSpPr>
            <p:cNvPr id="8" name="Google Shape;8;p1"/>
            <p:cNvGrpSpPr/>
            <p:nvPr/>
          </p:nvGrpSpPr>
          <p:grpSpPr>
            <a:xfrm>
              <a:off x="-263314" y="-650452"/>
              <a:ext cx="7385821" cy="2026535"/>
              <a:chOff x="-263314" y="-650452"/>
              <a:chExt cx="7385821" cy="2026535"/>
            </a:xfrm>
          </p:grpSpPr>
          <p:sp>
            <p:nvSpPr>
              <p:cNvPr id="9" name="Google Shape;9;p1"/>
              <p:cNvSpPr/>
              <p:nvPr/>
            </p:nvSpPr>
            <p:spPr>
              <a:xfrm rot="4368687">
                <a:off x="2839420" y="-41330"/>
                <a:ext cx="581935" cy="790091"/>
              </a:xfrm>
              <a:prstGeom prst="ellipse">
                <a:avLst/>
              </a:prstGeom>
              <a:solidFill>
                <a:schemeClr val="lt1">
                  <a:alpha val="2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0" name="Google Shape;10;p1"/>
              <p:cNvSpPr/>
              <p:nvPr/>
            </p:nvSpPr>
            <p:spPr>
              <a:xfrm>
                <a:off x="334576" y="12540"/>
                <a:ext cx="1189424" cy="101213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1" name="Google Shape;11;p1"/>
              <p:cNvSpPr/>
              <p:nvPr/>
            </p:nvSpPr>
            <p:spPr>
              <a:xfrm rot="6387309">
                <a:off x="5839613" y="-548177"/>
                <a:ext cx="1106354" cy="1194988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2" name="Google Shape;12;p1"/>
              <p:cNvSpPr/>
              <p:nvPr/>
            </p:nvSpPr>
            <p:spPr>
              <a:xfrm>
                <a:off x="5472545" y="62345"/>
                <a:ext cx="609600" cy="49127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3" name="Google Shape;13;p1"/>
              <p:cNvSpPr/>
              <p:nvPr/>
            </p:nvSpPr>
            <p:spPr>
              <a:xfrm>
                <a:off x="-7411" y="-607194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4" name="Google Shape;14;p1"/>
              <p:cNvSpPr/>
              <p:nvPr/>
            </p:nvSpPr>
            <p:spPr>
              <a:xfrm>
                <a:off x="1905000" y="-402266"/>
                <a:ext cx="1600200" cy="8001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5" name="Google Shape;15;p1"/>
              <p:cNvSpPr/>
              <p:nvPr/>
            </p:nvSpPr>
            <p:spPr>
              <a:xfrm>
                <a:off x="2631141" y="762000"/>
                <a:ext cx="416859" cy="416859"/>
              </a:xfrm>
              <a:prstGeom prst="ellipse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6" name="Google Shape;16;p1"/>
              <p:cNvSpPr/>
              <p:nvPr/>
            </p:nvSpPr>
            <p:spPr>
              <a:xfrm rot="2510439">
                <a:off x="170710" y="163548"/>
                <a:ext cx="778552" cy="982318"/>
              </a:xfrm>
              <a:prstGeom prst="ellipse">
                <a:avLst/>
              </a:prstGeom>
              <a:solidFill>
                <a:schemeClr val="lt2">
                  <a:alpha val="49411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7" name="Google Shape;17;p1"/>
              <p:cNvSpPr/>
              <p:nvPr/>
            </p:nvSpPr>
            <p:spPr>
              <a:xfrm rot="-5400000">
                <a:off x="-263314" y="842683"/>
                <a:ext cx="533400" cy="5334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8" name="Google Shape;18;p1"/>
              <p:cNvSpPr/>
              <p:nvPr/>
            </p:nvSpPr>
            <p:spPr>
              <a:xfrm>
                <a:off x="1558635" y="491274"/>
                <a:ext cx="228600" cy="19452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19" name="Google Shape;19;p1"/>
              <p:cNvSpPr/>
              <p:nvPr/>
            </p:nvSpPr>
            <p:spPr>
              <a:xfrm>
                <a:off x="990600" y="-603972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0" name="Google Shape;20;p1"/>
              <p:cNvSpPr/>
              <p:nvPr/>
            </p:nvSpPr>
            <p:spPr>
              <a:xfrm>
                <a:off x="5181600" y="-343143"/>
                <a:ext cx="1600200" cy="6858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1" name="Google Shape;21;p1"/>
              <p:cNvSpPr/>
              <p:nvPr/>
            </p:nvSpPr>
            <p:spPr>
              <a:xfrm>
                <a:off x="5728855" y="62345"/>
                <a:ext cx="685800" cy="533400"/>
              </a:xfrm>
              <a:prstGeom prst="ellipse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2" name="Google Shape;22;p1"/>
              <p:cNvSpPr/>
              <p:nvPr/>
            </p:nvSpPr>
            <p:spPr>
              <a:xfrm>
                <a:off x="6136341" y="-257607"/>
                <a:ext cx="838200" cy="527288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3" name="Google Shape;23;p1"/>
              <p:cNvSpPr/>
              <p:nvPr/>
            </p:nvSpPr>
            <p:spPr>
              <a:xfrm rot="4368687">
                <a:off x="3664192" y="-146482"/>
                <a:ext cx="581935" cy="909203"/>
              </a:xfrm>
              <a:prstGeom prst="ellipse">
                <a:avLst/>
              </a:prstGeom>
              <a:solidFill>
                <a:schemeClr val="lt1">
                  <a:alpha val="2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4" name="Google Shape;24;p1"/>
              <p:cNvSpPr/>
              <p:nvPr/>
            </p:nvSpPr>
            <p:spPr>
              <a:xfrm>
                <a:off x="4384965" y="-146937"/>
                <a:ext cx="300317" cy="300317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49411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5" name="Google Shape;25;p1"/>
              <p:cNvSpPr/>
              <p:nvPr/>
            </p:nvSpPr>
            <p:spPr>
              <a:xfrm>
                <a:off x="4756593" y="-119227"/>
                <a:ext cx="18288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6" name="Google Shape;26;p1"/>
              <p:cNvSpPr/>
              <p:nvPr/>
            </p:nvSpPr>
            <p:spPr>
              <a:xfrm>
                <a:off x="5029200" y="-114543"/>
                <a:ext cx="22860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7" name="Google Shape;27;p1"/>
              <p:cNvSpPr/>
              <p:nvPr/>
            </p:nvSpPr>
            <p:spPr>
              <a:xfrm>
                <a:off x="2403765" y="0"/>
                <a:ext cx="665018" cy="665018"/>
              </a:xfrm>
              <a:prstGeom prst="ellipse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  <p:sp>
            <p:nvSpPr>
              <p:cNvPr id="28" name="Google Shape;28;p1"/>
              <p:cNvSpPr/>
              <p:nvPr/>
            </p:nvSpPr>
            <p:spPr>
              <a:xfrm>
                <a:off x="3012141" y="-299172"/>
                <a:ext cx="838200" cy="6096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sp>
          <p:nvSpPr>
            <p:cNvPr id="29" name="Google Shape;29;p1"/>
            <p:cNvSpPr/>
            <p:nvPr/>
          </p:nvSpPr>
          <p:spPr>
            <a:xfrm rot="-5400000">
              <a:off x="-431058" y="-79768"/>
              <a:ext cx="852056" cy="1136277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  <a:defRPr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712788" y="3012142"/>
            <a:ext cx="7716838" cy="3388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Char char="•"/>
              <a:defRPr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unito"/>
              <a:buChar char="•"/>
              <a:defRPr sz="2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•"/>
              <a:defRPr sz="2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800"/>
              <a:buFont typeface="Nunito"/>
              <a:buChar char="•"/>
              <a:defRPr sz="18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dt" idx="10"/>
          </p:nvPr>
        </p:nvSpPr>
        <p:spPr>
          <a:xfrm>
            <a:off x="77040" y="300690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3" name="Google Shape;33;p1"/>
          <p:cNvSpPr txBox="1">
            <a:spLocks noGrp="1"/>
          </p:cNvSpPr>
          <p:nvPr>
            <p:ph type="ftr" idx="11"/>
          </p:nvPr>
        </p:nvSpPr>
        <p:spPr>
          <a:xfrm>
            <a:off x="76200" y="116541"/>
            <a:ext cx="27432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34" name="Google Shape;34;p1"/>
          <p:cNvSpPr txBox="1">
            <a:spLocks noGrp="1"/>
          </p:cNvSpPr>
          <p:nvPr>
            <p:ph type="sldNum" idx="12"/>
          </p:nvPr>
        </p:nvSpPr>
        <p:spPr>
          <a:xfrm>
            <a:off x="76200" y="605491"/>
            <a:ext cx="1385887" cy="23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" name="Google Shape;35;p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MYb5684Kp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6"/>
          <p:cNvSpPr txBox="1">
            <a:spLocks noGrp="1"/>
          </p:cNvSpPr>
          <p:nvPr>
            <p:ph type="ctrTitle"/>
          </p:nvPr>
        </p:nvSpPr>
        <p:spPr>
          <a:xfrm rot="-557688">
            <a:off x="1022823" y="2961459"/>
            <a:ext cx="7551601" cy="161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</a:pPr>
            <a:r>
              <a:rPr lang="en-US"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Cooler Design Challenge</a:t>
            </a:r>
            <a:endParaRPr sz="46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5" name="Google Shape;205;p16"/>
          <p:cNvSpPr txBox="1">
            <a:spLocks noGrp="1"/>
          </p:cNvSpPr>
          <p:nvPr>
            <p:ph type="subTitle" idx="1"/>
          </p:nvPr>
        </p:nvSpPr>
        <p:spPr>
          <a:xfrm rot="-540000">
            <a:off x="2550459" y="4704801"/>
            <a:ext cx="640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Middle School Engineering Adventures!</a:t>
            </a:r>
            <a:endParaRPr sz="24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5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9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</a:pPr>
            <a:r>
              <a:rPr lang="en-US"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How does heat move?</a:t>
            </a:r>
            <a:endParaRPr sz="46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0" name="Google Shape;280;p25"/>
          <p:cNvSpPr txBox="1">
            <a:spLocks noGrp="1"/>
          </p:cNvSpPr>
          <p:nvPr>
            <p:ph type="body" idx="1"/>
          </p:nvPr>
        </p:nvSpPr>
        <p:spPr>
          <a:xfrm>
            <a:off x="712800" y="2819400"/>
            <a:ext cx="77169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Char char="•"/>
            </a:pPr>
            <a:r>
              <a:rPr lang="en-US" sz="24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Radiation - </a:t>
            </a:r>
            <a:r>
              <a:rPr lang="en-US" sz="2000" b="0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 </a:t>
            </a:r>
            <a:r>
              <a:rPr lang="en-US" sz="2000" b="0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method of heat transfer that does not rely upon any contact between the 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heat</a:t>
            </a:r>
            <a:r>
              <a:rPr lang="en-US" sz="2000" b="0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source and the heated object</a:t>
            </a:r>
            <a:r>
              <a:rPr lang="en-US" sz="2000" b="0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, opposed to conduction </a:t>
            </a:r>
            <a:r>
              <a:rPr lang="en-US" sz="2000" b="0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and </a:t>
            </a:r>
            <a:r>
              <a:rPr lang="en-US" sz="2000" b="0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convection.</a:t>
            </a: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Char char="•"/>
            </a:pPr>
            <a:r>
              <a:rPr lang="en-US" sz="24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Convection -</a:t>
            </a:r>
            <a:r>
              <a:rPr lang="en-US" sz="2000" b="0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2000" b="0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transfer of heat from one place to another by the movement of heated fluids</a:t>
            </a:r>
            <a:r>
              <a:rPr lang="en-US" sz="2000" b="0" dirty="0"/>
              <a:t>, </a:t>
            </a:r>
            <a:r>
              <a:rPr lang="en-US" sz="2000" b="0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such as air or water, </a:t>
            </a:r>
            <a:r>
              <a:rPr lang="en-US" sz="2000" b="0" dirty="0"/>
              <a:t>that</a:t>
            </a:r>
            <a:r>
              <a:rPr lang="en-US" sz="2000" b="0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carry thermal energy away from the source.</a:t>
            </a: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Char char="•"/>
            </a:pPr>
            <a:r>
              <a:rPr lang="en-US" sz="24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Conduction - </a:t>
            </a:r>
            <a:r>
              <a:rPr lang="en-US" sz="2000" b="0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the </a:t>
            </a:r>
            <a:r>
              <a:rPr lang="en-US" sz="2000" b="0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movement of heat from one solid to another one, </a:t>
            </a:r>
            <a:r>
              <a:rPr lang="en-US" sz="2000" b="0" dirty="0"/>
              <a:t>which</a:t>
            </a:r>
            <a:r>
              <a:rPr lang="en-US" sz="2000" b="0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2000" b="0" dirty="0"/>
              <a:t>have</a:t>
            </a:r>
            <a:r>
              <a:rPr lang="en-US" sz="2000" b="0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different temperatures when they are touching each </a:t>
            </a:r>
            <a:r>
              <a:rPr lang="en-US" sz="2000" b="0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other.</a:t>
            </a:r>
            <a:endParaRPr sz="2000" b="0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6"/>
          <p:cNvSpPr txBox="1">
            <a:spLocks noGrp="1"/>
          </p:cNvSpPr>
          <p:nvPr>
            <p:ph type="title"/>
          </p:nvPr>
        </p:nvSpPr>
        <p:spPr>
          <a:xfrm>
            <a:off x="533693" y="1273920"/>
            <a:ext cx="77169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</a:pPr>
            <a:r>
              <a:rPr lang="en-US" sz="46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Bill </a:t>
            </a:r>
            <a:r>
              <a:rPr lang="en-US" sz="46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Nye discusses heat</a:t>
            </a:r>
            <a:endParaRPr sz="46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6" name="Google Shape;286;p26"/>
          <p:cNvSpPr txBox="1">
            <a:spLocks noGrp="1"/>
          </p:cNvSpPr>
          <p:nvPr>
            <p:ph type="body" idx="1"/>
          </p:nvPr>
        </p:nvSpPr>
        <p:spPr>
          <a:xfrm>
            <a:off x="712788" y="3012142"/>
            <a:ext cx="7716900" cy="3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chemeClr val="lt1"/>
              </a:buClr>
              <a:buSzPts val="2400"/>
              <a:buFont typeface="Nunito"/>
              <a:buNone/>
            </a:pPr>
            <a:r>
              <a:rPr lang="en-US" sz="2400" b="1" i="0" u="sng" strike="noStrike" cap="none" dirty="0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https://www.youtube.com/watch?v=WMYb5684Kp0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7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9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</a:pPr>
            <a:r>
              <a:rPr lang="en-US"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Cooler Challenge!</a:t>
            </a:r>
            <a:endParaRPr sz="46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2" name="Google Shape;292;p27"/>
          <p:cNvSpPr txBox="1">
            <a:spLocks noGrp="1"/>
          </p:cNvSpPr>
          <p:nvPr>
            <p:ph type="body" idx="1"/>
          </p:nvPr>
        </p:nvSpPr>
        <p:spPr>
          <a:xfrm>
            <a:off x="595688" y="3062292"/>
            <a:ext cx="7716900" cy="3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r>
              <a:rPr lang="en-US" dirty="0"/>
              <a:t>Now that you have some background on the conductors and insulators, your challenge is to design a cooler using the supplies provided to keep your </a:t>
            </a:r>
            <a:r>
              <a:rPr lang="en-US" dirty="0" smtClean="0"/>
              <a:t>popsicle and ice cube </a:t>
            </a:r>
            <a:r>
              <a:rPr lang="en-US" dirty="0"/>
              <a:t>cold. 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r>
              <a:rPr lang="en-US" dirty="0"/>
              <a:t>Grab your supplies and </a:t>
            </a:r>
            <a:r>
              <a:rPr lang="en-US" dirty="0" smtClean="0"/>
              <a:t>start on </a:t>
            </a:r>
            <a:r>
              <a:rPr lang="en-US" dirty="0"/>
              <a:t>your </a:t>
            </a:r>
            <a:r>
              <a:rPr lang="en-US" dirty="0" smtClean="0"/>
              <a:t>design!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Clr>
                <a:schemeClr val="lt1"/>
              </a:buClr>
              <a:buSzPts val="2400"/>
              <a:buFont typeface="Nunito"/>
              <a:buNone/>
            </a:pP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7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</a:pPr>
            <a:r>
              <a:rPr lang="en-US"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Keeping things cool is a huge industry!</a:t>
            </a:r>
            <a:endParaRPr sz="46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1" name="Google Shape;211;p17"/>
          <p:cNvSpPr txBox="1">
            <a:spLocks noGrp="1"/>
          </p:cNvSpPr>
          <p:nvPr>
            <p:ph type="body" idx="1"/>
          </p:nvPr>
        </p:nvSpPr>
        <p:spPr>
          <a:xfrm>
            <a:off x="1650417" y="3012300"/>
            <a:ext cx="5841600" cy="3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20"/>
              <a:buFont typeface="Nunito"/>
              <a:buChar char="•"/>
            </a:pPr>
            <a:r>
              <a:rPr lang="en-US" sz="222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Insulation is needed in everything from the walls of your house, to the coffee mugs everyone carries around.</a:t>
            </a: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20"/>
              <a:buFont typeface="Nunito"/>
              <a:buChar char="•"/>
            </a:pPr>
            <a:r>
              <a:rPr lang="en-US" sz="222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Yeti alone sells over</a:t>
            </a:r>
            <a:r>
              <a:rPr lang="en-US" sz="2220" dirty="0"/>
              <a:t> half </a:t>
            </a:r>
            <a:r>
              <a:rPr lang="en-US" sz="2220" dirty="0" smtClean="0"/>
              <a:t>a </a:t>
            </a:r>
            <a:r>
              <a:rPr lang="en-US" sz="2220" i="1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billion</a:t>
            </a:r>
            <a:r>
              <a:rPr lang="en-US" sz="222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dollars worth of coolers a </a:t>
            </a:r>
            <a:r>
              <a:rPr lang="en-US" sz="222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year. </a:t>
            </a:r>
            <a:r>
              <a:rPr lang="en-US" sz="222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That’s not counting other big names like </a:t>
            </a:r>
            <a:r>
              <a:rPr lang="en-US" sz="2220" dirty="0"/>
              <a:t>I</a:t>
            </a:r>
            <a:r>
              <a:rPr lang="en-US" sz="222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gloo or Coleman!</a:t>
            </a: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20193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20"/>
              <a:buFont typeface="Nunito"/>
              <a:buNone/>
            </a:pPr>
            <a:endParaRPr sz="222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8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</a:pPr>
            <a:r>
              <a:rPr lang="en-US"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That’s a </a:t>
            </a:r>
            <a:r>
              <a:rPr lang="en-US"/>
              <a:t>p</a:t>
            </a:r>
            <a:r>
              <a:rPr lang="en-US"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retty big deal!</a:t>
            </a:r>
            <a:endParaRPr sz="46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7" name="Google Shape;217;p18"/>
          <p:cNvSpPr txBox="1">
            <a:spLocks noGrp="1"/>
          </p:cNvSpPr>
          <p:nvPr>
            <p:ph type="body" idx="1"/>
          </p:nvPr>
        </p:nvSpPr>
        <p:spPr>
          <a:xfrm>
            <a:off x="712800" y="3012152"/>
            <a:ext cx="7716900" cy="34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Char char="•"/>
            </a:pPr>
            <a:r>
              <a:rPr lang="en-US" sz="24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To 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keep up with competition, these companies </a:t>
            </a:r>
            <a:r>
              <a:rPr lang="en-US" sz="24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employ engineers 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and scientists in order to help create and test new insulating </a:t>
            </a:r>
            <a:r>
              <a:rPr lang="en-US" sz="24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technologies.</a:t>
            </a: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Char char="•"/>
            </a:pPr>
            <a:r>
              <a:rPr lang="en-US" sz="24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Let’s see how other projects have applied the engineering design process to create a cooler made out of hemp and flax! </a:t>
            </a: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9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9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</a:pPr>
            <a:r>
              <a:rPr lang="en-US"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Initial failures</a:t>
            </a:r>
            <a:endParaRPr sz="46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3" name="Google Shape;223;p19"/>
          <p:cNvSpPr txBox="1">
            <a:spLocks noGrp="1"/>
          </p:cNvSpPr>
          <p:nvPr>
            <p:ph type="body" idx="1"/>
          </p:nvPr>
        </p:nvSpPr>
        <p:spPr>
          <a:xfrm>
            <a:off x="277899" y="3012150"/>
            <a:ext cx="4293339" cy="3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</a:pPr>
            <a:r>
              <a:rPr lang="en-US" sz="1800" dirty="0"/>
              <a:t>First attempt </a:t>
            </a:r>
            <a:r>
              <a:rPr lang="en-US" sz="1800" dirty="0" smtClean="0"/>
              <a:t>the class </a:t>
            </a:r>
            <a:r>
              <a:rPr lang="en-US" sz="1800" dirty="0"/>
              <a:t>used a </a:t>
            </a:r>
            <a:r>
              <a:rPr lang="en-US" sz="1800" dirty="0" smtClean="0"/>
              <a:t>Styrofoam </a:t>
            </a:r>
            <a:r>
              <a:rPr lang="en-US" sz="1800" dirty="0"/>
              <a:t>cooler as a mold but due to the pressure needed to create a compression for curing, the </a:t>
            </a:r>
            <a:r>
              <a:rPr lang="en-US" sz="1800" dirty="0" smtClean="0"/>
              <a:t>cooler </a:t>
            </a:r>
            <a:r>
              <a:rPr lang="en-US" sz="1800" dirty="0"/>
              <a:t>collapsed.  </a:t>
            </a:r>
            <a:endParaRPr sz="1800" dirty="0"/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 smtClean="0"/>
              <a:t>In the second </a:t>
            </a:r>
            <a:r>
              <a:rPr lang="en-US" sz="1800" dirty="0"/>
              <a:t>attempt</a:t>
            </a:r>
            <a:r>
              <a:rPr lang="en-US" sz="1800" dirty="0" smtClean="0"/>
              <a:t>, they used </a:t>
            </a:r>
            <a:r>
              <a:rPr lang="en-US" sz="1800" dirty="0"/>
              <a:t>wooden blocks to form </a:t>
            </a:r>
            <a:r>
              <a:rPr lang="en-US" sz="1800" dirty="0"/>
              <a:t>a</a:t>
            </a:r>
            <a:r>
              <a:rPr lang="en-US" sz="1800" dirty="0" smtClean="0"/>
              <a:t> </a:t>
            </a:r>
            <a:r>
              <a:rPr lang="en-US" sz="1800" dirty="0"/>
              <a:t>cooler </a:t>
            </a:r>
            <a:r>
              <a:rPr lang="en-US" sz="1800" dirty="0" smtClean="0"/>
              <a:t>along with a foam </a:t>
            </a:r>
            <a:r>
              <a:rPr lang="en-US" sz="1800" dirty="0"/>
              <a:t>mixture.  We were able to get a solid shape </a:t>
            </a:r>
            <a:r>
              <a:rPr lang="en-US" sz="1800" dirty="0" smtClean="0"/>
              <a:t>but it was </a:t>
            </a:r>
            <a:r>
              <a:rPr lang="en-US" sz="1800" dirty="0"/>
              <a:t>hard to remove the wooden forms without breaking the mold.</a:t>
            </a:r>
            <a:endParaRPr sz="1800" dirty="0"/>
          </a:p>
        </p:txBody>
      </p:sp>
      <p:pic>
        <p:nvPicPr>
          <p:cNvPr id="224" name="Google Shape;224;p19" descr="RET image 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60250" y="3902586"/>
            <a:ext cx="2865303" cy="2148977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5" name="Google Shape;22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0250" y="1744911"/>
            <a:ext cx="2865303" cy="1972825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6" name="Google Shape;22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1238" y="2731323"/>
            <a:ext cx="1259060" cy="1729137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7" name="Google Shape;227;p19"/>
          <p:cNvSpPr txBox="1"/>
          <p:nvPr/>
        </p:nvSpPr>
        <p:spPr>
          <a:xfrm>
            <a:off x="5300125" y="6222375"/>
            <a:ext cx="3518400" cy="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8" name="Google Shape;228;p19"/>
          <p:cNvSpPr txBox="1"/>
          <p:nvPr/>
        </p:nvSpPr>
        <p:spPr>
          <a:xfrm>
            <a:off x="5220350" y="3429000"/>
            <a:ext cx="3518400" cy="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9" name="Google Shape;229;p19"/>
          <p:cNvSpPr txBox="1"/>
          <p:nvPr/>
        </p:nvSpPr>
        <p:spPr>
          <a:xfrm>
            <a:off x="7826357" y="1818900"/>
            <a:ext cx="1086000" cy="10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0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9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</a:pPr>
            <a:r>
              <a:rPr lang="en-US"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Final cooler</a:t>
            </a:r>
            <a:endParaRPr sz="46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35" name="Google Shape;235;p20" descr="RET image 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494" y="2564141"/>
            <a:ext cx="4264639" cy="362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0" descr="RET image 5.jpg"/>
          <p:cNvPicPr preferRelativeResize="0"/>
          <p:nvPr/>
        </p:nvPicPr>
        <p:blipFill rotWithShape="1">
          <a:blip r:embed="rId4">
            <a:alphaModFix/>
          </a:blip>
          <a:srcRect t="27288"/>
          <a:stretch/>
        </p:blipFill>
        <p:spPr>
          <a:xfrm>
            <a:off x="6834650" y="348598"/>
            <a:ext cx="2110473" cy="2046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0" descr="RET image 6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10096" y="2564142"/>
            <a:ext cx="4035027" cy="3621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307" y="284309"/>
            <a:ext cx="6556428" cy="6024282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9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</a:pPr>
            <a:r>
              <a:rPr lang="en-US"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Cooler Challenge!</a:t>
            </a:r>
            <a:endParaRPr sz="46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9" name="Google Shape;259;p22"/>
          <p:cNvSpPr txBox="1">
            <a:spLocks noGrp="1"/>
          </p:cNvSpPr>
          <p:nvPr>
            <p:ph type="body" idx="1"/>
          </p:nvPr>
        </p:nvSpPr>
        <p:spPr>
          <a:xfrm>
            <a:off x="712788" y="3012142"/>
            <a:ext cx="7716900" cy="3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Today you are going to apply the engineering </a:t>
            </a:r>
            <a:r>
              <a:rPr lang="en-US" sz="24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design 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process to create a cooler to keep your </a:t>
            </a:r>
            <a:r>
              <a:rPr lang="en-US" sz="24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Popsicle and ice cube nice 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and cold while we learn more about wind </a:t>
            </a:r>
            <a:r>
              <a:rPr lang="en-US" sz="24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energy—because 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no one wants warm popsicles!</a:t>
            </a: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Clr>
                <a:schemeClr val="lt1"/>
              </a:buClr>
              <a:buSzPts val="2400"/>
              <a:buFont typeface="Nunito"/>
              <a:buNone/>
            </a:pPr>
            <a:r>
              <a:rPr lang="en-US" sz="24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But 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before we can start any of that we need to learn more about heat and insulation….</a:t>
            </a:r>
            <a:endParaRPr sz="24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3"/>
          <p:cNvSpPr txBox="1">
            <a:spLocks noGrp="1"/>
          </p:cNvSpPr>
          <p:nvPr>
            <p:ph type="title"/>
          </p:nvPr>
        </p:nvSpPr>
        <p:spPr>
          <a:xfrm>
            <a:off x="713538" y="1438500"/>
            <a:ext cx="77169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</a:pPr>
            <a:r>
              <a:rPr lang="en-US" sz="46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What makes good insulation?</a:t>
            </a:r>
            <a:endParaRPr sz="46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5" name="Google Shape;265;p23"/>
          <p:cNvSpPr txBox="1">
            <a:spLocks noGrp="1"/>
          </p:cNvSpPr>
          <p:nvPr>
            <p:ph type="body" idx="1"/>
          </p:nvPr>
        </p:nvSpPr>
        <p:spPr>
          <a:xfrm>
            <a:off x="712800" y="3012149"/>
            <a:ext cx="7716900" cy="24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543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Char char="•"/>
            </a:pPr>
            <a:r>
              <a:rPr lang="en-US" dirty="0"/>
              <a:t>First, w</a:t>
            </a:r>
            <a:r>
              <a:rPr lang="en-US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 have to know the difference between insulators and conductors.</a:t>
            </a:r>
            <a:endParaRPr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342900" marR="0" lvl="0" indent="-3543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Char char="•"/>
            </a:pPr>
            <a:r>
              <a:rPr lang="en-US" dirty="0"/>
              <a:t>Second, we have to know</a:t>
            </a:r>
            <a:r>
              <a:rPr lang="en-US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how heat actually </a:t>
            </a:r>
            <a:r>
              <a:rPr lang="en-US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moves.</a:t>
            </a:r>
            <a:endParaRPr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42900" marR="0" lvl="0" indent="-20193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20"/>
              <a:buFont typeface="Nunito"/>
              <a:buNone/>
            </a:pPr>
            <a:endParaRPr sz="222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flip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4"/>
          <p:cNvSpPr txBox="1">
            <a:spLocks noGrp="1"/>
          </p:cNvSpPr>
          <p:nvPr>
            <p:ph type="title"/>
          </p:nvPr>
        </p:nvSpPr>
        <p:spPr>
          <a:xfrm>
            <a:off x="712788" y="1371600"/>
            <a:ext cx="77169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Nunito"/>
              <a:buNone/>
            </a:pPr>
            <a:r>
              <a:rPr lang="en-US" sz="46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Conductors </a:t>
            </a:r>
            <a:r>
              <a:rPr lang="en-US" sz="46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vs. </a:t>
            </a:r>
            <a:r>
              <a:rPr lang="en-US" sz="46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Insulators</a:t>
            </a:r>
            <a:endParaRPr sz="46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1" name="Google Shape;271;p24"/>
          <p:cNvSpPr txBox="1"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ect">
            <a:avLst/>
          </a:prstGeom>
          <a:solidFill>
            <a:schemeClr val="accent1">
              <a:alpha val="80000"/>
            </a:schemeClr>
          </a:solidFill>
          <a:ln w="9525" cap="flat" cmpd="sng">
            <a:solidFill>
              <a:schemeClr val="accent2">
                <a:alpha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unito"/>
              <a:buNone/>
            </a:pPr>
            <a:endParaRPr sz="22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unito"/>
              <a:buNone/>
            </a:pPr>
            <a:r>
              <a:rPr lang="en-US" sz="2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Conductors</a:t>
            </a:r>
            <a:endParaRPr sz="22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unito"/>
              <a:buNone/>
            </a:pPr>
            <a:endParaRPr sz="22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2" name="Google Shape;272;p24"/>
          <p:cNvSpPr txBox="1">
            <a:spLocks noGrp="1"/>
          </p:cNvSpPr>
          <p:nvPr>
            <p:ph type="body" idx="2"/>
          </p:nvPr>
        </p:nvSpPr>
        <p:spPr>
          <a:xfrm>
            <a:off x="712788" y="3657600"/>
            <a:ext cx="36576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Material which allows energy to pass through </a:t>
            </a:r>
            <a:r>
              <a:rPr lang="en-US" sz="18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easily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Weak </a:t>
            </a:r>
            <a:r>
              <a:rPr lang="en-US" sz="18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covalent 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bonds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Clr>
                <a:schemeClr val="lt1"/>
              </a:buClr>
              <a:buSzPts val="1800"/>
              <a:buFont typeface="Nunito"/>
              <a:buChar char="•"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Freely moving </a:t>
            </a:r>
            <a:r>
              <a:rPr lang="en-US" sz="18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electrons</a:t>
            </a:r>
            <a:endParaRPr sz="18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3" name="Google Shape;273;p24"/>
          <p:cNvSpPr>
            <a:spLocks noGrp="1"/>
          </p:cNvSpPr>
          <p:nvPr>
            <p:ph type="body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16667"/>
            </a:avLst>
          </a:prstGeom>
          <a:solidFill>
            <a:schemeClr val="accent1">
              <a:alpha val="80000"/>
            </a:schemeClr>
          </a:solidFill>
          <a:ln w="9525" cap="flat" cmpd="sng">
            <a:solidFill>
              <a:schemeClr val="accent2">
                <a:alpha val="8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Nunito"/>
              <a:buNone/>
            </a:pPr>
            <a:r>
              <a:rPr lang="en-US" sz="2200" b="1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Insulators</a:t>
            </a:r>
            <a:endParaRPr sz="2200" b="1" i="0" u="none" strike="noStrike" cap="non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4" name="Google Shape;274;p24"/>
          <p:cNvSpPr txBox="1">
            <a:spLocks noGrp="1"/>
          </p:cNvSpPr>
          <p:nvPr>
            <p:ph type="body" idx="4"/>
          </p:nvPr>
        </p:nvSpPr>
        <p:spPr>
          <a:xfrm>
            <a:off x="4773706" y="3657600"/>
            <a:ext cx="36576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Material which does not easily allow energy to pass </a:t>
            </a:r>
            <a:r>
              <a:rPr lang="en-US" sz="18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through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unito"/>
              <a:buChar char="•"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Strong covalent bonds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Clr>
                <a:schemeClr val="lt1"/>
              </a:buClr>
              <a:buSzPts val="1800"/>
              <a:buFont typeface="Nunito"/>
              <a:buChar char="•"/>
            </a:pPr>
            <a:r>
              <a:rPr lang="en-US" sz="1800" b="1" i="0" u="none" strike="noStrike" cap="none" dirty="0" smtClean="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Electrons do not move freely</a:t>
            </a:r>
            <a:endParaRPr sz="1800" b="1" i="0" u="none" strike="noStrike" cap="none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ky">
  <a:themeElements>
    <a:clrScheme name="Sky">
      <a:dk1>
        <a:srgbClr val="000000"/>
      </a:dk1>
      <a:lt1>
        <a:srgbClr val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476</Words>
  <Application>Microsoft Office PowerPoint</Application>
  <PresentationFormat>On-screen Show (4:3)</PresentationFormat>
  <Paragraphs>41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Nunito</vt:lpstr>
      <vt:lpstr>Sky</vt:lpstr>
      <vt:lpstr>Cooler Design Challenge</vt:lpstr>
      <vt:lpstr>Keeping things cool is a huge industry!</vt:lpstr>
      <vt:lpstr>That’s a pretty big deal!</vt:lpstr>
      <vt:lpstr>Initial failures</vt:lpstr>
      <vt:lpstr>Final cooler</vt:lpstr>
      <vt:lpstr>PowerPoint Presentation</vt:lpstr>
      <vt:lpstr>Cooler Challenge!</vt:lpstr>
      <vt:lpstr>What makes good insulation?</vt:lpstr>
      <vt:lpstr>Conductors vs. Insulators</vt:lpstr>
      <vt:lpstr>How does heat move?</vt:lpstr>
      <vt:lpstr>Bill Nye discusses heat</vt:lpstr>
      <vt:lpstr>Cooler Challenge!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Cooler Design Challenge</dc:title>
  <cp:lastModifiedBy>Zain Iqbal</cp:lastModifiedBy>
  <cp:revision>4</cp:revision>
  <dcterms:modified xsi:type="dcterms:W3CDTF">2019-03-18T18:46:17Z</dcterms:modified>
</cp:coreProperties>
</file>