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Montserrat Classic" panose="020B0604020202020204" charset="0"/>
      <p:regular r:id="rId21"/>
    </p:embeddedFont>
    <p:embeddedFont>
      <p:font typeface="Montserrat Classic Bold" panose="020B0604020202020204" charset="0"/>
      <p:regular r:id="rId22"/>
      <p:bold r:id="rId23"/>
    </p:embeddedFont>
    <p:embeddedFont>
      <p:font typeface="Montserrat Light" panose="00000400000000000000" pitchFamily="2" charset="0"/>
      <p:regular r:id="rId24"/>
    </p:embeddedFont>
    <p:embeddedFont>
      <p:font typeface="Montserrat Light Bold" panose="020B0604020202020204" charset="0"/>
      <p:regular r:id="rId25"/>
      <p:bold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1AA8423-5AA0-358E-747F-E236EB375468}" name="Beth McElroy" initials="BM" userId="adafc60ca507be3b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626" autoAdjust="0"/>
    <p:restoredTop sz="94595" autoAdjust="0"/>
  </p:normalViewPr>
  <p:slideViewPr>
    <p:cSldViewPr>
      <p:cViewPr varScale="1">
        <p:scale>
          <a:sx n="71" d="100"/>
          <a:sy n="71" d="100"/>
        </p:scale>
        <p:origin x="180" y="3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454E29-0EAB-471C-9889-C5F3C5D638EA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8F9FFB-D6CC-4E38-BB76-69EF359078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191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23.jpe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gif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33730" y="-330005"/>
            <a:ext cx="2458198" cy="10938119"/>
          </a:xfrm>
          <a:custGeom>
            <a:avLst/>
            <a:gdLst/>
            <a:ahLst/>
            <a:cxnLst/>
            <a:rect l="l" t="t" r="r" b="b"/>
            <a:pathLst>
              <a:path w="2458198" h="10938119">
                <a:moveTo>
                  <a:pt x="0" y="0"/>
                </a:moveTo>
                <a:lnTo>
                  <a:pt x="2458198" y="0"/>
                </a:lnTo>
                <a:lnTo>
                  <a:pt x="2458198" y="10938120"/>
                </a:lnTo>
                <a:lnTo>
                  <a:pt x="0" y="109381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8669" t="-47987" r="-233923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AutoShape 3"/>
          <p:cNvSpPr/>
          <p:nvPr/>
        </p:nvSpPr>
        <p:spPr>
          <a:xfrm>
            <a:off x="-1147731" y="-438150"/>
            <a:ext cx="2552700" cy="11163300"/>
          </a:xfrm>
          <a:prstGeom prst="rect">
            <a:avLst/>
          </a:prstGeom>
          <a:solidFill>
            <a:srgbClr val="43B0F1"/>
          </a:solidFill>
        </p:spPr>
        <p:txBody>
          <a:bodyPr/>
          <a:lstStyle/>
          <a:p>
            <a:endParaRPr lang="en-US" dirty="0"/>
          </a:p>
        </p:txBody>
      </p:sp>
      <p:grpSp>
        <p:nvGrpSpPr>
          <p:cNvPr id="4" name="Group 4"/>
          <p:cNvGrpSpPr/>
          <p:nvPr/>
        </p:nvGrpSpPr>
        <p:grpSpPr>
          <a:xfrm>
            <a:off x="1221635" y="2030517"/>
            <a:ext cx="2886906" cy="851395"/>
            <a:chOff x="0" y="0"/>
            <a:chExt cx="1722525" cy="508000"/>
          </a:xfrm>
        </p:grpSpPr>
        <p:sp>
          <p:nvSpPr>
            <p:cNvPr id="5" name="Freeform 5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6" name="Freeform 6"/>
          <p:cNvSpPr/>
          <p:nvPr/>
        </p:nvSpPr>
        <p:spPr>
          <a:xfrm rot="5400000">
            <a:off x="11008092" y="-1401639"/>
            <a:ext cx="10513707" cy="6137732"/>
          </a:xfrm>
          <a:custGeom>
            <a:avLst/>
            <a:gdLst/>
            <a:ahLst/>
            <a:cxnLst/>
            <a:rect l="l" t="t" r="r" b="b"/>
            <a:pathLst>
              <a:path w="10513707" h="6137732">
                <a:moveTo>
                  <a:pt x="0" y="0"/>
                </a:moveTo>
                <a:lnTo>
                  <a:pt x="10513707" y="0"/>
                </a:lnTo>
                <a:lnTo>
                  <a:pt x="10513707" y="6137732"/>
                </a:lnTo>
                <a:lnTo>
                  <a:pt x="0" y="61377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7" name="Freeform 7"/>
          <p:cNvSpPr/>
          <p:nvPr/>
        </p:nvSpPr>
        <p:spPr>
          <a:xfrm>
            <a:off x="14832185" y="7453716"/>
            <a:ext cx="2865521" cy="2833284"/>
          </a:xfrm>
          <a:custGeom>
            <a:avLst/>
            <a:gdLst/>
            <a:ahLst/>
            <a:cxnLst/>
            <a:rect l="l" t="t" r="r" b="b"/>
            <a:pathLst>
              <a:path w="2865521" h="2833284">
                <a:moveTo>
                  <a:pt x="0" y="0"/>
                </a:moveTo>
                <a:lnTo>
                  <a:pt x="2865521" y="0"/>
                </a:lnTo>
                <a:lnTo>
                  <a:pt x="2865521" y="2833284"/>
                </a:lnTo>
                <a:lnTo>
                  <a:pt x="0" y="28332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8" name="Group 8"/>
          <p:cNvGrpSpPr/>
          <p:nvPr/>
        </p:nvGrpSpPr>
        <p:grpSpPr>
          <a:xfrm>
            <a:off x="2367536" y="2881912"/>
            <a:ext cx="11502081" cy="5396316"/>
            <a:chOff x="0" y="0"/>
            <a:chExt cx="15336109" cy="7195088"/>
          </a:xfrm>
        </p:grpSpPr>
        <p:sp>
          <p:nvSpPr>
            <p:cNvPr id="9" name="TextBox 9"/>
            <p:cNvSpPr txBox="1"/>
            <p:nvPr/>
          </p:nvSpPr>
          <p:spPr>
            <a:xfrm>
              <a:off x="0" y="123825"/>
              <a:ext cx="15336109" cy="61194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1880"/>
                </a:lnSpc>
              </a:pPr>
              <a:r>
                <a:rPr lang="en-US" sz="11000" b="1" spc="770" dirty="0">
                  <a:solidFill>
                    <a:srgbClr val="E8EEF1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ARDUINO AIR QUALITY MONITOR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572365"/>
              <a:ext cx="8379388" cy="622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19"/>
                </a:lnSpc>
              </a:pPr>
              <a:endParaRPr dirty="0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394463" y="1806878"/>
            <a:ext cx="10425774" cy="536394"/>
          </a:xfrm>
          <a:prstGeom prst="rect">
            <a:avLst/>
          </a:prstGeom>
          <a:solidFill>
            <a:srgbClr val="E8EEF1">
              <a:alpha val="4706"/>
            </a:srgb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/>
          <p:cNvSpPr/>
          <p:nvPr/>
        </p:nvSpPr>
        <p:spPr>
          <a:xfrm rot="5400000">
            <a:off x="7961379" y="-10333122"/>
            <a:ext cx="2365243" cy="20348819"/>
          </a:xfrm>
          <a:custGeom>
            <a:avLst/>
            <a:gdLst/>
            <a:ahLst/>
            <a:cxnLst/>
            <a:rect l="l" t="t" r="r" b="b"/>
            <a:pathLst>
              <a:path w="2365243" h="20348819">
                <a:moveTo>
                  <a:pt x="0" y="0"/>
                </a:moveTo>
                <a:lnTo>
                  <a:pt x="2365242" y="0"/>
                </a:lnTo>
                <a:lnTo>
                  <a:pt x="2365242" y="20348820"/>
                </a:lnTo>
                <a:lnTo>
                  <a:pt x="0" y="203488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1467" r="-32291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AutoShape 4"/>
          <p:cNvSpPr/>
          <p:nvPr/>
        </p:nvSpPr>
        <p:spPr>
          <a:xfrm>
            <a:off x="-1638300" y="-733999"/>
            <a:ext cx="21640800" cy="1143000"/>
          </a:xfrm>
          <a:prstGeom prst="rect">
            <a:avLst/>
          </a:prstGeom>
          <a:solidFill>
            <a:srgbClr val="43B0F1"/>
          </a:solidFill>
        </p:spPr>
        <p:txBody>
          <a:bodyPr/>
          <a:lstStyle/>
          <a:p>
            <a:endParaRPr lang="en-US" dirty="0"/>
          </a:p>
        </p:txBody>
      </p:sp>
      <p:grpSp>
        <p:nvGrpSpPr>
          <p:cNvPr id="5" name="Group 5"/>
          <p:cNvGrpSpPr/>
          <p:nvPr/>
        </p:nvGrpSpPr>
        <p:grpSpPr>
          <a:xfrm>
            <a:off x="-2087895" y="2131434"/>
            <a:ext cx="2886906" cy="851395"/>
            <a:chOff x="0" y="0"/>
            <a:chExt cx="1722525" cy="508000"/>
          </a:xfrm>
        </p:grpSpPr>
        <p:sp>
          <p:nvSpPr>
            <p:cNvPr id="6" name="Freeform 6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7" name="Group 7"/>
          <p:cNvGrpSpPr/>
          <p:nvPr/>
        </p:nvGrpSpPr>
        <p:grpSpPr>
          <a:xfrm rot="-10800000">
            <a:off x="16244817" y="2062953"/>
            <a:ext cx="2886906" cy="851395"/>
            <a:chOff x="0" y="0"/>
            <a:chExt cx="1722525" cy="508000"/>
          </a:xfrm>
        </p:grpSpPr>
        <p:sp>
          <p:nvSpPr>
            <p:cNvPr id="8" name="Freeform 8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9" name="Freeform 9"/>
          <p:cNvSpPr/>
          <p:nvPr/>
        </p:nvSpPr>
        <p:spPr>
          <a:xfrm>
            <a:off x="4394463" y="2488650"/>
            <a:ext cx="10425774" cy="7445740"/>
          </a:xfrm>
          <a:custGeom>
            <a:avLst/>
            <a:gdLst/>
            <a:ahLst/>
            <a:cxnLst/>
            <a:rect l="l" t="t" r="r" b="b"/>
            <a:pathLst>
              <a:path w="10425774" h="7445740">
                <a:moveTo>
                  <a:pt x="0" y="0"/>
                </a:moveTo>
                <a:lnTo>
                  <a:pt x="10425774" y="0"/>
                </a:lnTo>
                <a:lnTo>
                  <a:pt x="10425774" y="7445740"/>
                </a:lnTo>
                <a:lnTo>
                  <a:pt x="0" y="7445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TextBox 10"/>
          <p:cNvSpPr txBox="1"/>
          <p:nvPr/>
        </p:nvSpPr>
        <p:spPr>
          <a:xfrm>
            <a:off x="3279421" y="758766"/>
            <a:ext cx="11729158" cy="1079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6"/>
              </a:lnSpc>
            </a:pPr>
            <a:r>
              <a:rPr lang="en-US" sz="6600" b="1" spc="191" dirty="0">
                <a:solidFill>
                  <a:srgbClr val="E8EEF1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CONNECTIONS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33963" y="1725196"/>
            <a:ext cx="7928767" cy="580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6"/>
              </a:lnSpc>
            </a:pPr>
            <a:r>
              <a:rPr lang="en-US" sz="3200" spc="352" dirty="0">
                <a:solidFill>
                  <a:srgbClr val="43B0F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MQ135 AND DTH11 TO ARDUINO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560528" y="1950546"/>
            <a:ext cx="7425217" cy="1076209"/>
          </a:xfrm>
          <a:prstGeom prst="rect">
            <a:avLst/>
          </a:prstGeom>
          <a:solidFill>
            <a:srgbClr val="E8EEF1">
              <a:alpha val="4706"/>
            </a:srgb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/>
          <p:cNvSpPr/>
          <p:nvPr/>
        </p:nvSpPr>
        <p:spPr>
          <a:xfrm rot="5400000">
            <a:off x="7961379" y="-10333122"/>
            <a:ext cx="2365243" cy="20348819"/>
          </a:xfrm>
          <a:custGeom>
            <a:avLst/>
            <a:gdLst/>
            <a:ahLst/>
            <a:cxnLst/>
            <a:rect l="l" t="t" r="r" b="b"/>
            <a:pathLst>
              <a:path w="2365243" h="20348819">
                <a:moveTo>
                  <a:pt x="0" y="0"/>
                </a:moveTo>
                <a:lnTo>
                  <a:pt x="2365242" y="0"/>
                </a:lnTo>
                <a:lnTo>
                  <a:pt x="2365242" y="20348820"/>
                </a:lnTo>
                <a:lnTo>
                  <a:pt x="0" y="203488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1467" r="-32291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AutoShape 4"/>
          <p:cNvSpPr/>
          <p:nvPr/>
        </p:nvSpPr>
        <p:spPr>
          <a:xfrm>
            <a:off x="-1638300" y="-733999"/>
            <a:ext cx="21640800" cy="1143000"/>
          </a:xfrm>
          <a:prstGeom prst="rect">
            <a:avLst/>
          </a:prstGeom>
          <a:solidFill>
            <a:srgbClr val="43B0F1"/>
          </a:solidFill>
        </p:spPr>
        <p:txBody>
          <a:bodyPr/>
          <a:lstStyle/>
          <a:p>
            <a:endParaRPr lang="en-US" dirty="0"/>
          </a:p>
        </p:txBody>
      </p:sp>
      <p:grpSp>
        <p:nvGrpSpPr>
          <p:cNvPr id="5" name="Group 5"/>
          <p:cNvGrpSpPr/>
          <p:nvPr/>
        </p:nvGrpSpPr>
        <p:grpSpPr>
          <a:xfrm>
            <a:off x="-1044245" y="2131434"/>
            <a:ext cx="2886906" cy="851395"/>
            <a:chOff x="0" y="0"/>
            <a:chExt cx="1722525" cy="508000"/>
          </a:xfrm>
        </p:grpSpPr>
        <p:sp>
          <p:nvSpPr>
            <p:cNvPr id="6" name="Freeform 6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7" name="Group 7"/>
          <p:cNvGrpSpPr/>
          <p:nvPr/>
        </p:nvGrpSpPr>
        <p:grpSpPr>
          <a:xfrm rot="-10800000">
            <a:off x="16244817" y="2062953"/>
            <a:ext cx="2886906" cy="851395"/>
            <a:chOff x="0" y="0"/>
            <a:chExt cx="1722525" cy="508000"/>
          </a:xfrm>
        </p:grpSpPr>
        <p:sp>
          <p:nvSpPr>
            <p:cNvPr id="8" name="Freeform 8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9" name="Freeform 9"/>
          <p:cNvSpPr/>
          <p:nvPr/>
        </p:nvSpPr>
        <p:spPr>
          <a:xfrm>
            <a:off x="7459816" y="3902359"/>
            <a:ext cx="10441506" cy="5068692"/>
          </a:xfrm>
          <a:custGeom>
            <a:avLst/>
            <a:gdLst/>
            <a:ahLst/>
            <a:cxnLst/>
            <a:rect l="l" t="t" r="r" b="b"/>
            <a:pathLst>
              <a:path w="10441506" h="5068692">
                <a:moveTo>
                  <a:pt x="0" y="0"/>
                </a:moveTo>
                <a:lnTo>
                  <a:pt x="10441506" y="0"/>
                </a:lnTo>
                <a:lnTo>
                  <a:pt x="10441506" y="5068692"/>
                </a:lnTo>
                <a:lnTo>
                  <a:pt x="0" y="50686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032" t="-17436" r="-58419" b="-90173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TextBox 10"/>
          <p:cNvSpPr txBox="1"/>
          <p:nvPr/>
        </p:nvSpPr>
        <p:spPr>
          <a:xfrm>
            <a:off x="3279421" y="758766"/>
            <a:ext cx="11729158" cy="1079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6"/>
              </a:lnSpc>
            </a:pPr>
            <a:r>
              <a:rPr lang="en-US" sz="6600" b="1" spc="191" dirty="0">
                <a:solidFill>
                  <a:srgbClr val="E8EEF1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CONNECTIONS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081161" y="2020794"/>
            <a:ext cx="8201878" cy="580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6"/>
              </a:lnSpc>
            </a:pPr>
            <a:r>
              <a:rPr lang="en-US" sz="3200" spc="352" dirty="0">
                <a:solidFill>
                  <a:srgbClr val="43B0F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LCD SCREEN TO ARDUINO</a:t>
            </a:r>
          </a:p>
        </p:txBody>
      </p:sp>
      <p:sp>
        <p:nvSpPr>
          <p:cNvPr id="12" name="Freeform 12"/>
          <p:cNvSpPr/>
          <p:nvPr/>
        </p:nvSpPr>
        <p:spPr>
          <a:xfrm rot="2909609">
            <a:off x="1830760" y="6780597"/>
            <a:ext cx="2685832" cy="2685832"/>
          </a:xfrm>
          <a:custGeom>
            <a:avLst/>
            <a:gdLst/>
            <a:ahLst/>
            <a:cxnLst/>
            <a:rect l="l" t="t" r="r" b="b"/>
            <a:pathLst>
              <a:path w="2685832" h="2685832">
                <a:moveTo>
                  <a:pt x="0" y="0"/>
                </a:moveTo>
                <a:lnTo>
                  <a:pt x="2685832" y="0"/>
                </a:lnTo>
                <a:lnTo>
                  <a:pt x="2685832" y="2685832"/>
                </a:lnTo>
                <a:lnTo>
                  <a:pt x="0" y="26858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3" name="Freeform 13"/>
          <p:cNvSpPr/>
          <p:nvPr/>
        </p:nvSpPr>
        <p:spPr>
          <a:xfrm rot="-5400000">
            <a:off x="1249308" y="3805548"/>
            <a:ext cx="1696167" cy="2862730"/>
          </a:xfrm>
          <a:custGeom>
            <a:avLst/>
            <a:gdLst/>
            <a:ahLst/>
            <a:cxnLst/>
            <a:rect l="l" t="t" r="r" b="b"/>
            <a:pathLst>
              <a:path w="1696167" h="2862730">
                <a:moveTo>
                  <a:pt x="0" y="0"/>
                </a:moveTo>
                <a:lnTo>
                  <a:pt x="1696167" y="0"/>
                </a:lnTo>
                <a:lnTo>
                  <a:pt x="1696167" y="2862730"/>
                </a:lnTo>
                <a:lnTo>
                  <a:pt x="0" y="28627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4" name="Freeform 14"/>
          <p:cNvSpPr/>
          <p:nvPr/>
        </p:nvSpPr>
        <p:spPr>
          <a:xfrm>
            <a:off x="4082595" y="4573837"/>
            <a:ext cx="2823382" cy="1444521"/>
          </a:xfrm>
          <a:custGeom>
            <a:avLst/>
            <a:gdLst/>
            <a:ahLst/>
            <a:cxnLst/>
            <a:rect l="l" t="t" r="r" b="b"/>
            <a:pathLst>
              <a:path w="2823382" h="1444521">
                <a:moveTo>
                  <a:pt x="0" y="0"/>
                </a:moveTo>
                <a:lnTo>
                  <a:pt x="2823382" y="0"/>
                </a:lnTo>
                <a:lnTo>
                  <a:pt x="2823382" y="1444521"/>
                </a:lnTo>
                <a:lnTo>
                  <a:pt x="0" y="144452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4292" t="-58305" r="-40338" b="-55573"/>
            </a:stretch>
          </a:blipFill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154499" y="1806878"/>
            <a:ext cx="10665738" cy="572841"/>
          </a:xfrm>
          <a:prstGeom prst="rect">
            <a:avLst/>
          </a:prstGeom>
          <a:solidFill>
            <a:srgbClr val="E8EEF1">
              <a:alpha val="4706"/>
            </a:srgb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/>
          <p:cNvSpPr/>
          <p:nvPr/>
        </p:nvSpPr>
        <p:spPr>
          <a:xfrm rot="5400000">
            <a:off x="7961379" y="-10333122"/>
            <a:ext cx="2365243" cy="20348819"/>
          </a:xfrm>
          <a:custGeom>
            <a:avLst/>
            <a:gdLst/>
            <a:ahLst/>
            <a:cxnLst/>
            <a:rect l="l" t="t" r="r" b="b"/>
            <a:pathLst>
              <a:path w="2365243" h="20348819">
                <a:moveTo>
                  <a:pt x="0" y="0"/>
                </a:moveTo>
                <a:lnTo>
                  <a:pt x="2365242" y="0"/>
                </a:lnTo>
                <a:lnTo>
                  <a:pt x="2365242" y="20348820"/>
                </a:lnTo>
                <a:lnTo>
                  <a:pt x="0" y="203488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1467" r="-32291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AutoShape 4"/>
          <p:cNvSpPr/>
          <p:nvPr/>
        </p:nvSpPr>
        <p:spPr>
          <a:xfrm>
            <a:off x="-1638300" y="-733999"/>
            <a:ext cx="21640800" cy="1143000"/>
          </a:xfrm>
          <a:prstGeom prst="rect">
            <a:avLst/>
          </a:prstGeom>
          <a:solidFill>
            <a:srgbClr val="43B0F1"/>
          </a:solidFill>
        </p:spPr>
        <p:txBody>
          <a:bodyPr/>
          <a:lstStyle/>
          <a:p>
            <a:endParaRPr lang="en-US" dirty="0"/>
          </a:p>
        </p:txBody>
      </p:sp>
      <p:grpSp>
        <p:nvGrpSpPr>
          <p:cNvPr id="5" name="Group 5"/>
          <p:cNvGrpSpPr/>
          <p:nvPr/>
        </p:nvGrpSpPr>
        <p:grpSpPr>
          <a:xfrm>
            <a:off x="-2087895" y="2131434"/>
            <a:ext cx="2886906" cy="851395"/>
            <a:chOff x="0" y="0"/>
            <a:chExt cx="1722525" cy="508000"/>
          </a:xfrm>
        </p:grpSpPr>
        <p:sp>
          <p:nvSpPr>
            <p:cNvPr id="6" name="Freeform 6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7" name="Group 7"/>
          <p:cNvGrpSpPr/>
          <p:nvPr/>
        </p:nvGrpSpPr>
        <p:grpSpPr>
          <a:xfrm rot="-10800000">
            <a:off x="16244817" y="2062953"/>
            <a:ext cx="2886906" cy="851395"/>
            <a:chOff x="0" y="0"/>
            <a:chExt cx="1722525" cy="508000"/>
          </a:xfrm>
        </p:grpSpPr>
        <p:sp>
          <p:nvSpPr>
            <p:cNvPr id="8" name="Freeform 8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graphicFrame>
        <p:nvGraphicFramePr>
          <p:cNvPr id="9" name="Table 9"/>
          <p:cNvGraphicFramePr>
            <a:graphicFrameLocks noGrp="1"/>
          </p:cNvGraphicFramePr>
          <p:nvPr/>
        </p:nvGraphicFramePr>
        <p:xfrm>
          <a:off x="252789" y="3121264"/>
          <a:ext cx="6638367" cy="5962651"/>
        </p:xfrm>
        <a:graphic>
          <a:graphicData uri="http://schemas.openxmlformats.org/drawingml/2006/table">
            <a:tbl>
              <a:tblPr/>
              <a:tblGrid>
                <a:gridCol w="3242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96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5729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Montserrat Classic Bold"/>
                          <a:ea typeface="Montserrat Classic Bold"/>
                          <a:cs typeface="Montserrat Classic Bold"/>
                          <a:sym typeface="Montserrat Classic Bold"/>
                        </a:rPr>
                        <a:t>SENSOR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 b="1" dirty="0">
                          <a:solidFill>
                            <a:srgbClr val="000000"/>
                          </a:solidFill>
                          <a:latin typeface="Montserrat Classic Bold"/>
                          <a:ea typeface="Montserrat Classic Bold"/>
                          <a:cs typeface="Montserrat Classic Bold"/>
                          <a:sym typeface="Montserrat Classic Bold"/>
                        </a:rPr>
                        <a:t>ARDUINO 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3731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43B0F1"/>
                          </a:solidFill>
                          <a:latin typeface="Montserrat Classic"/>
                          <a:ea typeface="Montserrat Classic"/>
                          <a:cs typeface="Montserrat Classic"/>
                          <a:sym typeface="Montserrat Classic"/>
                        </a:rPr>
                        <a:t>GND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43B0F1"/>
                          </a:solidFill>
                          <a:latin typeface="Montserrat Classic"/>
                          <a:ea typeface="Montserrat Classic"/>
                          <a:cs typeface="Montserrat Classic"/>
                          <a:sym typeface="Montserrat Classic"/>
                        </a:rPr>
                        <a:t>Ground (Power pin)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5729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43B0F1"/>
                          </a:solidFill>
                          <a:latin typeface="Montserrat Classic"/>
                          <a:ea typeface="Montserrat Classic"/>
                          <a:cs typeface="Montserrat Classic"/>
                          <a:sym typeface="Montserrat Classic"/>
                        </a:rPr>
                        <a:t>VCC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43B0F1"/>
                          </a:solidFill>
                          <a:latin typeface="Montserrat Classic"/>
                          <a:ea typeface="Montserrat Classic"/>
                          <a:cs typeface="Montserrat Classic"/>
                          <a:sym typeface="Montserrat Classic"/>
                        </a:rPr>
                        <a:t>5v (Power pin)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3731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43B0F1"/>
                          </a:solidFill>
                          <a:latin typeface="Montserrat Classic"/>
                          <a:ea typeface="Montserrat Classic"/>
                          <a:cs typeface="Montserrat Classic"/>
                          <a:sym typeface="Montserrat Classic"/>
                        </a:rPr>
                        <a:t>SDA (Analog output)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43B0F1"/>
                          </a:solidFill>
                          <a:latin typeface="Montserrat Classic"/>
                          <a:ea typeface="Montserrat Classic"/>
                          <a:cs typeface="Montserrat Classic"/>
                          <a:sym typeface="Montserrat Classic"/>
                        </a:rPr>
                        <a:t>A4 (Analog in)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03731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43B0F1"/>
                          </a:solidFill>
                          <a:latin typeface="Montserrat Classic"/>
                          <a:ea typeface="Montserrat Classic"/>
                          <a:cs typeface="Montserrat Classic"/>
                          <a:sym typeface="Montserrat Classic"/>
                        </a:rPr>
                        <a:t>SCL (Analog output)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43B0F1"/>
                          </a:solidFill>
                          <a:latin typeface="Montserrat Classic"/>
                          <a:ea typeface="Montserrat Classic"/>
                          <a:cs typeface="Montserrat Classic"/>
                          <a:sym typeface="Montserrat Classic"/>
                        </a:rPr>
                        <a:t>A5 (Analog in)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Freeform 10"/>
          <p:cNvSpPr/>
          <p:nvPr/>
        </p:nvSpPr>
        <p:spPr>
          <a:xfrm>
            <a:off x="7262497" y="2266764"/>
            <a:ext cx="10425774" cy="7445740"/>
          </a:xfrm>
          <a:custGeom>
            <a:avLst/>
            <a:gdLst/>
            <a:ahLst/>
            <a:cxnLst/>
            <a:rect l="l" t="t" r="r" b="b"/>
            <a:pathLst>
              <a:path w="10425774" h="7445740">
                <a:moveTo>
                  <a:pt x="0" y="0"/>
                </a:moveTo>
                <a:lnTo>
                  <a:pt x="10425773" y="0"/>
                </a:lnTo>
                <a:lnTo>
                  <a:pt x="10425773" y="7445740"/>
                </a:lnTo>
                <a:lnTo>
                  <a:pt x="0" y="7445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1" name="TextBox 11"/>
          <p:cNvSpPr txBox="1"/>
          <p:nvPr/>
        </p:nvSpPr>
        <p:spPr>
          <a:xfrm>
            <a:off x="3279421" y="758766"/>
            <a:ext cx="11729158" cy="1079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6"/>
              </a:lnSpc>
            </a:pPr>
            <a:r>
              <a:rPr lang="en-US" sz="6600" b="1" spc="191" dirty="0">
                <a:solidFill>
                  <a:srgbClr val="E8EEF1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CONNECTIONS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03003"/>
            <a:ext cx="2886906" cy="851395"/>
            <a:chOff x="0" y="0"/>
            <a:chExt cx="1722525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" name="Freeform 4"/>
          <p:cNvSpPr/>
          <p:nvPr/>
        </p:nvSpPr>
        <p:spPr>
          <a:xfrm>
            <a:off x="3095262" y="1637646"/>
            <a:ext cx="12368520" cy="5583220"/>
          </a:xfrm>
          <a:custGeom>
            <a:avLst/>
            <a:gdLst/>
            <a:ahLst/>
            <a:cxnLst/>
            <a:rect l="l" t="t" r="r" b="b"/>
            <a:pathLst>
              <a:path w="12368520" h="5583220">
                <a:moveTo>
                  <a:pt x="0" y="0"/>
                </a:moveTo>
                <a:lnTo>
                  <a:pt x="12368520" y="0"/>
                </a:lnTo>
                <a:lnTo>
                  <a:pt x="12368520" y="5583220"/>
                </a:lnTo>
                <a:lnTo>
                  <a:pt x="0" y="55832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6" r="-2983" b="-3211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extBox 5"/>
          <p:cNvSpPr txBox="1"/>
          <p:nvPr/>
        </p:nvSpPr>
        <p:spPr>
          <a:xfrm>
            <a:off x="6009646" y="365937"/>
            <a:ext cx="6268708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5"/>
              </a:lnSpc>
            </a:pPr>
            <a:r>
              <a:rPr lang="en-US" sz="5500" b="1" spc="159" dirty="0">
                <a:solidFill>
                  <a:srgbClr val="E8EEF1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ARDUINO IDE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28700" y="7588336"/>
            <a:ext cx="8250822" cy="2155739"/>
            <a:chOff x="0" y="0"/>
            <a:chExt cx="11001096" cy="2874319"/>
          </a:xfrm>
        </p:grpSpPr>
        <p:sp>
          <p:nvSpPr>
            <p:cNvPr id="7" name="TextBox 7"/>
            <p:cNvSpPr txBox="1"/>
            <p:nvPr/>
          </p:nvSpPr>
          <p:spPr>
            <a:xfrm>
              <a:off x="0" y="-9525"/>
              <a:ext cx="11001096" cy="2181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320"/>
                </a:lnSpc>
              </a:pPr>
              <a:r>
                <a:rPr lang="en-US" sz="3600" b="1" spc="266" dirty="0">
                  <a:solidFill>
                    <a:srgbClr val="43B0F1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Is a software application used to program Arduino microcontrollers.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305148"/>
              <a:ext cx="10997695" cy="569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</a:pPr>
              <a:endParaRPr dirty="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460611" y="7588336"/>
            <a:ext cx="8250822" cy="2698664"/>
            <a:chOff x="0" y="0"/>
            <a:chExt cx="11001096" cy="3598219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9525"/>
              <a:ext cx="11001096" cy="2905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320"/>
                </a:lnSpc>
              </a:pPr>
              <a:r>
                <a:rPr lang="en-US" sz="3600" b="1" spc="266" dirty="0">
                  <a:solidFill>
                    <a:srgbClr val="E8EEF1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It provides an interface for </a:t>
              </a:r>
              <a:r>
                <a:rPr lang="en-US" sz="3600" b="1" spc="266" dirty="0">
                  <a:solidFill>
                    <a:srgbClr val="43B0F1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writing, compiling, and uploading</a:t>
              </a:r>
              <a:r>
                <a:rPr lang="en-US" sz="3600" b="1" spc="266" dirty="0">
                  <a:solidFill>
                    <a:srgbClr val="E8EEF1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 code to Arduino boards. 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029048"/>
              <a:ext cx="10997695" cy="569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</a:pPr>
              <a:endParaRPr dirty="0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7992364" y="-10561722"/>
            <a:ext cx="2303273" cy="20348819"/>
          </a:xfrm>
          <a:custGeom>
            <a:avLst/>
            <a:gdLst/>
            <a:ahLst/>
            <a:cxnLst/>
            <a:rect l="l" t="t" r="r" b="b"/>
            <a:pathLst>
              <a:path w="2303273" h="20348819">
                <a:moveTo>
                  <a:pt x="0" y="0"/>
                </a:moveTo>
                <a:lnTo>
                  <a:pt x="2303272" y="0"/>
                </a:lnTo>
                <a:lnTo>
                  <a:pt x="2303272" y="20348819"/>
                </a:lnTo>
                <a:lnTo>
                  <a:pt x="0" y="203488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6349" r="-33429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AutoShape 3"/>
          <p:cNvSpPr/>
          <p:nvPr/>
        </p:nvSpPr>
        <p:spPr>
          <a:xfrm>
            <a:off x="-855201" y="-632050"/>
            <a:ext cx="19143201" cy="1041052"/>
          </a:xfrm>
          <a:prstGeom prst="rect">
            <a:avLst/>
          </a:prstGeom>
          <a:solidFill>
            <a:srgbClr val="43B0F1"/>
          </a:solidFill>
        </p:spPr>
        <p:txBody>
          <a:bodyPr/>
          <a:lstStyle/>
          <a:p>
            <a:endParaRPr lang="en-US" dirty="0"/>
          </a:p>
        </p:txBody>
      </p:sp>
      <p:grpSp>
        <p:nvGrpSpPr>
          <p:cNvPr id="4" name="Group 4"/>
          <p:cNvGrpSpPr/>
          <p:nvPr/>
        </p:nvGrpSpPr>
        <p:grpSpPr>
          <a:xfrm>
            <a:off x="-843723" y="2364912"/>
            <a:ext cx="2886906" cy="851395"/>
            <a:chOff x="0" y="0"/>
            <a:chExt cx="1722525" cy="508000"/>
          </a:xfrm>
        </p:grpSpPr>
        <p:sp>
          <p:nvSpPr>
            <p:cNvPr id="5" name="Freeform 5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16244817" y="2364912"/>
            <a:ext cx="2886906" cy="851395"/>
            <a:chOff x="0" y="0"/>
            <a:chExt cx="1722525" cy="508000"/>
          </a:xfrm>
        </p:grpSpPr>
        <p:sp>
          <p:nvSpPr>
            <p:cNvPr id="7" name="Freeform 7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8" name="Picture 8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9270" end="228951.2698"/>
                </p14:media>
              </p:ext>
            </p:extLst>
          </p:nvPr>
        </p:nvPicPr>
        <p:blipFill>
          <a:blip r:embed="rId5"/>
          <a:srcRect/>
          <a:stretch>
            <a:fillRect/>
          </a:stretch>
        </p:blipFill>
        <p:spPr>
          <a:xfrm>
            <a:off x="2128475" y="1753943"/>
            <a:ext cx="14031051" cy="7892466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3132413" y="764324"/>
            <a:ext cx="13112404" cy="2870237"/>
            <a:chOff x="0" y="0"/>
            <a:chExt cx="17483206" cy="3826983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47625"/>
              <a:ext cx="17483206" cy="2774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316"/>
                </a:lnSpc>
              </a:pPr>
              <a:r>
                <a:rPr lang="en-US" sz="6600" b="1" spc="59" dirty="0">
                  <a:solidFill>
                    <a:srgbClr val="E8EEF1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ARDUINO IDE INSTALLATION </a:t>
              </a:r>
            </a:p>
            <a:p>
              <a:pPr algn="ctr">
                <a:lnSpc>
                  <a:spcPts val="8316"/>
                </a:lnSpc>
              </a:pPr>
              <a:endParaRPr lang="en-US" sz="6600" b="1" spc="59" dirty="0">
                <a:solidFill>
                  <a:srgbClr val="E8EEF1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438356" y="3093558"/>
              <a:ext cx="16606493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endParaRPr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330153" y="1603716"/>
            <a:ext cx="5323837" cy="7654584"/>
          </a:xfrm>
          <a:prstGeom prst="rect">
            <a:avLst/>
          </a:prstGeom>
          <a:solidFill>
            <a:srgbClr val="E8EEF1">
              <a:alpha val="9804"/>
            </a:srgb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/>
          <p:cNvSpPr/>
          <p:nvPr/>
        </p:nvSpPr>
        <p:spPr>
          <a:xfrm>
            <a:off x="-1343399" y="-651119"/>
            <a:ext cx="2458198" cy="10938119"/>
          </a:xfrm>
          <a:custGeom>
            <a:avLst/>
            <a:gdLst/>
            <a:ahLst/>
            <a:cxnLst/>
            <a:rect l="l" t="t" r="r" b="b"/>
            <a:pathLst>
              <a:path w="2458198" h="10938119">
                <a:moveTo>
                  <a:pt x="0" y="0"/>
                </a:moveTo>
                <a:lnTo>
                  <a:pt x="2458198" y="0"/>
                </a:lnTo>
                <a:lnTo>
                  <a:pt x="2458198" y="10938119"/>
                </a:lnTo>
                <a:lnTo>
                  <a:pt x="0" y="109381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8669" t="-47987" r="-233923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AutoShape 4"/>
          <p:cNvSpPr/>
          <p:nvPr/>
        </p:nvSpPr>
        <p:spPr>
          <a:xfrm>
            <a:off x="-535582" y="-533400"/>
            <a:ext cx="1165946" cy="11353800"/>
          </a:xfrm>
          <a:prstGeom prst="rect">
            <a:avLst/>
          </a:prstGeom>
          <a:solidFill>
            <a:srgbClr val="43B0F1"/>
          </a:solidFill>
        </p:spPr>
        <p:txBody>
          <a:bodyPr/>
          <a:lstStyle/>
          <a:p>
            <a:endParaRPr lang="en-US" dirty="0"/>
          </a:p>
        </p:txBody>
      </p:sp>
      <p:grpSp>
        <p:nvGrpSpPr>
          <p:cNvPr id="5" name="Group 5"/>
          <p:cNvGrpSpPr/>
          <p:nvPr/>
        </p:nvGrpSpPr>
        <p:grpSpPr>
          <a:xfrm>
            <a:off x="-675946" y="9036533"/>
            <a:ext cx="2886906" cy="851395"/>
            <a:chOff x="0" y="0"/>
            <a:chExt cx="1722525" cy="508000"/>
          </a:xfrm>
        </p:grpSpPr>
        <p:sp>
          <p:nvSpPr>
            <p:cNvPr id="6" name="Freeform 6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7" name="Freeform 7"/>
          <p:cNvSpPr/>
          <p:nvPr/>
        </p:nvSpPr>
        <p:spPr>
          <a:xfrm>
            <a:off x="1373965" y="4374652"/>
            <a:ext cx="5233681" cy="4080877"/>
          </a:xfrm>
          <a:custGeom>
            <a:avLst/>
            <a:gdLst/>
            <a:ahLst/>
            <a:cxnLst/>
            <a:rect l="l" t="t" r="r" b="b"/>
            <a:pathLst>
              <a:path w="5233681" h="4080877">
                <a:moveTo>
                  <a:pt x="0" y="0"/>
                </a:moveTo>
                <a:lnTo>
                  <a:pt x="5233681" y="0"/>
                </a:lnTo>
                <a:lnTo>
                  <a:pt x="5233681" y="4080877"/>
                </a:lnTo>
                <a:lnTo>
                  <a:pt x="0" y="40808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002" r="-10343" b="-13155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AutoShape 8"/>
          <p:cNvSpPr/>
          <p:nvPr/>
        </p:nvSpPr>
        <p:spPr>
          <a:xfrm>
            <a:off x="6929716" y="1603716"/>
            <a:ext cx="5323837" cy="7654584"/>
          </a:xfrm>
          <a:prstGeom prst="rect">
            <a:avLst/>
          </a:prstGeom>
          <a:solidFill>
            <a:srgbClr val="E8EEF1">
              <a:alpha val="9804"/>
            </a:srgbClr>
          </a:solidFill>
        </p:spPr>
        <p:txBody>
          <a:bodyPr/>
          <a:lstStyle/>
          <a:p>
            <a:endParaRPr lang="en-US" dirty="0"/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6911166" y="4817940"/>
            <a:ext cx="5323837" cy="3053689"/>
            <a:chOff x="0" y="0"/>
            <a:chExt cx="7981950" cy="4578350"/>
          </a:xfrm>
        </p:grpSpPr>
        <p:sp>
          <p:nvSpPr>
            <p:cNvPr id="10" name="Freeform 10"/>
            <p:cNvSpPr/>
            <p:nvPr/>
          </p:nvSpPr>
          <p:spPr>
            <a:xfrm>
              <a:off x="765810" y="21590"/>
              <a:ext cx="6451600" cy="4326890"/>
            </a:xfrm>
            <a:custGeom>
              <a:avLst/>
              <a:gdLst/>
              <a:ahLst/>
              <a:cxnLst/>
              <a:rect l="l" t="t" r="r" b="b"/>
              <a:pathLst>
                <a:path w="6451600" h="432689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7981950" cy="4542790"/>
            </a:xfrm>
            <a:custGeom>
              <a:avLst/>
              <a:gdLst/>
              <a:ahLst/>
              <a:cxnLst/>
              <a:rect l="l" t="t" r="r" b="b"/>
              <a:pathLst>
                <a:path w="7981950" h="454279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3460750" y="4349750"/>
              <a:ext cx="1059180" cy="96520"/>
            </a:xfrm>
            <a:custGeom>
              <a:avLst/>
              <a:gdLst/>
              <a:ahLst/>
              <a:cxnLst/>
              <a:rect l="l" t="t" r="r" b="b"/>
              <a:pathLst>
                <a:path w="1059180" h="9652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CCCCCC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63830" y="4542790"/>
              <a:ext cx="7654290" cy="35560"/>
            </a:xfrm>
            <a:custGeom>
              <a:avLst/>
              <a:gdLst/>
              <a:ahLst/>
              <a:cxnLst/>
              <a:rect l="l" t="t" r="r" b="b"/>
              <a:pathLst>
                <a:path w="7654290" h="3556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962660" y="276860"/>
              <a:ext cx="6055360" cy="3789680"/>
            </a:xfrm>
            <a:custGeom>
              <a:avLst/>
              <a:gdLst/>
              <a:ahLst/>
              <a:cxnLst/>
              <a:rect l="l" t="t" r="r" b="b"/>
              <a:pathLst>
                <a:path w="6055360" h="378968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4"/>
              <a:stretch>
                <a:fillRect t="-8173" b="-8173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5" name="AutoShape 15"/>
          <p:cNvSpPr/>
          <p:nvPr/>
        </p:nvSpPr>
        <p:spPr>
          <a:xfrm>
            <a:off x="12491178" y="1603716"/>
            <a:ext cx="5323837" cy="7654584"/>
          </a:xfrm>
          <a:prstGeom prst="rect">
            <a:avLst/>
          </a:prstGeom>
          <a:solidFill>
            <a:srgbClr val="E8EEF1">
              <a:alpha val="9804"/>
            </a:srgb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6" name="Freeform 16"/>
          <p:cNvSpPr/>
          <p:nvPr/>
        </p:nvSpPr>
        <p:spPr>
          <a:xfrm>
            <a:off x="12491178" y="4817940"/>
            <a:ext cx="5323837" cy="2058943"/>
          </a:xfrm>
          <a:custGeom>
            <a:avLst/>
            <a:gdLst/>
            <a:ahLst/>
            <a:cxnLst/>
            <a:rect l="l" t="t" r="r" b="b"/>
            <a:pathLst>
              <a:path w="5323837" h="2058943">
                <a:moveTo>
                  <a:pt x="0" y="0"/>
                </a:moveTo>
                <a:lnTo>
                  <a:pt x="5323837" y="0"/>
                </a:lnTo>
                <a:lnTo>
                  <a:pt x="5323837" y="2058943"/>
                </a:lnTo>
                <a:lnTo>
                  <a:pt x="0" y="20589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3464800" y="4098130"/>
            <a:ext cx="4592980" cy="2778753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1923969" y="359142"/>
            <a:ext cx="15335331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5"/>
              </a:lnSpc>
            </a:pPr>
            <a:r>
              <a:rPr lang="en-US" sz="5500" b="1" spc="159" dirty="0">
                <a:solidFill>
                  <a:srgbClr val="E8EEF1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UPLOAD CODE TO THE ARDUINO BOARD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749734" y="2446433"/>
            <a:ext cx="4482144" cy="1364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3" lvl="1" indent="-259082" algn="l">
              <a:lnSpc>
                <a:spcPts val="3672"/>
              </a:lnSpc>
              <a:buAutoNum type="arabicPeriod"/>
            </a:pPr>
            <a:r>
              <a:rPr lang="en-US" sz="2400" spc="264" dirty="0">
                <a:solidFill>
                  <a:srgbClr val="43B0F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CONNECT THE ARDUINO BOARD TO YOUR COMPUTER.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349296" y="2446433"/>
            <a:ext cx="4482144" cy="1364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72"/>
              </a:lnSpc>
            </a:pPr>
            <a:r>
              <a:rPr lang="en-US" sz="2400" spc="264" dirty="0">
                <a:solidFill>
                  <a:srgbClr val="43B0F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2. OPEN THE ARDUINO IDE ON YOUR COMPUTER.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910758" y="2446433"/>
            <a:ext cx="4482144" cy="890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72"/>
              </a:lnSpc>
            </a:pPr>
            <a:r>
              <a:rPr lang="en-US" sz="2400" spc="264" dirty="0">
                <a:solidFill>
                  <a:srgbClr val="43B0F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3. SELECT THE BOARD AND PORT.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330153" y="1603716"/>
            <a:ext cx="5323837" cy="8284211"/>
          </a:xfrm>
          <a:prstGeom prst="rect">
            <a:avLst/>
          </a:prstGeom>
          <a:solidFill>
            <a:srgbClr val="E8EEF1">
              <a:alpha val="9804"/>
            </a:srgb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/>
          <p:cNvSpPr/>
          <p:nvPr/>
        </p:nvSpPr>
        <p:spPr>
          <a:xfrm>
            <a:off x="-1343399" y="-651119"/>
            <a:ext cx="2458198" cy="10938119"/>
          </a:xfrm>
          <a:custGeom>
            <a:avLst/>
            <a:gdLst/>
            <a:ahLst/>
            <a:cxnLst/>
            <a:rect l="l" t="t" r="r" b="b"/>
            <a:pathLst>
              <a:path w="2458198" h="10938119">
                <a:moveTo>
                  <a:pt x="0" y="0"/>
                </a:moveTo>
                <a:lnTo>
                  <a:pt x="2458198" y="0"/>
                </a:lnTo>
                <a:lnTo>
                  <a:pt x="2458198" y="10938119"/>
                </a:lnTo>
                <a:lnTo>
                  <a:pt x="0" y="109381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8669" t="-47987" r="-233923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AutoShape 4"/>
          <p:cNvSpPr/>
          <p:nvPr/>
        </p:nvSpPr>
        <p:spPr>
          <a:xfrm>
            <a:off x="-535582" y="-533400"/>
            <a:ext cx="1165946" cy="11353800"/>
          </a:xfrm>
          <a:prstGeom prst="rect">
            <a:avLst/>
          </a:prstGeom>
          <a:solidFill>
            <a:srgbClr val="43B0F1"/>
          </a:solidFill>
        </p:spPr>
        <p:txBody>
          <a:bodyPr/>
          <a:lstStyle/>
          <a:p>
            <a:endParaRPr lang="en-US" dirty="0"/>
          </a:p>
        </p:txBody>
      </p:sp>
      <p:grpSp>
        <p:nvGrpSpPr>
          <p:cNvPr id="5" name="Group 5"/>
          <p:cNvGrpSpPr/>
          <p:nvPr/>
        </p:nvGrpSpPr>
        <p:grpSpPr>
          <a:xfrm>
            <a:off x="-675946" y="9036533"/>
            <a:ext cx="2886906" cy="851395"/>
            <a:chOff x="0" y="0"/>
            <a:chExt cx="1722525" cy="508000"/>
          </a:xfrm>
        </p:grpSpPr>
        <p:sp>
          <p:nvSpPr>
            <p:cNvPr id="6" name="Freeform 6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7" name="AutoShape 7"/>
          <p:cNvSpPr/>
          <p:nvPr/>
        </p:nvSpPr>
        <p:spPr>
          <a:xfrm>
            <a:off x="6929716" y="1603716"/>
            <a:ext cx="5323837" cy="8284211"/>
          </a:xfrm>
          <a:prstGeom prst="rect">
            <a:avLst/>
          </a:prstGeom>
          <a:solidFill>
            <a:srgbClr val="E8EEF1">
              <a:alpha val="9804"/>
            </a:srgb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8" name="AutoShape 8"/>
          <p:cNvSpPr/>
          <p:nvPr/>
        </p:nvSpPr>
        <p:spPr>
          <a:xfrm>
            <a:off x="12491178" y="1603716"/>
            <a:ext cx="5323837" cy="8284211"/>
          </a:xfrm>
          <a:prstGeom prst="rect">
            <a:avLst/>
          </a:prstGeom>
          <a:solidFill>
            <a:srgbClr val="E8EEF1">
              <a:alpha val="9804"/>
            </a:srgb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9" name="Freeform 9"/>
          <p:cNvSpPr/>
          <p:nvPr/>
        </p:nvSpPr>
        <p:spPr>
          <a:xfrm>
            <a:off x="2094816" y="3532605"/>
            <a:ext cx="3791980" cy="6355322"/>
          </a:xfrm>
          <a:custGeom>
            <a:avLst/>
            <a:gdLst/>
            <a:ahLst/>
            <a:cxnLst/>
            <a:rect l="l" t="t" r="r" b="b"/>
            <a:pathLst>
              <a:path w="3791980" h="6355322">
                <a:moveTo>
                  <a:pt x="0" y="0"/>
                </a:moveTo>
                <a:lnTo>
                  <a:pt x="3791979" y="0"/>
                </a:lnTo>
                <a:lnTo>
                  <a:pt x="3791979" y="6355322"/>
                </a:lnTo>
                <a:lnTo>
                  <a:pt x="0" y="63553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8003" t="-13846" r="-413789" b="-8803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Freeform 10"/>
          <p:cNvSpPr/>
          <p:nvPr/>
        </p:nvSpPr>
        <p:spPr>
          <a:xfrm>
            <a:off x="7086600" y="4136549"/>
            <a:ext cx="4952214" cy="2701208"/>
          </a:xfrm>
          <a:custGeom>
            <a:avLst/>
            <a:gdLst/>
            <a:ahLst/>
            <a:cxnLst/>
            <a:rect l="l" t="t" r="r" b="b"/>
            <a:pathLst>
              <a:path w="4952214" h="2701208">
                <a:moveTo>
                  <a:pt x="0" y="0"/>
                </a:moveTo>
                <a:lnTo>
                  <a:pt x="4952214" y="0"/>
                </a:lnTo>
                <a:lnTo>
                  <a:pt x="4952214" y="2701207"/>
                </a:lnTo>
                <a:lnTo>
                  <a:pt x="0" y="27012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0188" t="-45661" r="-195643" b="-210803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>
          <a:xfrm>
            <a:off x="7096125" y="4107974"/>
            <a:ext cx="681392" cy="681392"/>
          </a:xfrm>
          <a:custGeom>
            <a:avLst/>
            <a:gdLst/>
            <a:ahLst/>
            <a:cxnLst/>
            <a:rect l="l" t="t" r="r" b="b"/>
            <a:pathLst>
              <a:path w="681392" h="681392">
                <a:moveTo>
                  <a:pt x="0" y="0"/>
                </a:moveTo>
                <a:lnTo>
                  <a:pt x="681392" y="0"/>
                </a:lnTo>
                <a:lnTo>
                  <a:pt x="681392" y="681391"/>
                </a:lnTo>
                <a:lnTo>
                  <a:pt x="0" y="6813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2" name="Freeform 12"/>
          <p:cNvSpPr/>
          <p:nvPr/>
        </p:nvSpPr>
        <p:spPr>
          <a:xfrm>
            <a:off x="12529778" y="4107974"/>
            <a:ext cx="5285237" cy="2080621"/>
          </a:xfrm>
          <a:custGeom>
            <a:avLst/>
            <a:gdLst/>
            <a:ahLst/>
            <a:cxnLst/>
            <a:rect l="l" t="t" r="r" b="b"/>
            <a:pathLst>
              <a:path w="5285237" h="2080621">
                <a:moveTo>
                  <a:pt x="0" y="0"/>
                </a:moveTo>
                <a:lnTo>
                  <a:pt x="5285237" y="0"/>
                </a:lnTo>
                <a:lnTo>
                  <a:pt x="5285237" y="2080621"/>
                </a:lnTo>
                <a:lnTo>
                  <a:pt x="0" y="208062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0664" t="-82723" r="-250580" b="-404607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3" name="TextBox 13"/>
          <p:cNvSpPr txBox="1"/>
          <p:nvPr/>
        </p:nvSpPr>
        <p:spPr>
          <a:xfrm>
            <a:off x="1923969" y="359142"/>
            <a:ext cx="15335331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5"/>
              </a:lnSpc>
            </a:pPr>
            <a:r>
              <a:rPr lang="en-US" sz="5500" b="1" spc="159" dirty="0">
                <a:solidFill>
                  <a:srgbClr val="E8EEF1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UPLOAD CODE TO THE ARDUINO BOARD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49734" y="2446433"/>
            <a:ext cx="4482144" cy="890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72"/>
              </a:lnSpc>
            </a:pPr>
            <a:r>
              <a:rPr lang="en-US" sz="2400" spc="264" dirty="0">
                <a:solidFill>
                  <a:srgbClr val="43B0F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4. WRITE OR OPEN THE CODE.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349296" y="2446433"/>
            <a:ext cx="4482144" cy="415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72"/>
              </a:lnSpc>
            </a:pPr>
            <a:r>
              <a:rPr lang="en-US" sz="2400" spc="264" dirty="0">
                <a:solidFill>
                  <a:srgbClr val="43B0F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5. COMPILE THE CODE.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910758" y="2446433"/>
            <a:ext cx="4482144" cy="415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72"/>
              </a:lnSpc>
            </a:pPr>
            <a:r>
              <a:rPr lang="en-US" sz="2400" spc="264" dirty="0">
                <a:solidFill>
                  <a:srgbClr val="43B0F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6. UPLOAD THE CODE.</a:t>
            </a:r>
          </a:p>
        </p:txBody>
      </p:sp>
      <p:sp>
        <p:nvSpPr>
          <p:cNvPr id="17" name="Freeform 17"/>
          <p:cNvSpPr/>
          <p:nvPr/>
        </p:nvSpPr>
        <p:spPr>
          <a:xfrm>
            <a:off x="13167953" y="4050824"/>
            <a:ext cx="681392" cy="681392"/>
          </a:xfrm>
          <a:custGeom>
            <a:avLst/>
            <a:gdLst/>
            <a:ahLst/>
            <a:cxnLst/>
            <a:rect l="l" t="t" r="r" b="b"/>
            <a:pathLst>
              <a:path w="681392" h="681392">
                <a:moveTo>
                  <a:pt x="0" y="0"/>
                </a:moveTo>
                <a:lnTo>
                  <a:pt x="681391" y="0"/>
                </a:lnTo>
                <a:lnTo>
                  <a:pt x="681391" y="681391"/>
                </a:lnTo>
                <a:lnTo>
                  <a:pt x="0" y="6813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18" name="Group 18"/>
          <p:cNvGrpSpPr/>
          <p:nvPr/>
        </p:nvGrpSpPr>
        <p:grpSpPr>
          <a:xfrm>
            <a:off x="7349296" y="7338486"/>
            <a:ext cx="4685709" cy="1196768"/>
            <a:chOff x="0" y="0"/>
            <a:chExt cx="6247612" cy="1595690"/>
          </a:xfrm>
        </p:grpSpPr>
        <p:sp>
          <p:nvSpPr>
            <p:cNvPr id="19" name="TextBox 19"/>
            <p:cNvSpPr txBox="1"/>
            <p:nvPr/>
          </p:nvSpPr>
          <p:spPr>
            <a:xfrm>
              <a:off x="0" y="-95250"/>
              <a:ext cx="6247612" cy="741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896"/>
                </a:lnSpc>
              </a:pPr>
              <a:endParaRPr dirty="0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1026519"/>
              <a:ext cx="6247612" cy="569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</a:pPr>
              <a:r>
                <a:rPr lang="en-US" sz="2600" spc="26" dirty="0">
                  <a:solidFill>
                    <a:srgbClr val="E8EEF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Click the verify button.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2829542" y="7338486"/>
            <a:ext cx="4685709" cy="1196768"/>
            <a:chOff x="0" y="0"/>
            <a:chExt cx="6247612" cy="1595690"/>
          </a:xfrm>
        </p:grpSpPr>
        <p:sp>
          <p:nvSpPr>
            <p:cNvPr id="22" name="TextBox 22"/>
            <p:cNvSpPr txBox="1"/>
            <p:nvPr/>
          </p:nvSpPr>
          <p:spPr>
            <a:xfrm>
              <a:off x="0" y="-95250"/>
              <a:ext cx="6247612" cy="741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896"/>
                </a:lnSpc>
              </a:pPr>
              <a:endParaRPr dirty="0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026519"/>
              <a:ext cx="6247612" cy="569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</a:pPr>
              <a:r>
                <a:rPr lang="en-US" sz="2600" spc="26" dirty="0">
                  <a:solidFill>
                    <a:srgbClr val="E8EEF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Click the upload button.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832603"/>
            <a:ext cx="2886906" cy="851395"/>
            <a:chOff x="0" y="0"/>
            <a:chExt cx="1722525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4" name="Group 4"/>
          <p:cNvGrpSpPr/>
          <p:nvPr/>
        </p:nvGrpSpPr>
        <p:grpSpPr>
          <a:xfrm rot="-10800000">
            <a:off x="15401094" y="603003"/>
            <a:ext cx="2886906" cy="851395"/>
            <a:chOff x="0" y="0"/>
            <a:chExt cx="1722525" cy="508000"/>
          </a:xfrm>
        </p:grpSpPr>
        <p:sp>
          <p:nvSpPr>
            <p:cNvPr id="5" name="Freeform 5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1454397"/>
            <a:ext cx="4170105" cy="3367359"/>
          </a:xfrm>
          <a:custGeom>
            <a:avLst/>
            <a:gdLst/>
            <a:ahLst/>
            <a:cxnLst/>
            <a:rect l="l" t="t" r="r" b="b"/>
            <a:pathLst>
              <a:path w="4170105" h="3367359">
                <a:moveTo>
                  <a:pt x="0" y="0"/>
                </a:moveTo>
                <a:lnTo>
                  <a:pt x="4170105" y="0"/>
                </a:lnTo>
                <a:lnTo>
                  <a:pt x="4170105" y="3367360"/>
                </a:lnTo>
                <a:lnTo>
                  <a:pt x="0" y="33673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7" name="Group 7"/>
          <p:cNvGrpSpPr/>
          <p:nvPr/>
        </p:nvGrpSpPr>
        <p:grpSpPr>
          <a:xfrm>
            <a:off x="1443453" y="5078582"/>
            <a:ext cx="11538658" cy="2586973"/>
            <a:chOff x="0" y="0"/>
            <a:chExt cx="15384877" cy="3449297"/>
          </a:xfrm>
        </p:grpSpPr>
        <p:sp>
          <p:nvSpPr>
            <p:cNvPr id="8" name="TextBox 8"/>
            <p:cNvSpPr txBox="1"/>
            <p:nvPr/>
          </p:nvSpPr>
          <p:spPr>
            <a:xfrm>
              <a:off x="0" y="-66675"/>
              <a:ext cx="15384877" cy="24026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205"/>
                </a:lnSpc>
              </a:pPr>
              <a:r>
                <a:rPr lang="en-US" sz="5500" b="1" spc="159" dirty="0">
                  <a:solidFill>
                    <a:srgbClr val="E8EEF1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PROGRAMMING THE ARDUINO BOARD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605382"/>
              <a:ext cx="15384877" cy="8439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549"/>
                </a:lnSpc>
              </a:pPr>
              <a:r>
                <a:rPr lang="en-US" sz="3699" spc="36" dirty="0">
                  <a:solidFill>
                    <a:srgbClr val="E8EEF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You can ask your teacher for the code.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37303" y="1746119"/>
            <a:ext cx="12349814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5"/>
              </a:lnSpc>
            </a:pPr>
            <a:r>
              <a:rPr lang="en-US" sz="5500" b="1" spc="159" dirty="0">
                <a:solidFill>
                  <a:srgbClr val="E8EEF1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BIBLIOGRAPHIC REFERENCES</a:t>
            </a:r>
          </a:p>
        </p:txBody>
      </p:sp>
      <p:sp>
        <p:nvSpPr>
          <p:cNvPr id="3" name="Freeform 3"/>
          <p:cNvSpPr/>
          <p:nvPr/>
        </p:nvSpPr>
        <p:spPr>
          <a:xfrm rot="-10800000">
            <a:off x="15669721" y="-5513723"/>
            <a:ext cx="2365243" cy="20348819"/>
          </a:xfrm>
          <a:custGeom>
            <a:avLst/>
            <a:gdLst/>
            <a:ahLst/>
            <a:cxnLst/>
            <a:rect l="l" t="t" r="r" b="b"/>
            <a:pathLst>
              <a:path w="2365243" h="20348819">
                <a:moveTo>
                  <a:pt x="0" y="0"/>
                </a:moveTo>
                <a:lnTo>
                  <a:pt x="2365243" y="0"/>
                </a:lnTo>
                <a:lnTo>
                  <a:pt x="2365243" y="20348819"/>
                </a:lnTo>
                <a:lnTo>
                  <a:pt x="0" y="203488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1467" r="-32291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AutoShape 4"/>
          <p:cNvSpPr/>
          <p:nvPr/>
        </p:nvSpPr>
        <p:spPr>
          <a:xfrm rot="5400000">
            <a:off x="6945420" y="3489473"/>
            <a:ext cx="20661472" cy="2342427"/>
          </a:xfrm>
          <a:prstGeom prst="rect">
            <a:avLst/>
          </a:prstGeom>
          <a:solidFill>
            <a:srgbClr val="43B0F1"/>
          </a:solidFill>
        </p:spPr>
        <p:txBody>
          <a:bodyPr/>
          <a:lstStyle/>
          <a:p>
            <a:endParaRPr lang="en-US" dirty="0"/>
          </a:p>
        </p:txBody>
      </p:sp>
      <p:grpSp>
        <p:nvGrpSpPr>
          <p:cNvPr id="5" name="Group 5"/>
          <p:cNvGrpSpPr/>
          <p:nvPr/>
        </p:nvGrpSpPr>
        <p:grpSpPr>
          <a:xfrm>
            <a:off x="3334682" y="3746305"/>
            <a:ext cx="9871005" cy="1951491"/>
            <a:chOff x="0" y="0"/>
            <a:chExt cx="13161340" cy="2601988"/>
          </a:xfrm>
        </p:grpSpPr>
        <p:sp>
          <p:nvSpPr>
            <p:cNvPr id="6" name="TextBox 6"/>
            <p:cNvSpPr txBox="1"/>
            <p:nvPr/>
          </p:nvSpPr>
          <p:spPr>
            <a:xfrm>
              <a:off x="0" y="-95250"/>
              <a:ext cx="13161340" cy="741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896"/>
                </a:lnSpc>
              </a:pPr>
              <a:endParaRPr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13617"/>
              <a:ext cx="13161340" cy="17883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</a:pPr>
              <a:r>
                <a:rPr lang="en-US" sz="2600" spc="26" dirty="0">
                  <a:solidFill>
                    <a:srgbClr val="E8EEF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Arduino Project Hub. (s. f.). projecthub.arduino.cc. https://projecthub.arduino.cc</a:t>
              </a:r>
            </a:p>
            <a:p>
              <a:pPr algn="l">
                <a:lnSpc>
                  <a:spcPts val="3640"/>
                </a:lnSpc>
              </a:pPr>
              <a:endParaRPr lang="en-US" sz="2600" spc="26" dirty="0">
                <a:solidFill>
                  <a:srgbClr val="E8EEF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334682" y="5500261"/>
            <a:ext cx="9871005" cy="2375930"/>
            <a:chOff x="0" y="0"/>
            <a:chExt cx="13161340" cy="3167907"/>
          </a:xfrm>
        </p:grpSpPr>
        <p:sp>
          <p:nvSpPr>
            <p:cNvPr id="9" name="TextBox 9"/>
            <p:cNvSpPr txBox="1"/>
            <p:nvPr/>
          </p:nvSpPr>
          <p:spPr>
            <a:xfrm>
              <a:off x="0" y="-95250"/>
              <a:ext cx="13161340" cy="741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896"/>
                </a:lnSpc>
              </a:pPr>
              <a:endParaRPr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769935"/>
              <a:ext cx="13161340" cy="23979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</a:pPr>
              <a:r>
                <a:rPr lang="en-US" sz="2600" spc="26" dirty="0">
                  <a:solidFill>
                    <a:srgbClr val="E8EEF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Pietro Zuco - MessyCircuits. Get started with Arduino on your Mac [Vídeo]. YouTube. https://www.youtube.com/watch?v=6eMyKhAx--g</a:t>
              </a:r>
            </a:p>
            <a:p>
              <a:pPr algn="l">
                <a:lnSpc>
                  <a:spcPts val="3640"/>
                </a:lnSpc>
              </a:pPr>
              <a:endParaRPr lang="en-US" sz="2600" spc="26" dirty="0">
                <a:solidFill>
                  <a:srgbClr val="E8EEF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334682" y="7479206"/>
            <a:ext cx="9871005" cy="1428769"/>
            <a:chOff x="0" y="0"/>
            <a:chExt cx="13161340" cy="1905025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95250"/>
              <a:ext cx="13161340" cy="741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896"/>
                </a:lnSpc>
              </a:pPr>
              <a:endParaRPr dirty="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726254"/>
              <a:ext cx="13161340" cy="11787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40"/>
                </a:lnSpc>
              </a:pPr>
              <a:r>
                <a:rPr lang="en-US" sz="2600" spc="26" dirty="0">
                  <a:solidFill>
                    <a:srgbClr val="E8EEF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Software. (s. f.). Arduino. https://www.arduino.cc/en/software</a:t>
              </a:r>
            </a:p>
            <a:p>
              <a:pPr algn="l">
                <a:lnSpc>
                  <a:spcPts val="3640"/>
                </a:lnSpc>
              </a:pPr>
              <a:endParaRPr lang="en-US" sz="2600" spc="26" dirty="0">
                <a:solidFill>
                  <a:srgbClr val="E8EEF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1122990" y="1805879"/>
            <a:ext cx="2886906" cy="851395"/>
            <a:chOff x="0" y="0"/>
            <a:chExt cx="1722525" cy="508000"/>
          </a:xfrm>
        </p:grpSpPr>
        <p:sp>
          <p:nvSpPr>
            <p:cNvPr id="15" name="Freeform 15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44024" y="148599"/>
            <a:ext cx="11008275" cy="8788647"/>
            <a:chOff x="0" y="0"/>
            <a:chExt cx="14677701" cy="11718196"/>
          </a:xfrm>
        </p:grpSpPr>
        <p:sp>
          <p:nvSpPr>
            <p:cNvPr id="3" name="TextBox 3"/>
            <p:cNvSpPr txBox="1"/>
            <p:nvPr/>
          </p:nvSpPr>
          <p:spPr>
            <a:xfrm>
              <a:off x="2425262" y="1784048"/>
              <a:ext cx="12252439" cy="1377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316"/>
                </a:lnSpc>
              </a:pPr>
              <a:r>
                <a:rPr lang="en-US" sz="6600" b="1" spc="59" dirty="0">
                  <a:solidFill>
                    <a:srgbClr val="E8EEF1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What is Arduino?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2425262" y="4850671"/>
              <a:ext cx="11550113" cy="6867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47700" lvl="1" indent="-323850" algn="l">
                <a:lnSpc>
                  <a:spcPts val="4500"/>
                </a:lnSpc>
                <a:buFont typeface="Arial"/>
                <a:buChar char="•"/>
              </a:pPr>
              <a:r>
                <a:rPr lang="en-US" sz="3000" spc="30" dirty="0">
                  <a:solidFill>
                    <a:srgbClr val="E8EEF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Arduino is an open-source electronics platform based on easy-to-use hardware and software.</a:t>
              </a:r>
            </a:p>
            <a:p>
              <a:pPr algn="l">
                <a:lnSpc>
                  <a:spcPts val="4500"/>
                </a:lnSpc>
              </a:pPr>
              <a:endParaRPr lang="en-US" sz="3000" spc="30" dirty="0">
                <a:solidFill>
                  <a:srgbClr val="E8EEF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marL="647700" lvl="1" indent="-323850" algn="l">
                <a:lnSpc>
                  <a:spcPts val="4500"/>
                </a:lnSpc>
                <a:buFont typeface="Arial"/>
                <a:buChar char="•"/>
              </a:pPr>
              <a:r>
                <a:rPr lang="en-US" sz="3000" spc="30" dirty="0">
                  <a:solidFill>
                    <a:srgbClr val="E8EEF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Arduino boards are able to read </a:t>
              </a:r>
              <a:r>
                <a:rPr lang="en-US" sz="3000" b="1" spc="30" dirty="0">
                  <a:solidFill>
                    <a:srgbClr val="E8EEF1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inputs  </a:t>
              </a:r>
              <a:r>
                <a:rPr lang="en-US" sz="3000" spc="30" dirty="0">
                  <a:solidFill>
                    <a:srgbClr val="E8EEF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and turn them into </a:t>
              </a:r>
              <a:r>
                <a:rPr lang="en-US" sz="3000" b="1" spc="30" dirty="0">
                  <a:solidFill>
                    <a:srgbClr val="E8EEF1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outputs</a:t>
              </a:r>
              <a:r>
                <a:rPr lang="en-US" sz="3000" spc="30" dirty="0">
                  <a:solidFill>
                    <a:srgbClr val="E8EEF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.</a:t>
              </a:r>
            </a:p>
            <a:p>
              <a:pPr algn="l">
                <a:lnSpc>
                  <a:spcPts val="4500"/>
                </a:lnSpc>
              </a:pPr>
              <a:endParaRPr lang="en-US" sz="3000" spc="30" dirty="0">
                <a:solidFill>
                  <a:srgbClr val="E8EEF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marL="647700" lvl="1" indent="-323850" algn="l">
                <a:lnSpc>
                  <a:spcPts val="4500"/>
                </a:lnSpc>
                <a:buFont typeface="Arial"/>
                <a:buChar char="•"/>
              </a:pPr>
              <a:r>
                <a:rPr lang="en-US" sz="3000" spc="30" dirty="0">
                  <a:solidFill>
                    <a:srgbClr val="E8EEF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This board allows you to easily create </a:t>
              </a:r>
              <a:r>
                <a:rPr lang="en-US" sz="3000" b="1" spc="30" dirty="0">
                  <a:solidFill>
                    <a:srgbClr val="E8EEF1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interactive projects.</a:t>
              </a: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0"/>
              <a:ext cx="3849208" cy="1135193"/>
              <a:chOff x="0" y="0"/>
              <a:chExt cx="1722525" cy="5080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49530"/>
                <a:ext cx="1722525" cy="408940"/>
              </a:xfrm>
              <a:custGeom>
                <a:avLst/>
                <a:gdLst/>
                <a:ahLst/>
                <a:cxnLst/>
                <a:rect l="l" t="t" r="r" b="b"/>
                <a:pathLst>
                  <a:path w="1722525" h="408940">
                    <a:moveTo>
                      <a:pt x="1516785" y="0"/>
                    </a:moveTo>
                    <a:cubicBezTo>
                      <a:pt x="1416455" y="0"/>
                      <a:pt x="1333905" y="72390"/>
                      <a:pt x="1314855" y="166370"/>
                    </a:cubicBezTo>
                    <a:lnTo>
                      <a:pt x="0" y="166370"/>
                    </a:lnTo>
                    <a:lnTo>
                      <a:pt x="0" y="242570"/>
                    </a:lnTo>
                    <a:lnTo>
                      <a:pt x="1316125" y="242570"/>
                    </a:lnTo>
                    <a:cubicBezTo>
                      <a:pt x="1333905" y="337820"/>
                      <a:pt x="1417725" y="408940"/>
                      <a:pt x="1518055" y="408940"/>
                    </a:cubicBezTo>
                    <a:cubicBezTo>
                      <a:pt x="1631085" y="408940"/>
                      <a:pt x="1722525" y="317500"/>
                      <a:pt x="1722525" y="204470"/>
                    </a:cubicBezTo>
                    <a:cubicBezTo>
                      <a:pt x="1722525" y="91440"/>
                      <a:pt x="1631085" y="0"/>
                      <a:pt x="1516785" y="0"/>
                    </a:cubicBezTo>
                    <a:close/>
                  </a:path>
                </a:pathLst>
              </a:custGeom>
              <a:solidFill>
                <a:srgbClr val="43B0F1"/>
              </a:solidFill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sp>
        <p:nvSpPr>
          <p:cNvPr id="7" name="Freeform 7"/>
          <p:cNvSpPr/>
          <p:nvPr/>
        </p:nvSpPr>
        <p:spPr>
          <a:xfrm>
            <a:off x="11927277" y="762138"/>
            <a:ext cx="4760500" cy="3379955"/>
          </a:xfrm>
          <a:custGeom>
            <a:avLst/>
            <a:gdLst/>
            <a:ahLst/>
            <a:cxnLst/>
            <a:rect l="l" t="t" r="r" b="b"/>
            <a:pathLst>
              <a:path w="4760500" h="3379955">
                <a:moveTo>
                  <a:pt x="0" y="0"/>
                </a:moveTo>
                <a:lnTo>
                  <a:pt x="4760501" y="0"/>
                </a:lnTo>
                <a:lnTo>
                  <a:pt x="4760501" y="3379955"/>
                </a:lnTo>
                <a:lnTo>
                  <a:pt x="0" y="33799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Freeform 8"/>
          <p:cNvSpPr/>
          <p:nvPr/>
        </p:nvSpPr>
        <p:spPr>
          <a:xfrm>
            <a:off x="10764251" y="5680285"/>
            <a:ext cx="7086553" cy="3578015"/>
          </a:xfrm>
          <a:custGeom>
            <a:avLst/>
            <a:gdLst/>
            <a:ahLst/>
            <a:cxnLst/>
            <a:rect l="l" t="t" r="r" b="b"/>
            <a:pathLst>
              <a:path w="7086553" h="3578015">
                <a:moveTo>
                  <a:pt x="0" y="0"/>
                </a:moveTo>
                <a:lnTo>
                  <a:pt x="7086553" y="0"/>
                </a:lnTo>
                <a:lnTo>
                  <a:pt x="7086553" y="3578015"/>
                </a:lnTo>
                <a:lnTo>
                  <a:pt x="0" y="35780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9" name="TextBox 9"/>
          <p:cNvSpPr txBox="1"/>
          <p:nvPr/>
        </p:nvSpPr>
        <p:spPr>
          <a:xfrm>
            <a:off x="11927277" y="4205166"/>
            <a:ext cx="4943688" cy="580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6"/>
              </a:lnSpc>
            </a:pPr>
            <a:r>
              <a:rPr lang="en-US" sz="3200" spc="352" dirty="0">
                <a:solidFill>
                  <a:srgbClr val="43B0F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ARDUINO UNO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104963" y="9044368"/>
            <a:ext cx="4943688" cy="580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6"/>
              </a:lnSpc>
            </a:pPr>
            <a:r>
              <a:rPr lang="en-US" sz="3200" spc="352" dirty="0">
                <a:solidFill>
                  <a:srgbClr val="43B0F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ARDUINO MEGA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665EDE16-4D64-9FB2-C043-AF837562B57C}"/>
              </a:ext>
            </a:extLst>
          </p:cNvPr>
          <p:cNvGrpSpPr/>
          <p:nvPr/>
        </p:nvGrpSpPr>
        <p:grpSpPr>
          <a:xfrm>
            <a:off x="-414753" y="171766"/>
            <a:ext cx="17058286" cy="9160055"/>
            <a:chOff x="-414753" y="171766"/>
            <a:chExt cx="17058286" cy="9160055"/>
          </a:xfrm>
        </p:grpSpPr>
        <p:grpSp>
          <p:nvGrpSpPr>
            <p:cNvPr id="2" name="Group 2"/>
            <p:cNvGrpSpPr/>
            <p:nvPr/>
          </p:nvGrpSpPr>
          <p:grpSpPr>
            <a:xfrm>
              <a:off x="-414753" y="365454"/>
              <a:ext cx="2886906" cy="851395"/>
              <a:chOff x="0" y="0"/>
              <a:chExt cx="1722525" cy="508000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0" y="49530"/>
                <a:ext cx="1722525" cy="408940"/>
              </a:xfrm>
              <a:custGeom>
                <a:avLst/>
                <a:gdLst/>
                <a:ahLst/>
                <a:cxnLst/>
                <a:rect l="l" t="t" r="r" b="b"/>
                <a:pathLst>
                  <a:path w="1722525" h="408940">
                    <a:moveTo>
                      <a:pt x="1516785" y="0"/>
                    </a:moveTo>
                    <a:cubicBezTo>
                      <a:pt x="1416455" y="0"/>
                      <a:pt x="1333905" y="72390"/>
                      <a:pt x="1314855" y="166370"/>
                    </a:cubicBezTo>
                    <a:lnTo>
                      <a:pt x="0" y="166370"/>
                    </a:lnTo>
                    <a:lnTo>
                      <a:pt x="0" y="242570"/>
                    </a:lnTo>
                    <a:lnTo>
                      <a:pt x="1316125" y="242570"/>
                    </a:lnTo>
                    <a:cubicBezTo>
                      <a:pt x="1333905" y="337820"/>
                      <a:pt x="1417725" y="408940"/>
                      <a:pt x="1518055" y="408940"/>
                    </a:cubicBezTo>
                    <a:cubicBezTo>
                      <a:pt x="1631085" y="408940"/>
                      <a:pt x="1722525" y="317500"/>
                      <a:pt x="1722525" y="204470"/>
                    </a:cubicBezTo>
                    <a:cubicBezTo>
                      <a:pt x="1722525" y="91440"/>
                      <a:pt x="1631085" y="0"/>
                      <a:pt x="1516785" y="0"/>
                    </a:cubicBezTo>
                    <a:close/>
                  </a:path>
                </a:pathLst>
              </a:custGeom>
              <a:solidFill>
                <a:srgbClr val="43B0F1"/>
              </a:solidFill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4" name="Freeform 4"/>
            <p:cNvSpPr/>
            <p:nvPr/>
          </p:nvSpPr>
          <p:spPr>
            <a:xfrm>
              <a:off x="1644466" y="1790700"/>
              <a:ext cx="14999067" cy="7541121"/>
            </a:xfrm>
            <a:custGeom>
              <a:avLst/>
              <a:gdLst/>
              <a:ahLst/>
              <a:cxnLst/>
              <a:rect l="l" t="t" r="r" b="b"/>
              <a:pathLst>
                <a:path w="14999067" h="7541121">
                  <a:moveTo>
                    <a:pt x="0" y="0"/>
                  </a:moveTo>
                  <a:lnTo>
                    <a:pt x="14999068" y="0"/>
                  </a:lnTo>
                  <a:lnTo>
                    <a:pt x="14999068" y="7541121"/>
                  </a:lnTo>
                  <a:lnTo>
                    <a:pt x="0" y="75411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5032645" y="171766"/>
              <a:ext cx="9189329" cy="10450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316"/>
                </a:lnSpc>
              </a:pPr>
              <a:r>
                <a:rPr lang="en-US" sz="6600" b="1" spc="59" dirty="0">
                  <a:solidFill>
                    <a:srgbClr val="E8EEF1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What is Arduino?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2CBB324-D8D3-DE86-5768-65C9497FA58D}"/>
                </a:ext>
              </a:extLst>
            </p:cNvPr>
            <p:cNvSpPr txBox="1"/>
            <p:nvPr/>
          </p:nvSpPr>
          <p:spPr>
            <a:xfrm>
              <a:off x="9372600" y="2450900"/>
              <a:ext cx="4267200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Send and receive digital signals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E444AE2-2920-9AEF-AF40-D407D681E68D}"/>
                </a:ext>
              </a:extLst>
            </p:cNvPr>
            <p:cNvSpPr txBox="1"/>
            <p:nvPr/>
          </p:nvSpPr>
          <p:spPr>
            <a:xfrm>
              <a:off x="12556671" y="6663035"/>
              <a:ext cx="382632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Receives analog values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C24BD87-8B49-E12E-CA66-499A6A48E660}"/>
                </a:ext>
              </a:extLst>
            </p:cNvPr>
            <p:cNvSpPr txBox="1"/>
            <p:nvPr/>
          </p:nvSpPr>
          <p:spPr>
            <a:xfrm>
              <a:off x="4202609" y="7634622"/>
              <a:ext cx="4267200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This is how you power your Arduino when it is not plugged into a USB.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EA9746A-0FBF-FEC0-F14F-619EC9123A7A}"/>
                </a:ext>
              </a:extLst>
            </p:cNvPr>
            <p:cNvSpPr txBox="1"/>
            <p:nvPr/>
          </p:nvSpPr>
          <p:spPr>
            <a:xfrm>
              <a:off x="10423071" y="8003954"/>
              <a:ext cx="4267200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Distribute power to inputs and outputs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7AE3C2B-C079-6FD5-AC47-AC12FF372157}"/>
                </a:ext>
              </a:extLst>
            </p:cNvPr>
            <p:cNvSpPr txBox="1"/>
            <p:nvPr/>
          </p:nvSpPr>
          <p:spPr>
            <a:xfrm>
              <a:off x="1774733" y="3810224"/>
              <a:ext cx="4473667" cy="19389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Used for: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/>
                <a:t>Powering Arduino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/>
                <a:t>Uploading sketches to Arduino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/>
                <a:t>Communicating with Arduino sketch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F24DDD9-5DA6-1488-7694-54F31852F493}"/>
                </a:ext>
              </a:extLst>
            </p:cNvPr>
            <p:cNvSpPr txBox="1"/>
            <p:nvPr/>
          </p:nvSpPr>
          <p:spPr>
            <a:xfrm>
              <a:off x="1774733" y="3324880"/>
              <a:ext cx="4267200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70C0"/>
                  </a:solidFill>
                </a:rPr>
                <a:t>USB port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63886" y="-651119"/>
            <a:ext cx="1658098" cy="10938119"/>
          </a:xfrm>
          <a:custGeom>
            <a:avLst/>
            <a:gdLst/>
            <a:ahLst/>
            <a:cxnLst/>
            <a:rect l="l" t="t" r="r" b="b"/>
            <a:pathLst>
              <a:path w="1658098" h="10938119">
                <a:moveTo>
                  <a:pt x="0" y="0"/>
                </a:moveTo>
                <a:lnTo>
                  <a:pt x="1658098" y="0"/>
                </a:lnTo>
                <a:lnTo>
                  <a:pt x="1658098" y="10938119"/>
                </a:lnTo>
                <a:lnTo>
                  <a:pt x="0" y="109381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9011" t="-47987" r="-34680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AutoShape 3"/>
          <p:cNvSpPr/>
          <p:nvPr/>
        </p:nvSpPr>
        <p:spPr>
          <a:xfrm>
            <a:off x="-1522812" y="-649410"/>
            <a:ext cx="1981200" cy="10934700"/>
          </a:xfrm>
          <a:prstGeom prst="rect">
            <a:avLst/>
          </a:prstGeom>
          <a:solidFill>
            <a:srgbClr val="43B0F1"/>
          </a:solidFill>
        </p:spPr>
        <p:txBody>
          <a:bodyPr/>
          <a:lstStyle/>
          <a:p>
            <a:endParaRPr lang="en-US" dirty="0"/>
          </a:p>
        </p:txBody>
      </p:sp>
      <p:grpSp>
        <p:nvGrpSpPr>
          <p:cNvPr id="4" name="Group 4"/>
          <p:cNvGrpSpPr/>
          <p:nvPr/>
        </p:nvGrpSpPr>
        <p:grpSpPr>
          <a:xfrm>
            <a:off x="-532212" y="603003"/>
            <a:ext cx="2886906" cy="851395"/>
            <a:chOff x="0" y="0"/>
            <a:chExt cx="1722525" cy="508000"/>
          </a:xfrm>
        </p:grpSpPr>
        <p:sp>
          <p:nvSpPr>
            <p:cNvPr id="5" name="Freeform 5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6" name="Freeform 6"/>
          <p:cNvSpPr/>
          <p:nvPr/>
        </p:nvSpPr>
        <p:spPr>
          <a:xfrm>
            <a:off x="2633073" y="3954150"/>
            <a:ext cx="3119879" cy="2183915"/>
          </a:xfrm>
          <a:custGeom>
            <a:avLst/>
            <a:gdLst/>
            <a:ahLst/>
            <a:cxnLst/>
            <a:rect l="l" t="t" r="r" b="b"/>
            <a:pathLst>
              <a:path w="3119879" h="2183915">
                <a:moveTo>
                  <a:pt x="0" y="0"/>
                </a:moveTo>
                <a:lnTo>
                  <a:pt x="3119879" y="0"/>
                </a:lnTo>
                <a:lnTo>
                  <a:pt x="3119879" y="2183915"/>
                </a:lnTo>
                <a:lnTo>
                  <a:pt x="0" y="21839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7" name="Freeform 7"/>
          <p:cNvSpPr/>
          <p:nvPr/>
        </p:nvSpPr>
        <p:spPr>
          <a:xfrm>
            <a:off x="11848740" y="3798407"/>
            <a:ext cx="2913183" cy="3064911"/>
          </a:xfrm>
          <a:custGeom>
            <a:avLst/>
            <a:gdLst/>
            <a:ahLst/>
            <a:cxnLst/>
            <a:rect l="l" t="t" r="r" b="b"/>
            <a:pathLst>
              <a:path w="2913183" h="3064911">
                <a:moveTo>
                  <a:pt x="0" y="0"/>
                </a:moveTo>
                <a:lnTo>
                  <a:pt x="2913183" y="0"/>
                </a:lnTo>
                <a:lnTo>
                  <a:pt x="2913183" y="3064911"/>
                </a:lnTo>
                <a:lnTo>
                  <a:pt x="0" y="30649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9475" t="-47848" r="-39344" b="-21875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Freeform 8"/>
          <p:cNvSpPr/>
          <p:nvPr/>
        </p:nvSpPr>
        <p:spPr>
          <a:xfrm>
            <a:off x="9144000" y="6863318"/>
            <a:ext cx="4214312" cy="3902453"/>
          </a:xfrm>
          <a:custGeom>
            <a:avLst/>
            <a:gdLst/>
            <a:ahLst/>
            <a:cxnLst/>
            <a:rect l="l" t="t" r="r" b="b"/>
            <a:pathLst>
              <a:path w="4214312" h="3902453">
                <a:moveTo>
                  <a:pt x="0" y="0"/>
                </a:moveTo>
                <a:lnTo>
                  <a:pt x="4214312" y="0"/>
                </a:lnTo>
                <a:lnTo>
                  <a:pt x="4214312" y="3902454"/>
                </a:lnTo>
                <a:lnTo>
                  <a:pt x="0" y="39024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9" name="Group 9"/>
          <p:cNvGrpSpPr/>
          <p:nvPr/>
        </p:nvGrpSpPr>
        <p:grpSpPr>
          <a:xfrm>
            <a:off x="6399628" y="307927"/>
            <a:ext cx="5488744" cy="1927077"/>
            <a:chOff x="0" y="0"/>
            <a:chExt cx="7318325" cy="2569437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47625"/>
              <a:ext cx="7318325" cy="1377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316"/>
                </a:lnSpc>
              </a:pPr>
              <a:r>
                <a:rPr lang="en-US" sz="6600" b="1" spc="59" dirty="0">
                  <a:solidFill>
                    <a:srgbClr val="E8EEF1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MATERIALS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836012"/>
              <a:ext cx="6737247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320"/>
                </a:lnSpc>
              </a:pPr>
              <a:endParaRPr dirty="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911923" y="1626713"/>
            <a:ext cx="6162957" cy="1710660"/>
            <a:chOff x="0" y="0"/>
            <a:chExt cx="8217276" cy="2280880"/>
          </a:xfrm>
        </p:grpSpPr>
        <p:sp>
          <p:nvSpPr>
            <p:cNvPr id="13" name="TextBox 13"/>
            <p:cNvSpPr txBox="1"/>
            <p:nvPr/>
          </p:nvSpPr>
          <p:spPr>
            <a:xfrm>
              <a:off x="0" y="-95250"/>
              <a:ext cx="8217276" cy="741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896"/>
                </a:lnSpc>
              </a:pPr>
              <a:r>
                <a:rPr lang="en-US" sz="3200" spc="352" dirty="0">
                  <a:solidFill>
                    <a:srgbClr val="43B0F1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ARDUINO BOARD 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798155"/>
              <a:ext cx="8217276" cy="1482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00"/>
                </a:lnSpc>
              </a:pPr>
              <a:r>
                <a:rPr lang="en-US" sz="3000" spc="30" dirty="0">
                  <a:solidFill>
                    <a:srgbClr val="E8EEF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Using this board, we are going to </a:t>
              </a:r>
              <a:r>
                <a:rPr lang="en-US" sz="3000" b="1" spc="30" dirty="0">
                  <a:solidFill>
                    <a:srgbClr val="E8EEF1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develop</a:t>
              </a:r>
              <a:r>
                <a:rPr lang="en-US" sz="3000" spc="30" dirty="0">
                  <a:solidFill>
                    <a:srgbClr val="E8EEF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our project.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532205" y="1911468"/>
            <a:ext cx="7546253" cy="4587210"/>
            <a:chOff x="0" y="0"/>
            <a:chExt cx="10061671" cy="6116280"/>
          </a:xfrm>
        </p:grpSpPr>
        <p:sp>
          <p:nvSpPr>
            <p:cNvPr id="16" name="TextBox 16"/>
            <p:cNvSpPr txBox="1"/>
            <p:nvPr/>
          </p:nvSpPr>
          <p:spPr>
            <a:xfrm>
              <a:off x="0" y="-95250"/>
              <a:ext cx="10061671" cy="741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896"/>
                </a:lnSpc>
              </a:pPr>
              <a:r>
                <a:rPr lang="en-US" sz="3200" spc="352" dirty="0">
                  <a:solidFill>
                    <a:srgbClr val="43B0F1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SENSOR DHT11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798155"/>
              <a:ext cx="10061671" cy="5318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00"/>
                </a:lnSpc>
              </a:pPr>
              <a:r>
                <a:rPr lang="en-US" sz="3000" spc="30" dirty="0">
                  <a:solidFill>
                    <a:srgbClr val="E8EEF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This sensor measures the </a:t>
              </a:r>
              <a:r>
                <a:rPr lang="en-US" sz="3000" b="1" spc="30" dirty="0">
                  <a:solidFill>
                    <a:srgbClr val="E8EEF1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relative humidity</a:t>
              </a:r>
              <a:r>
                <a:rPr lang="en-US" sz="3000" spc="30" dirty="0">
                  <a:solidFill>
                    <a:srgbClr val="E8EEF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and </a:t>
              </a:r>
              <a:r>
                <a:rPr lang="en-US" sz="3000" b="1" spc="30" dirty="0">
                  <a:solidFill>
                    <a:srgbClr val="E8EEF1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temperature</a:t>
              </a:r>
              <a:r>
                <a:rPr lang="en-US" sz="3000" spc="30" dirty="0">
                  <a:solidFill>
                    <a:srgbClr val="E8EEF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of the environment.</a:t>
              </a:r>
            </a:p>
            <a:p>
              <a:pPr algn="l">
                <a:lnSpc>
                  <a:spcPts val="4500"/>
                </a:lnSpc>
              </a:pPr>
              <a:endParaRPr lang="en-US" sz="3000" spc="30" dirty="0">
                <a:solidFill>
                  <a:srgbClr val="E8EEF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algn="l">
                <a:lnSpc>
                  <a:spcPts val="4500"/>
                </a:lnSpc>
              </a:pPr>
              <a:endParaRPr lang="en-US" sz="3000" spc="30" dirty="0">
                <a:solidFill>
                  <a:srgbClr val="E8EEF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algn="l">
                <a:lnSpc>
                  <a:spcPts val="4500"/>
                </a:lnSpc>
              </a:pPr>
              <a:endParaRPr lang="en-US" sz="3000" spc="30" dirty="0">
                <a:solidFill>
                  <a:srgbClr val="E8EEF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algn="l">
                <a:lnSpc>
                  <a:spcPts val="4500"/>
                </a:lnSpc>
              </a:pPr>
              <a:endParaRPr lang="en-US" sz="3000" spc="30" dirty="0">
                <a:solidFill>
                  <a:srgbClr val="E8EEF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671473" y="7703396"/>
            <a:ext cx="6162957" cy="1710660"/>
            <a:chOff x="0" y="0"/>
            <a:chExt cx="8217276" cy="2280880"/>
          </a:xfrm>
        </p:grpSpPr>
        <p:sp>
          <p:nvSpPr>
            <p:cNvPr id="19" name="TextBox 19"/>
            <p:cNvSpPr txBox="1"/>
            <p:nvPr/>
          </p:nvSpPr>
          <p:spPr>
            <a:xfrm>
              <a:off x="0" y="-95250"/>
              <a:ext cx="8217276" cy="741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896"/>
                </a:lnSpc>
              </a:pPr>
              <a:r>
                <a:rPr lang="en-US" sz="3200" spc="352" dirty="0">
                  <a:solidFill>
                    <a:srgbClr val="43B0F1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SENSOR MQ135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798155"/>
              <a:ext cx="8217276" cy="1482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00"/>
                </a:lnSpc>
              </a:pPr>
              <a:r>
                <a:rPr lang="en-US" sz="3000" spc="30" dirty="0">
                  <a:solidFill>
                    <a:srgbClr val="E8EEF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This sensor measures the</a:t>
              </a:r>
              <a:r>
                <a:rPr lang="en-US" sz="3000" b="1" spc="30" dirty="0">
                  <a:solidFill>
                    <a:srgbClr val="E8EEF1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 CO2</a:t>
              </a:r>
              <a:r>
                <a:rPr lang="en-US" sz="3000" spc="30" dirty="0">
                  <a:solidFill>
                    <a:srgbClr val="E8EEF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in parts per million (ppm).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63886" y="-651119"/>
            <a:ext cx="1658098" cy="10938119"/>
          </a:xfrm>
          <a:custGeom>
            <a:avLst/>
            <a:gdLst/>
            <a:ahLst/>
            <a:cxnLst/>
            <a:rect l="l" t="t" r="r" b="b"/>
            <a:pathLst>
              <a:path w="1658098" h="10938119">
                <a:moveTo>
                  <a:pt x="0" y="0"/>
                </a:moveTo>
                <a:lnTo>
                  <a:pt x="1658098" y="0"/>
                </a:lnTo>
                <a:lnTo>
                  <a:pt x="1658098" y="10938119"/>
                </a:lnTo>
                <a:lnTo>
                  <a:pt x="0" y="109381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9011" t="-47987" r="-34680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AutoShape 3"/>
          <p:cNvSpPr/>
          <p:nvPr/>
        </p:nvSpPr>
        <p:spPr>
          <a:xfrm>
            <a:off x="-1522812" y="-649410"/>
            <a:ext cx="1981200" cy="10934700"/>
          </a:xfrm>
          <a:prstGeom prst="rect">
            <a:avLst/>
          </a:prstGeom>
          <a:solidFill>
            <a:srgbClr val="43B0F1"/>
          </a:solidFill>
        </p:spPr>
        <p:txBody>
          <a:bodyPr/>
          <a:lstStyle/>
          <a:p>
            <a:endParaRPr lang="en-US" dirty="0"/>
          </a:p>
        </p:txBody>
      </p:sp>
      <p:grpSp>
        <p:nvGrpSpPr>
          <p:cNvPr id="4" name="Group 4"/>
          <p:cNvGrpSpPr/>
          <p:nvPr/>
        </p:nvGrpSpPr>
        <p:grpSpPr>
          <a:xfrm>
            <a:off x="-532212" y="603003"/>
            <a:ext cx="2886906" cy="851395"/>
            <a:chOff x="0" y="0"/>
            <a:chExt cx="1722525" cy="508000"/>
          </a:xfrm>
        </p:grpSpPr>
        <p:sp>
          <p:nvSpPr>
            <p:cNvPr id="5" name="Freeform 5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6" name="Freeform 6"/>
          <p:cNvSpPr/>
          <p:nvPr/>
        </p:nvSpPr>
        <p:spPr>
          <a:xfrm>
            <a:off x="1294212" y="3852954"/>
            <a:ext cx="6161885" cy="3152593"/>
          </a:xfrm>
          <a:custGeom>
            <a:avLst/>
            <a:gdLst/>
            <a:ahLst/>
            <a:cxnLst/>
            <a:rect l="l" t="t" r="r" b="b"/>
            <a:pathLst>
              <a:path w="6161885" h="3152593">
                <a:moveTo>
                  <a:pt x="0" y="0"/>
                </a:moveTo>
                <a:lnTo>
                  <a:pt x="6161885" y="0"/>
                </a:lnTo>
                <a:lnTo>
                  <a:pt x="6161885" y="3152592"/>
                </a:lnTo>
                <a:lnTo>
                  <a:pt x="0" y="31525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4292" t="-58305" r="-40338" b="-55573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7" name="Freeform 7"/>
          <p:cNvSpPr/>
          <p:nvPr/>
        </p:nvSpPr>
        <p:spPr>
          <a:xfrm rot="-5400000">
            <a:off x="12321553" y="3979550"/>
            <a:ext cx="2438019" cy="4114800"/>
          </a:xfrm>
          <a:custGeom>
            <a:avLst/>
            <a:gdLst/>
            <a:ahLst/>
            <a:cxnLst/>
            <a:rect l="l" t="t" r="r" b="b"/>
            <a:pathLst>
              <a:path w="2438019" h="4114800">
                <a:moveTo>
                  <a:pt x="0" y="0"/>
                </a:moveTo>
                <a:lnTo>
                  <a:pt x="2438019" y="0"/>
                </a:lnTo>
                <a:lnTo>
                  <a:pt x="24380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Freeform 8"/>
          <p:cNvSpPr/>
          <p:nvPr/>
        </p:nvSpPr>
        <p:spPr>
          <a:xfrm rot="2909609">
            <a:off x="7333948" y="7807688"/>
            <a:ext cx="3620104" cy="3620104"/>
          </a:xfrm>
          <a:custGeom>
            <a:avLst/>
            <a:gdLst/>
            <a:ahLst/>
            <a:cxnLst/>
            <a:rect l="l" t="t" r="r" b="b"/>
            <a:pathLst>
              <a:path w="3620104" h="3620104">
                <a:moveTo>
                  <a:pt x="0" y="0"/>
                </a:moveTo>
                <a:lnTo>
                  <a:pt x="3620104" y="0"/>
                </a:lnTo>
                <a:lnTo>
                  <a:pt x="3620104" y="3620104"/>
                </a:lnTo>
                <a:lnTo>
                  <a:pt x="0" y="362010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9" name="Group 9"/>
          <p:cNvGrpSpPr/>
          <p:nvPr/>
        </p:nvGrpSpPr>
        <p:grpSpPr>
          <a:xfrm>
            <a:off x="7127924" y="490859"/>
            <a:ext cx="5488744" cy="1927077"/>
            <a:chOff x="0" y="0"/>
            <a:chExt cx="7318325" cy="2569437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47625"/>
              <a:ext cx="7318325" cy="1377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316"/>
                </a:lnSpc>
              </a:pPr>
              <a:r>
                <a:rPr lang="en-US" sz="6600" b="1" spc="59" dirty="0">
                  <a:solidFill>
                    <a:srgbClr val="E8EEF1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MATERIALS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836012"/>
              <a:ext cx="6737247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320"/>
                </a:lnSpc>
              </a:pPr>
              <a:endParaRPr dirty="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062521" y="7062696"/>
            <a:ext cx="6162957" cy="1691610"/>
            <a:chOff x="0" y="0"/>
            <a:chExt cx="8217276" cy="2255480"/>
          </a:xfrm>
        </p:grpSpPr>
        <p:sp>
          <p:nvSpPr>
            <p:cNvPr id="13" name="TextBox 13"/>
            <p:cNvSpPr txBox="1"/>
            <p:nvPr/>
          </p:nvSpPr>
          <p:spPr>
            <a:xfrm>
              <a:off x="0" y="-95250"/>
              <a:ext cx="8217276" cy="741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896"/>
                </a:lnSpc>
              </a:pPr>
              <a:r>
                <a:rPr lang="en-US" sz="3200" spc="352" dirty="0">
                  <a:solidFill>
                    <a:srgbClr val="43B0F1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JUMPERS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798155"/>
              <a:ext cx="8217276" cy="1457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00"/>
                </a:lnSpc>
              </a:pPr>
              <a:r>
                <a:rPr lang="en-US" sz="3000" spc="30" dirty="0">
                  <a:solidFill>
                    <a:srgbClr val="E8EEF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Used to establish connections on the protoboard.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459084" y="2321200"/>
            <a:ext cx="6162957" cy="2282160"/>
            <a:chOff x="0" y="0"/>
            <a:chExt cx="8217276" cy="3042880"/>
          </a:xfrm>
        </p:grpSpPr>
        <p:sp>
          <p:nvSpPr>
            <p:cNvPr id="16" name="TextBox 16"/>
            <p:cNvSpPr txBox="1"/>
            <p:nvPr/>
          </p:nvSpPr>
          <p:spPr>
            <a:xfrm>
              <a:off x="0" y="-95250"/>
              <a:ext cx="8217276" cy="741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896"/>
                </a:lnSpc>
              </a:pPr>
              <a:r>
                <a:rPr lang="en-US" sz="3200" spc="352" dirty="0">
                  <a:solidFill>
                    <a:srgbClr val="43B0F1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PROTOBOARD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798155"/>
              <a:ext cx="8217276" cy="2244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00"/>
                </a:lnSpc>
              </a:pPr>
              <a:r>
                <a:rPr lang="en-US" sz="3000" spc="30" dirty="0">
                  <a:solidFill>
                    <a:srgbClr val="E8EEF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With this tool, we will be able to </a:t>
              </a:r>
              <a:r>
                <a:rPr lang="en-US" sz="3000" b="1" spc="30" dirty="0">
                  <a:solidFill>
                    <a:srgbClr val="E8EEF1"/>
                  </a:solidFill>
                  <a:latin typeface="Montserrat Light Bold"/>
                  <a:ea typeface="Montserrat Light Bold"/>
                  <a:cs typeface="Montserrat Light Bold"/>
                  <a:sym typeface="Montserrat Light Bold"/>
                </a:rPr>
                <a:t>create and test</a:t>
              </a:r>
              <a:r>
                <a:rPr lang="en-US" sz="3000" spc="30" dirty="0">
                  <a:solidFill>
                    <a:srgbClr val="E8EEF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the electronic connections of our project.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94212" y="2161344"/>
            <a:ext cx="6162957" cy="1691610"/>
            <a:chOff x="0" y="0"/>
            <a:chExt cx="8217276" cy="2255480"/>
          </a:xfrm>
        </p:grpSpPr>
        <p:sp>
          <p:nvSpPr>
            <p:cNvPr id="19" name="TextBox 19"/>
            <p:cNvSpPr txBox="1"/>
            <p:nvPr/>
          </p:nvSpPr>
          <p:spPr>
            <a:xfrm>
              <a:off x="0" y="-95250"/>
              <a:ext cx="8217276" cy="741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896"/>
                </a:lnSpc>
              </a:pPr>
              <a:r>
                <a:rPr lang="en-US" sz="3200" spc="352" dirty="0">
                  <a:solidFill>
                    <a:srgbClr val="43B0F1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LCD SCREEN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798155"/>
              <a:ext cx="8217276" cy="1457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00"/>
                </a:lnSpc>
              </a:pPr>
              <a:r>
                <a:rPr lang="en-US" sz="3000" spc="30" dirty="0">
                  <a:solidFill>
                    <a:srgbClr val="E8EEF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Displays the air quality data measured by our sensors.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967352" y="1838139"/>
            <a:ext cx="4991100" cy="2262548"/>
          </a:xfrm>
          <a:prstGeom prst="rect">
            <a:avLst/>
          </a:prstGeom>
          <a:solidFill>
            <a:srgbClr val="E8EEF1">
              <a:alpha val="4706"/>
            </a:srgb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/>
          <p:cNvSpPr/>
          <p:nvPr/>
        </p:nvSpPr>
        <p:spPr>
          <a:xfrm rot="5400000">
            <a:off x="7961379" y="-10333122"/>
            <a:ext cx="2365243" cy="20348819"/>
          </a:xfrm>
          <a:custGeom>
            <a:avLst/>
            <a:gdLst/>
            <a:ahLst/>
            <a:cxnLst/>
            <a:rect l="l" t="t" r="r" b="b"/>
            <a:pathLst>
              <a:path w="2365243" h="20348819">
                <a:moveTo>
                  <a:pt x="0" y="0"/>
                </a:moveTo>
                <a:lnTo>
                  <a:pt x="2365242" y="0"/>
                </a:lnTo>
                <a:lnTo>
                  <a:pt x="2365242" y="20348820"/>
                </a:lnTo>
                <a:lnTo>
                  <a:pt x="0" y="203488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1467" r="-32291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AutoShape 4"/>
          <p:cNvSpPr/>
          <p:nvPr/>
        </p:nvSpPr>
        <p:spPr>
          <a:xfrm>
            <a:off x="-1638300" y="-733999"/>
            <a:ext cx="21640800" cy="1143000"/>
          </a:xfrm>
          <a:prstGeom prst="rect">
            <a:avLst/>
          </a:prstGeom>
          <a:solidFill>
            <a:srgbClr val="43B0F1"/>
          </a:solidFill>
        </p:spPr>
        <p:txBody>
          <a:bodyPr/>
          <a:lstStyle/>
          <a:p>
            <a:endParaRPr lang="en-US" dirty="0"/>
          </a:p>
        </p:txBody>
      </p:sp>
      <p:grpSp>
        <p:nvGrpSpPr>
          <p:cNvPr id="5" name="Group 5"/>
          <p:cNvGrpSpPr/>
          <p:nvPr/>
        </p:nvGrpSpPr>
        <p:grpSpPr>
          <a:xfrm>
            <a:off x="-843723" y="2062953"/>
            <a:ext cx="2886906" cy="851395"/>
            <a:chOff x="0" y="0"/>
            <a:chExt cx="1722525" cy="508000"/>
          </a:xfrm>
        </p:grpSpPr>
        <p:sp>
          <p:nvSpPr>
            <p:cNvPr id="6" name="Freeform 6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7" name="Group 7"/>
          <p:cNvGrpSpPr/>
          <p:nvPr/>
        </p:nvGrpSpPr>
        <p:grpSpPr>
          <a:xfrm rot="-10800000">
            <a:off x="16244817" y="2062953"/>
            <a:ext cx="2886906" cy="851395"/>
            <a:chOff x="0" y="0"/>
            <a:chExt cx="1722525" cy="508000"/>
          </a:xfrm>
        </p:grpSpPr>
        <p:sp>
          <p:nvSpPr>
            <p:cNvPr id="8" name="Freeform 8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9" name="Freeform 9"/>
          <p:cNvSpPr/>
          <p:nvPr/>
        </p:nvSpPr>
        <p:spPr>
          <a:xfrm rot="2909609">
            <a:off x="2801821" y="7921204"/>
            <a:ext cx="2685832" cy="2685832"/>
          </a:xfrm>
          <a:custGeom>
            <a:avLst/>
            <a:gdLst/>
            <a:ahLst/>
            <a:cxnLst/>
            <a:rect l="l" t="t" r="r" b="b"/>
            <a:pathLst>
              <a:path w="2685832" h="2685832">
                <a:moveTo>
                  <a:pt x="0" y="0"/>
                </a:moveTo>
                <a:lnTo>
                  <a:pt x="2685832" y="0"/>
                </a:lnTo>
                <a:lnTo>
                  <a:pt x="2685832" y="2685832"/>
                </a:lnTo>
                <a:lnTo>
                  <a:pt x="0" y="26858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Freeform 10"/>
          <p:cNvSpPr/>
          <p:nvPr/>
        </p:nvSpPr>
        <p:spPr>
          <a:xfrm rot="-5400000">
            <a:off x="2220369" y="4946156"/>
            <a:ext cx="1696167" cy="2862730"/>
          </a:xfrm>
          <a:custGeom>
            <a:avLst/>
            <a:gdLst/>
            <a:ahLst/>
            <a:cxnLst/>
            <a:rect l="l" t="t" r="r" b="b"/>
            <a:pathLst>
              <a:path w="1696167" h="2862730">
                <a:moveTo>
                  <a:pt x="0" y="0"/>
                </a:moveTo>
                <a:lnTo>
                  <a:pt x="1696167" y="0"/>
                </a:lnTo>
                <a:lnTo>
                  <a:pt x="1696167" y="2862730"/>
                </a:lnTo>
                <a:lnTo>
                  <a:pt x="0" y="28627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>
          <a:xfrm>
            <a:off x="5122304" y="5679087"/>
            <a:ext cx="1836147" cy="1931780"/>
          </a:xfrm>
          <a:custGeom>
            <a:avLst/>
            <a:gdLst/>
            <a:ahLst/>
            <a:cxnLst/>
            <a:rect l="l" t="t" r="r" b="b"/>
            <a:pathLst>
              <a:path w="1836147" h="1931780">
                <a:moveTo>
                  <a:pt x="0" y="0"/>
                </a:moveTo>
                <a:lnTo>
                  <a:pt x="1836148" y="0"/>
                </a:lnTo>
                <a:lnTo>
                  <a:pt x="1836148" y="1931780"/>
                </a:lnTo>
                <a:lnTo>
                  <a:pt x="0" y="19317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9475" t="-47848" r="-39344" b="-21875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2" name="Freeform 12"/>
          <p:cNvSpPr/>
          <p:nvPr/>
        </p:nvSpPr>
        <p:spPr>
          <a:xfrm>
            <a:off x="9144000" y="2633020"/>
            <a:ext cx="6364467" cy="6364467"/>
          </a:xfrm>
          <a:custGeom>
            <a:avLst/>
            <a:gdLst/>
            <a:ahLst/>
            <a:cxnLst/>
            <a:rect l="l" t="t" r="r" b="b"/>
            <a:pathLst>
              <a:path w="6364467" h="6364467">
                <a:moveTo>
                  <a:pt x="0" y="0"/>
                </a:moveTo>
                <a:lnTo>
                  <a:pt x="6364467" y="0"/>
                </a:lnTo>
                <a:lnTo>
                  <a:pt x="6364467" y="6364467"/>
                </a:lnTo>
                <a:lnTo>
                  <a:pt x="0" y="636446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303" t="-21756" r="-14740" b="-1840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3" name="TextBox 13"/>
          <p:cNvSpPr txBox="1"/>
          <p:nvPr/>
        </p:nvSpPr>
        <p:spPr>
          <a:xfrm>
            <a:off x="3279421" y="758766"/>
            <a:ext cx="11729158" cy="1079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6"/>
              </a:lnSpc>
            </a:pPr>
            <a:r>
              <a:rPr lang="en-US" sz="6600" b="1" spc="191" dirty="0">
                <a:solidFill>
                  <a:srgbClr val="E8EEF1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CONNECTIONS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470986" y="2537770"/>
            <a:ext cx="3983832" cy="1199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6"/>
              </a:lnSpc>
            </a:pPr>
            <a:r>
              <a:rPr lang="en-US" sz="3200" spc="352" dirty="0">
                <a:solidFill>
                  <a:srgbClr val="43B0F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DHT11 TO ARDUINO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961061" y="1851554"/>
            <a:ext cx="4991100" cy="2262548"/>
          </a:xfrm>
          <a:prstGeom prst="rect">
            <a:avLst/>
          </a:prstGeom>
          <a:solidFill>
            <a:srgbClr val="E8EEF1">
              <a:alpha val="4706"/>
            </a:srgb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/>
          <p:cNvSpPr/>
          <p:nvPr/>
        </p:nvSpPr>
        <p:spPr>
          <a:xfrm rot="5400000">
            <a:off x="7961379" y="-10333122"/>
            <a:ext cx="2365243" cy="20348819"/>
          </a:xfrm>
          <a:custGeom>
            <a:avLst/>
            <a:gdLst/>
            <a:ahLst/>
            <a:cxnLst/>
            <a:rect l="l" t="t" r="r" b="b"/>
            <a:pathLst>
              <a:path w="2365243" h="20348819">
                <a:moveTo>
                  <a:pt x="0" y="0"/>
                </a:moveTo>
                <a:lnTo>
                  <a:pt x="2365242" y="0"/>
                </a:lnTo>
                <a:lnTo>
                  <a:pt x="2365242" y="20348820"/>
                </a:lnTo>
                <a:lnTo>
                  <a:pt x="0" y="203488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1467" r="-32291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AutoShape 4"/>
          <p:cNvSpPr/>
          <p:nvPr/>
        </p:nvSpPr>
        <p:spPr>
          <a:xfrm>
            <a:off x="-1638300" y="-733999"/>
            <a:ext cx="21640800" cy="1143000"/>
          </a:xfrm>
          <a:prstGeom prst="rect">
            <a:avLst/>
          </a:prstGeom>
          <a:solidFill>
            <a:srgbClr val="43B0F1"/>
          </a:solidFill>
        </p:spPr>
        <p:txBody>
          <a:bodyPr/>
          <a:lstStyle/>
          <a:p>
            <a:endParaRPr lang="en-US" dirty="0"/>
          </a:p>
        </p:txBody>
      </p:sp>
      <p:grpSp>
        <p:nvGrpSpPr>
          <p:cNvPr id="5" name="Group 5"/>
          <p:cNvGrpSpPr/>
          <p:nvPr/>
        </p:nvGrpSpPr>
        <p:grpSpPr>
          <a:xfrm>
            <a:off x="-2087895" y="2131434"/>
            <a:ext cx="2886906" cy="851395"/>
            <a:chOff x="0" y="0"/>
            <a:chExt cx="1722525" cy="508000"/>
          </a:xfrm>
        </p:grpSpPr>
        <p:sp>
          <p:nvSpPr>
            <p:cNvPr id="6" name="Freeform 6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7" name="Group 7"/>
          <p:cNvGrpSpPr/>
          <p:nvPr/>
        </p:nvGrpSpPr>
        <p:grpSpPr>
          <a:xfrm rot="-10800000">
            <a:off x="16244817" y="2062953"/>
            <a:ext cx="2886906" cy="851395"/>
            <a:chOff x="0" y="0"/>
            <a:chExt cx="1722525" cy="508000"/>
          </a:xfrm>
        </p:grpSpPr>
        <p:sp>
          <p:nvSpPr>
            <p:cNvPr id="8" name="Freeform 8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graphicFrame>
        <p:nvGraphicFramePr>
          <p:cNvPr id="9" name="Table 9"/>
          <p:cNvGraphicFramePr>
            <a:graphicFrameLocks noGrp="1"/>
          </p:cNvGraphicFramePr>
          <p:nvPr/>
        </p:nvGraphicFramePr>
        <p:xfrm>
          <a:off x="799011" y="4629150"/>
          <a:ext cx="7315200" cy="4629150"/>
        </p:xfrm>
        <a:graphic>
          <a:graphicData uri="http://schemas.openxmlformats.org/drawingml/2006/table">
            <a:tbl>
              <a:tblPr/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7633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Montserrat Classic Bold"/>
                          <a:ea typeface="Montserrat Classic Bold"/>
                          <a:cs typeface="Montserrat Classic Bold"/>
                          <a:sym typeface="Montserrat Classic Bold"/>
                        </a:rPr>
                        <a:t>SENSOR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 b="1" dirty="0">
                          <a:solidFill>
                            <a:srgbClr val="000000"/>
                          </a:solidFill>
                          <a:latin typeface="Montserrat Classic Bold"/>
                          <a:ea typeface="Montserrat Classic Bold"/>
                          <a:cs typeface="Montserrat Classic Bold"/>
                          <a:sym typeface="Montserrat Classic Bold"/>
                        </a:rPr>
                        <a:t>ARDUINO 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7633"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b="1" dirty="0">
                          <a:solidFill>
                            <a:srgbClr val="43B0F1"/>
                          </a:solidFill>
                          <a:latin typeface="Montserrat Classic Bold"/>
                          <a:ea typeface="Montserrat Classic Bold"/>
                          <a:cs typeface="Montserrat Classic Bold"/>
                          <a:sym typeface="Montserrat Classic Bold"/>
                        </a:rPr>
                        <a:t>+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dirty="0">
                          <a:solidFill>
                            <a:srgbClr val="43B0F1"/>
                          </a:solidFill>
                          <a:latin typeface="Montserrat Classic"/>
                          <a:ea typeface="Montserrat Classic"/>
                          <a:cs typeface="Montserrat Classic"/>
                          <a:sym typeface="Montserrat Classic"/>
                        </a:rPr>
                        <a:t>3.3 V (Power pin)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7633"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dirty="0">
                          <a:solidFill>
                            <a:srgbClr val="43B0F1"/>
                          </a:solidFill>
                          <a:latin typeface="Montserrat Classic"/>
                          <a:ea typeface="Montserrat Classic"/>
                          <a:cs typeface="Montserrat Classic"/>
                          <a:sym typeface="Montserrat Classic"/>
                        </a:rPr>
                        <a:t>Data / out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dirty="0">
                          <a:solidFill>
                            <a:srgbClr val="43B0F1"/>
                          </a:solidFill>
                          <a:latin typeface="Montserrat Classic"/>
                          <a:ea typeface="Montserrat Classic"/>
                          <a:cs typeface="Montserrat Classic"/>
                          <a:sym typeface="Montserrat Classic"/>
                        </a:rPr>
                        <a:t>2 (Digital pin)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46251">
                <a:tc>
                  <a:txBody>
                    <a:bodyPr/>
                    <a:lstStyle/>
                    <a:p>
                      <a:pPr algn="ctr">
                        <a:lnSpc>
                          <a:spcPts val="5179"/>
                        </a:lnSpc>
                        <a:defRPr/>
                      </a:pPr>
                      <a:r>
                        <a:rPr lang="en-US" sz="3699" b="1" dirty="0">
                          <a:solidFill>
                            <a:srgbClr val="43B0F1"/>
                          </a:solidFill>
                          <a:latin typeface="Montserrat Classic Bold"/>
                          <a:ea typeface="Montserrat Classic Bold"/>
                          <a:cs typeface="Montserrat Classic Bold"/>
                          <a:sym typeface="Montserrat Classic Bold"/>
                        </a:rPr>
                        <a:t>-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dirty="0">
                          <a:solidFill>
                            <a:srgbClr val="43B0F1"/>
                          </a:solidFill>
                          <a:latin typeface="Montserrat Classic"/>
                          <a:ea typeface="Montserrat Classic"/>
                          <a:cs typeface="Montserrat Classic"/>
                          <a:sym typeface="Montserrat Classic"/>
                        </a:rPr>
                        <a:t>Ground (Power pin)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Freeform 10"/>
          <p:cNvSpPr/>
          <p:nvPr/>
        </p:nvSpPr>
        <p:spPr>
          <a:xfrm>
            <a:off x="9487169" y="1743809"/>
            <a:ext cx="6522817" cy="7848470"/>
          </a:xfrm>
          <a:custGeom>
            <a:avLst/>
            <a:gdLst/>
            <a:ahLst/>
            <a:cxnLst/>
            <a:rect l="l" t="t" r="r" b="b"/>
            <a:pathLst>
              <a:path w="6522817" h="7848470">
                <a:moveTo>
                  <a:pt x="0" y="0"/>
                </a:moveTo>
                <a:lnTo>
                  <a:pt x="6522817" y="0"/>
                </a:lnTo>
                <a:lnTo>
                  <a:pt x="6522817" y="7848470"/>
                </a:lnTo>
                <a:lnTo>
                  <a:pt x="0" y="78484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1" name="TextBox 11"/>
          <p:cNvSpPr txBox="1"/>
          <p:nvPr/>
        </p:nvSpPr>
        <p:spPr>
          <a:xfrm>
            <a:off x="3279421" y="758766"/>
            <a:ext cx="11729158" cy="1079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6"/>
              </a:lnSpc>
            </a:pPr>
            <a:r>
              <a:rPr lang="en-US" sz="6600" b="1" spc="191" dirty="0">
                <a:solidFill>
                  <a:srgbClr val="E8EEF1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CONNECTIONS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464695" y="2245544"/>
            <a:ext cx="3983832" cy="1199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6"/>
              </a:lnSpc>
            </a:pPr>
            <a:r>
              <a:rPr lang="en-US" sz="3200" spc="352" dirty="0">
                <a:solidFill>
                  <a:srgbClr val="43B0F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DTH11 TO ARDUINO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967352" y="1838139"/>
            <a:ext cx="4991100" cy="2262548"/>
          </a:xfrm>
          <a:prstGeom prst="rect">
            <a:avLst/>
          </a:prstGeom>
          <a:solidFill>
            <a:srgbClr val="E8EEF1">
              <a:alpha val="4706"/>
            </a:srgb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/>
          <p:cNvSpPr/>
          <p:nvPr/>
        </p:nvSpPr>
        <p:spPr>
          <a:xfrm rot="5400000">
            <a:off x="7961379" y="-10333122"/>
            <a:ext cx="2365243" cy="20348819"/>
          </a:xfrm>
          <a:custGeom>
            <a:avLst/>
            <a:gdLst/>
            <a:ahLst/>
            <a:cxnLst/>
            <a:rect l="l" t="t" r="r" b="b"/>
            <a:pathLst>
              <a:path w="2365243" h="20348819">
                <a:moveTo>
                  <a:pt x="0" y="0"/>
                </a:moveTo>
                <a:lnTo>
                  <a:pt x="2365242" y="0"/>
                </a:lnTo>
                <a:lnTo>
                  <a:pt x="2365242" y="20348820"/>
                </a:lnTo>
                <a:lnTo>
                  <a:pt x="0" y="203488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1467" r="-32291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AutoShape 4"/>
          <p:cNvSpPr/>
          <p:nvPr/>
        </p:nvSpPr>
        <p:spPr>
          <a:xfrm>
            <a:off x="-1638300" y="-733999"/>
            <a:ext cx="21640800" cy="1143000"/>
          </a:xfrm>
          <a:prstGeom prst="rect">
            <a:avLst/>
          </a:prstGeom>
          <a:solidFill>
            <a:srgbClr val="43B0F1"/>
          </a:solidFill>
        </p:spPr>
        <p:txBody>
          <a:bodyPr/>
          <a:lstStyle/>
          <a:p>
            <a:endParaRPr lang="en-US" dirty="0"/>
          </a:p>
        </p:txBody>
      </p:sp>
      <p:grpSp>
        <p:nvGrpSpPr>
          <p:cNvPr id="5" name="Group 5"/>
          <p:cNvGrpSpPr/>
          <p:nvPr/>
        </p:nvGrpSpPr>
        <p:grpSpPr>
          <a:xfrm>
            <a:off x="-843723" y="2062953"/>
            <a:ext cx="2886906" cy="851395"/>
            <a:chOff x="0" y="0"/>
            <a:chExt cx="1722525" cy="508000"/>
          </a:xfrm>
        </p:grpSpPr>
        <p:sp>
          <p:nvSpPr>
            <p:cNvPr id="6" name="Freeform 6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7" name="Group 7"/>
          <p:cNvGrpSpPr/>
          <p:nvPr/>
        </p:nvGrpSpPr>
        <p:grpSpPr>
          <a:xfrm rot="-10800000">
            <a:off x="16244817" y="2062953"/>
            <a:ext cx="2886906" cy="851395"/>
            <a:chOff x="0" y="0"/>
            <a:chExt cx="1722525" cy="508000"/>
          </a:xfrm>
        </p:grpSpPr>
        <p:sp>
          <p:nvSpPr>
            <p:cNvPr id="8" name="Freeform 8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9" name="Freeform 9"/>
          <p:cNvSpPr/>
          <p:nvPr/>
        </p:nvSpPr>
        <p:spPr>
          <a:xfrm rot="2909609">
            <a:off x="2801821" y="7921204"/>
            <a:ext cx="2685832" cy="2685832"/>
          </a:xfrm>
          <a:custGeom>
            <a:avLst/>
            <a:gdLst/>
            <a:ahLst/>
            <a:cxnLst/>
            <a:rect l="l" t="t" r="r" b="b"/>
            <a:pathLst>
              <a:path w="2685832" h="2685832">
                <a:moveTo>
                  <a:pt x="0" y="0"/>
                </a:moveTo>
                <a:lnTo>
                  <a:pt x="2685832" y="0"/>
                </a:lnTo>
                <a:lnTo>
                  <a:pt x="2685832" y="2685832"/>
                </a:lnTo>
                <a:lnTo>
                  <a:pt x="0" y="26858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Freeform 10"/>
          <p:cNvSpPr/>
          <p:nvPr/>
        </p:nvSpPr>
        <p:spPr>
          <a:xfrm rot="-5400000">
            <a:off x="2220369" y="4946156"/>
            <a:ext cx="1696167" cy="2862730"/>
          </a:xfrm>
          <a:custGeom>
            <a:avLst/>
            <a:gdLst/>
            <a:ahLst/>
            <a:cxnLst/>
            <a:rect l="l" t="t" r="r" b="b"/>
            <a:pathLst>
              <a:path w="1696167" h="2862730">
                <a:moveTo>
                  <a:pt x="0" y="0"/>
                </a:moveTo>
                <a:lnTo>
                  <a:pt x="1696167" y="0"/>
                </a:lnTo>
                <a:lnTo>
                  <a:pt x="1696167" y="2862730"/>
                </a:lnTo>
                <a:lnTo>
                  <a:pt x="0" y="28627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>
          <a:xfrm>
            <a:off x="4957605" y="5143500"/>
            <a:ext cx="2994426" cy="2772838"/>
          </a:xfrm>
          <a:custGeom>
            <a:avLst/>
            <a:gdLst/>
            <a:ahLst/>
            <a:cxnLst/>
            <a:rect l="l" t="t" r="r" b="b"/>
            <a:pathLst>
              <a:path w="2994426" h="2772838">
                <a:moveTo>
                  <a:pt x="0" y="0"/>
                </a:moveTo>
                <a:lnTo>
                  <a:pt x="2994425" y="0"/>
                </a:lnTo>
                <a:lnTo>
                  <a:pt x="2994425" y="2772838"/>
                </a:lnTo>
                <a:lnTo>
                  <a:pt x="0" y="27728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2" name="Freeform 12"/>
          <p:cNvSpPr/>
          <p:nvPr/>
        </p:nvSpPr>
        <p:spPr>
          <a:xfrm>
            <a:off x="8743033" y="2266764"/>
            <a:ext cx="7158892" cy="7158892"/>
          </a:xfrm>
          <a:custGeom>
            <a:avLst/>
            <a:gdLst/>
            <a:ahLst/>
            <a:cxnLst/>
            <a:rect l="l" t="t" r="r" b="b"/>
            <a:pathLst>
              <a:path w="7158892" h="7158892">
                <a:moveTo>
                  <a:pt x="0" y="0"/>
                </a:moveTo>
                <a:lnTo>
                  <a:pt x="7158892" y="0"/>
                </a:lnTo>
                <a:lnTo>
                  <a:pt x="7158892" y="7158892"/>
                </a:lnTo>
                <a:lnTo>
                  <a:pt x="0" y="71588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3" name="TextBox 13"/>
          <p:cNvSpPr txBox="1"/>
          <p:nvPr/>
        </p:nvSpPr>
        <p:spPr>
          <a:xfrm>
            <a:off x="3279421" y="758766"/>
            <a:ext cx="11729158" cy="1079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6"/>
              </a:lnSpc>
            </a:pPr>
            <a:r>
              <a:rPr lang="en-US" sz="6600" b="1" spc="191" dirty="0">
                <a:solidFill>
                  <a:srgbClr val="E8EEF1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CONNECTIONS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470986" y="2537770"/>
            <a:ext cx="3983832" cy="1199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6"/>
              </a:lnSpc>
            </a:pPr>
            <a:r>
              <a:rPr lang="en-US" sz="3200" spc="352" dirty="0">
                <a:solidFill>
                  <a:srgbClr val="43B0F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MQ135 TO ARDUINO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D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961061" y="1851554"/>
            <a:ext cx="4991100" cy="2262548"/>
          </a:xfrm>
          <a:prstGeom prst="rect">
            <a:avLst/>
          </a:prstGeom>
          <a:solidFill>
            <a:srgbClr val="E8EEF1">
              <a:alpha val="4706"/>
            </a:srgb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/>
          <p:cNvSpPr/>
          <p:nvPr/>
        </p:nvSpPr>
        <p:spPr>
          <a:xfrm rot="5400000">
            <a:off x="7961379" y="-10333122"/>
            <a:ext cx="2365243" cy="20348819"/>
          </a:xfrm>
          <a:custGeom>
            <a:avLst/>
            <a:gdLst/>
            <a:ahLst/>
            <a:cxnLst/>
            <a:rect l="l" t="t" r="r" b="b"/>
            <a:pathLst>
              <a:path w="2365243" h="20348819">
                <a:moveTo>
                  <a:pt x="0" y="0"/>
                </a:moveTo>
                <a:lnTo>
                  <a:pt x="2365242" y="0"/>
                </a:lnTo>
                <a:lnTo>
                  <a:pt x="2365242" y="20348820"/>
                </a:lnTo>
                <a:lnTo>
                  <a:pt x="0" y="203488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1467" r="-32291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AutoShape 4"/>
          <p:cNvSpPr/>
          <p:nvPr/>
        </p:nvSpPr>
        <p:spPr>
          <a:xfrm>
            <a:off x="-1638300" y="-733999"/>
            <a:ext cx="21640800" cy="1143000"/>
          </a:xfrm>
          <a:prstGeom prst="rect">
            <a:avLst/>
          </a:prstGeom>
          <a:solidFill>
            <a:srgbClr val="43B0F1"/>
          </a:solidFill>
        </p:spPr>
        <p:txBody>
          <a:bodyPr/>
          <a:lstStyle/>
          <a:p>
            <a:endParaRPr lang="en-US" dirty="0"/>
          </a:p>
        </p:txBody>
      </p:sp>
      <p:grpSp>
        <p:nvGrpSpPr>
          <p:cNvPr id="5" name="Group 5"/>
          <p:cNvGrpSpPr/>
          <p:nvPr/>
        </p:nvGrpSpPr>
        <p:grpSpPr>
          <a:xfrm>
            <a:off x="-2087895" y="2131434"/>
            <a:ext cx="2886906" cy="851395"/>
            <a:chOff x="0" y="0"/>
            <a:chExt cx="1722525" cy="508000"/>
          </a:xfrm>
        </p:grpSpPr>
        <p:sp>
          <p:nvSpPr>
            <p:cNvPr id="6" name="Freeform 6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7" name="Group 7"/>
          <p:cNvGrpSpPr/>
          <p:nvPr/>
        </p:nvGrpSpPr>
        <p:grpSpPr>
          <a:xfrm rot="-10800000">
            <a:off x="16244817" y="2062953"/>
            <a:ext cx="2886906" cy="851395"/>
            <a:chOff x="0" y="0"/>
            <a:chExt cx="1722525" cy="508000"/>
          </a:xfrm>
        </p:grpSpPr>
        <p:sp>
          <p:nvSpPr>
            <p:cNvPr id="8" name="Freeform 8"/>
            <p:cNvSpPr/>
            <p:nvPr/>
          </p:nvSpPr>
          <p:spPr>
            <a:xfrm>
              <a:off x="0" y="49530"/>
              <a:ext cx="1722525" cy="408940"/>
            </a:xfrm>
            <a:custGeom>
              <a:avLst/>
              <a:gdLst/>
              <a:ahLst/>
              <a:cxnLst/>
              <a:rect l="l" t="t" r="r" b="b"/>
              <a:pathLst>
                <a:path w="1722525" h="408940">
                  <a:moveTo>
                    <a:pt x="1516785" y="0"/>
                  </a:moveTo>
                  <a:cubicBezTo>
                    <a:pt x="1416455" y="0"/>
                    <a:pt x="1333905" y="72390"/>
                    <a:pt x="1314855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316125" y="242570"/>
                  </a:lnTo>
                  <a:cubicBezTo>
                    <a:pt x="1333905" y="337820"/>
                    <a:pt x="1417725" y="408940"/>
                    <a:pt x="1518055" y="408940"/>
                  </a:cubicBezTo>
                  <a:cubicBezTo>
                    <a:pt x="1631085" y="408940"/>
                    <a:pt x="1722525" y="317500"/>
                    <a:pt x="1722525" y="204470"/>
                  </a:cubicBezTo>
                  <a:cubicBezTo>
                    <a:pt x="1722525" y="91440"/>
                    <a:pt x="1631085" y="0"/>
                    <a:pt x="1516785" y="0"/>
                  </a:cubicBezTo>
                  <a:close/>
                </a:path>
              </a:pathLst>
            </a:custGeom>
            <a:solidFill>
              <a:srgbClr val="43B0F1"/>
            </a:solidFill>
          </p:spPr>
          <p:txBody>
            <a:bodyPr/>
            <a:lstStyle/>
            <a:p>
              <a:endParaRPr lang="en-US" dirty="0"/>
            </a:p>
          </p:txBody>
        </p:sp>
      </p:grpSp>
      <p:graphicFrame>
        <p:nvGraphicFramePr>
          <p:cNvPr id="9" name="Table 9"/>
          <p:cNvGraphicFramePr>
            <a:graphicFrameLocks noGrp="1"/>
          </p:cNvGraphicFramePr>
          <p:nvPr/>
        </p:nvGraphicFramePr>
        <p:xfrm>
          <a:off x="799011" y="4542728"/>
          <a:ext cx="7315200" cy="5000626"/>
        </p:xfrm>
        <a:graphic>
          <a:graphicData uri="http://schemas.openxmlformats.org/drawingml/2006/table">
            <a:tbl>
              <a:tblPr/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3028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Montserrat Classic Bold"/>
                          <a:ea typeface="Montserrat Classic Bold"/>
                          <a:cs typeface="Montserrat Classic Bold"/>
                          <a:sym typeface="Montserrat Classic Bold"/>
                        </a:rPr>
                        <a:t>SENSOR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19"/>
                        </a:lnSpc>
                        <a:defRPr/>
                      </a:pPr>
                      <a:r>
                        <a:rPr lang="en-US" sz="2299" b="1" dirty="0">
                          <a:solidFill>
                            <a:srgbClr val="000000"/>
                          </a:solidFill>
                          <a:latin typeface="Montserrat Classic Bold"/>
                          <a:ea typeface="Montserrat Classic Bold"/>
                          <a:cs typeface="Montserrat Classic Bold"/>
                          <a:sym typeface="Montserrat Classic Bold"/>
                        </a:rPr>
                        <a:t>ARDUINO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5299"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dirty="0">
                          <a:solidFill>
                            <a:srgbClr val="43B0F1"/>
                          </a:solidFill>
                          <a:latin typeface="Montserrat Classic"/>
                          <a:ea typeface="Montserrat Classic"/>
                          <a:cs typeface="Montserrat Classic"/>
                          <a:sym typeface="Montserrat Classic"/>
                        </a:rPr>
                        <a:t>AO (Analog output)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dirty="0">
                          <a:solidFill>
                            <a:srgbClr val="43B0F1"/>
                          </a:solidFill>
                          <a:latin typeface="Montserrat Classic"/>
                          <a:ea typeface="Montserrat Classic"/>
                          <a:cs typeface="Montserrat Classic"/>
                          <a:sym typeface="Montserrat Classic"/>
                        </a:rPr>
                        <a:t>A0 (Analog in)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5299"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dirty="0">
                          <a:solidFill>
                            <a:srgbClr val="43B0F1"/>
                          </a:solidFill>
                          <a:latin typeface="Montserrat Classic"/>
                          <a:ea typeface="Montserrat Classic"/>
                          <a:cs typeface="Montserrat Classic"/>
                          <a:sym typeface="Montserrat Classic"/>
                        </a:rPr>
                        <a:t>GND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dirty="0">
                          <a:solidFill>
                            <a:srgbClr val="43B0F1"/>
                          </a:solidFill>
                          <a:latin typeface="Montserrat Classic"/>
                          <a:ea typeface="Montserrat Classic"/>
                          <a:cs typeface="Montserrat Classic"/>
                          <a:sym typeface="Montserrat Classic"/>
                        </a:rPr>
                        <a:t>Ground (Power pin)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7000"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b="1" dirty="0">
                          <a:solidFill>
                            <a:srgbClr val="43B0F1"/>
                          </a:solidFill>
                          <a:latin typeface="Montserrat Classic Bold"/>
                          <a:ea typeface="Montserrat Classic Bold"/>
                          <a:cs typeface="Montserrat Classic Bold"/>
                          <a:sym typeface="Montserrat Classic Bold"/>
                        </a:rPr>
                        <a:t>VCC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dirty="0">
                          <a:solidFill>
                            <a:srgbClr val="43B0F1"/>
                          </a:solidFill>
                          <a:latin typeface="Montserrat Classic"/>
                          <a:ea typeface="Montserrat Classic"/>
                          <a:cs typeface="Montserrat Classic"/>
                          <a:sym typeface="Montserrat Classic"/>
                        </a:rPr>
                        <a:t>5 V (Power pin)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Freeform 10"/>
          <p:cNvSpPr/>
          <p:nvPr/>
        </p:nvSpPr>
        <p:spPr>
          <a:xfrm>
            <a:off x="9781086" y="2131434"/>
            <a:ext cx="6327070" cy="7468262"/>
          </a:xfrm>
          <a:custGeom>
            <a:avLst/>
            <a:gdLst/>
            <a:ahLst/>
            <a:cxnLst/>
            <a:rect l="l" t="t" r="r" b="b"/>
            <a:pathLst>
              <a:path w="6327070" h="7468262">
                <a:moveTo>
                  <a:pt x="0" y="0"/>
                </a:moveTo>
                <a:lnTo>
                  <a:pt x="6327070" y="0"/>
                </a:lnTo>
                <a:lnTo>
                  <a:pt x="6327070" y="7468262"/>
                </a:lnTo>
                <a:lnTo>
                  <a:pt x="0" y="74682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62156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1" name="TextBox 11"/>
          <p:cNvSpPr txBox="1"/>
          <p:nvPr/>
        </p:nvSpPr>
        <p:spPr>
          <a:xfrm>
            <a:off x="3279421" y="758766"/>
            <a:ext cx="11729158" cy="1079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6"/>
              </a:lnSpc>
            </a:pPr>
            <a:r>
              <a:rPr lang="en-US" sz="6600" b="1" spc="191" dirty="0">
                <a:solidFill>
                  <a:srgbClr val="E8EEF1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CONNECTIONS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464695" y="2245544"/>
            <a:ext cx="3983832" cy="1199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6"/>
              </a:lnSpc>
            </a:pPr>
            <a:r>
              <a:rPr lang="en-US" sz="3200" spc="352" dirty="0">
                <a:solidFill>
                  <a:srgbClr val="43B0F1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MQ135 TO ARDUINO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480</Words>
  <Application>Microsoft Office PowerPoint</Application>
  <PresentationFormat>Custom</PresentationFormat>
  <Paragraphs>94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Montserrat Classic Bold</vt:lpstr>
      <vt:lpstr>Montserrat Light Bold</vt:lpstr>
      <vt:lpstr>Aptos</vt:lpstr>
      <vt:lpstr>Montserrat Light</vt:lpstr>
      <vt:lpstr>Arial</vt:lpstr>
      <vt:lpstr>Calibri</vt:lpstr>
      <vt:lpstr>Montserrat Classic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Arduinos</dc:title>
  <dc:creator>Julieth Lara</dc:creator>
  <cp:lastModifiedBy>Ellen Parrish</cp:lastModifiedBy>
  <cp:revision>7</cp:revision>
  <dcterms:created xsi:type="dcterms:W3CDTF">2006-08-16T00:00:00Z</dcterms:created>
  <dcterms:modified xsi:type="dcterms:W3CDTF">2025-02-13T19:06:22Z</dcterms:modified>
  <dc:identifier>DAF0q--0t_M</dc:identifier>
</cp:coreProperties>
</file>