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7"/>
  </p:notesMasterIdLst>
  <p:sldIdLst>
    <p:sldId id="256" r:id="rId2"/>
    <p:sldId id="257" r:id="rId3"/>
    <p:sldId id="258" r:id="rId4"/>
    <p:sldId id="260" r:id="rId5"/>
    <p:sldId id="259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7001" autoAdjust="0"/>
  </p:normalViewPr>
  <p:slideViewPr>
    <p:cSldViewPr snapToGrid="0" snapToObjects="1">
      <p:cViewPr varScale="1">
        <p:scale>
          <a:sx n="79" d="100"/>
          <a:sy n="79" d="100"/>
        </p:scale>
        <p:origin x="708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D00BDA-D444-0046-8419-42C16429C881}" type="datetimeFigureOut">
              <a:rPr lang="en-US" smtClean="0"/>
              <a:pPr/>
              <a:t>7/9/2013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A8DACB-7EF1-9145-9523-66118ACF549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986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Spaghetti.jpg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da.gov/MedicalDevices/ProductsandMedicalProcedures/DeviceApprovalsandClearances/Recently-ApprovedDevices/ucm074904.htm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://www.oefoif.va.gov/prosthetics.asp" TargetMode="External"/><Relationship Id="rId4" Type="http://schemas.openxmlformats.org/officeDocument/2006/relationships/hyperlink" Target="http://www.nlm.nih.gov/medlineplus/ency/imagepages/17285.htm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Tissue Mechanics </a:t>
            </a:r>
            <a:r>
              <a:rPr lang="en-US" dirty="0" smtClean="0"/>
              <a:t>Presentation,</a:t>
            </a:r>
            <a:r>
              <a:rPr lang="en-US" baseline="0" dirty="0" smtClean="0"/>
              <a:t> Tissue Mechanics </a:t>
            </a:r>
            <a:r>
              <a:rPr lang="en-US" dirty="0" smtClean="0"/>
              <a:t>lesson</a:t>
            </a:r>
            <a:r>
              <a:rPr lang="en-US" baseline="0" dirty="0" smtClean="0"/>
              <a:t>, TeachEngineering.org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A8DACB-7EF1-9145-9523-66118ACF5492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8603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Talk about </a:t>
            </a:r>
            <a:r>
              <a:rPr lang="en-US" dirty="0" smtClean="0"/>
              <a:t>spaghetti as an analogy: </a:t>
            </a:r>
            <a:r>
              <a:rPr lang="en-US" dirty="0" smtClean="0"/>
              <a:t>When </a:t>
            </a:r>
            <a:r>
              <a:rPr lang="en-US" dirty="0" smtClean="0"/>
              <a:t>you have cooked a pot of spaghetti</a:t>
            </a:r>
            <a:r>
              <a:rPr lang="en-US" baseline="0" dirty="0" smtClean="0"/>
              <a:t> and </a:t>
            </a:r>
            <a:r>
              <a:rPr lang="en-US" dirty="0" smtClean="0"/>
              <a:t>you </a:t>
            </a:r>
            <a:r>
              <a:rPr lang="en-US" dirty="0" smtClean="0"/>
              <a:t>first drain </a:t>
            </a:r>
            <a:r>
              <a:rPr lang="en-US" dirty="0" smtClean="0"/>
              <a:t>away the </a:t>
            </a:r>
            <a:r>
              <a:rPr lang="en-US" dirty="0" smtClean="0"/>
              <a:t>water, the </a:t>
            </a:r>
            <a:r>
              <a:rPr lang="en-US" dirty="0" smtClean="0"/>
              <a:t>spaghetti noodles are aligned randomly </a:t>
            </a:r>
            <a:r>
              <a:rPr lang="en-US" dirty="0" smtClean="0"/>
              <a:t>and the strands easily</a:t>
            </a:r>
            <a:r>
              <a:rPr lang="en-US" baseline="0" dirty="0" smtClean="0"/>
              <a:t> slide over one another. </a:t>
            </a:r>
            <a:r>
              <a:rPr lang="en-US" baseline="0" dirty="0" smtClean="0"/>
              <a:t>(This is parallel to glue’s fluid-like </a:t>
            </a:r>
            <a:r>
              <a:rPr lang="en-US" baseline="0" dirty="0" smtClean="0"/>
              <a:t>properties</a:t>
            </a:r>
            <a:r>
              <a:rPr lang="en-US" baseline="0" dirty="0" smtClean="0"/>
              <a:t>.) </a:t>
            </a:r>
            <a:r>
              <a:rPr lang="en-US" baseline="0" dirty="0" smtClean="0"/>
              <a:t>When the water </a:t>
            </a:r>
            <a:r>
              <a:rPr lang="en-US" baseline="0" dirty="0" smtClean="0"/>
              <a:t>begins to </a:t>
            </a:r>
            <a:r>
              <a:rPr lang="en-US" baseline="0" dirty="0" smtClean="0"/>
              <a:t>evaporate from the spaghetti, the strands start to stick together and the mass of spaghetti becomes more solid-like and is hard to break apart. </a:t>
            </a:r>
            <a:r>
              <a:rPr lang="en-US" baseline="0" dirty="0" smtClean="0"/>
              <a:t>(This </a:t>
            </a:r>
            <a:r>
              <a:rPr lang="en-US" baseline="0" dirty="0" smtClean="0"/>
              <a:t>is </a:t>
            </a:r>
            <a:r>
              <a:rPr lang="en-US" baseline="0" dirty="0" smtClean="0"/>
              <a:t>like what the </a:t>
            </a:r>
            <a:r>
              <a:rPr lang="en-US" baseline="0" dirty="0" smtClean="0"/>
              <a:t>borax does to the glue. It bonds the long strands of molecules together and forms a solid</a:t>
            </a:r>
            <a:r>
              <a:rPr lang="en-US" baseline="0" dirty="0" smtClean="0"/>
              <a:t>.)</a:t>
            </a:r>
          </a:p>
          <a:p>
            <a:r>
              <a:rPr lang="en-US" baseline="0" dirty="0" smtClean="0"/>
              <a:t>Image source: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2004 Tim “Avatar”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Bartel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Wikimedia Commons 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https://commons.wikimedia.org/wiki/File:Spaghetti.jpg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A8DACB-7EF1-9145-9523-66118ACF5492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5822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Image: a strand of collagen showing its triple helix structure</a:t>
            </a:r>
          </a:p>
          <a:p>
            <a:r>
              <a:rPr lang="en-US" dirty="0" smtClean="0"/>
              <a:t>Image source: National Institute of General Medical Sciences, National</a:t>
            </a:r>
            <a:r>
              <a:rPr lang="en-US" baseline="0" dirty="0" smtClean="0"/>
              <a:t> Institutes of Health</a:t>
            </a:r>
            <a:r>
              <a:rPr lang="en-US" dirty="0" smtClean="0"/>
              <a:t> http://publications.nigms.nih.gov/structlife/ch1_str1.html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A8DACB-7EF1-9145-9523-66118ACF5492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8320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Biocompatible: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Being able to coexist with living tissues without causing harm. A material that is safe to use in the body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Photo of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mitroflow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aortic pericardial heart valve composed of a polyester-covered ring with a material (bovine pericardium) attached to form a closed cylinder. Engineers design artificial heart valves to replace diseased, damaged and malfunctioning heart valves.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Valve image source: U.S. Food and Drug Administration 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http://www.fda.gov/MedicalDevices/ProductsandMedicalProcedures/DeviceApprovalsandClearances/Recently-ApprovedDevices/ucm074904.htm</a:t>
            </a:r>
            <a:endParaRPr lang="en-US" sz="1200" u="sng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u="non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Bone image source: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ADAM, National Institutes of Health 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http://www.nlm.nih.gov/medlineplus/ency/imagepages/17285.htm</a:t>
            </a:r>
            <a:endParaRPr lang="en-US" sz="1200" u="non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u="non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Prosthetic image</a:t>
            </a:r>
            <a:r>
              <a:rPr lang="en-US" sz="1200" u="non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source: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U.S. Department of Veterans Affairs 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5"/>
              </a:rPr>
              <a:t>http://www.oefoif.va.gov/prosthetics.asp</a:t>
            </a:r>
            <a:endParaRPr lang="en-US" u="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A8DACB-7EF1-9145-9523-66118ACF5492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822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3124200"/>
            <a:ext cx="6477000" cy="1914144"/>
          </a:xfrm>
        </p:spPr>
        <p:txBody>
          <a:bodyPr vert="horz" lIns="45720" tIns="0" rIns="45720" bIns="0" rtlCol="0" anchor="b" anchorCtr="0">
            <a:noAutofit/>
          </a:bodyPr>
          <a:lstStyle>
            <a:lvl1pPr algn="l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460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5056632"/>
            <a:ext cx="6477000" cy="1174088"/>
          </a:xfrm>
        </p:spPr>
        <p:txBody>
          <a:bodyPr vert="horz" lIns="91440" tIns="0" rIns="45720" bIns="0" rtlCol="0">
            <a:normAutofit/>
          </a:bodyPr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buSzPct val="90000"/>
              <a:buFontTx/>
              <a:buNone/>
              <a:defRPr sz="22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00216"/>
            <a:ext cx="1984248" cy="274320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fld id="{FB6CDB23-1303-4940-B998-022DA23497E9}" type="datetimeFigureOut">
              <a:rPr lang="en-US" smtClean="0"/>
              <a:pPr/>
              <a:t>7/9/2013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59352" y="6300216"/>
            <a:ext cx="3813048" cy="274320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5320" y="6300216"/>
            <a:ext cx="685800" cy="274320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fld id="{7E433D16-D04C-0A4F-8416-D564820CD8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CDB23-1303-4940-B998-022DA23497E9}" type="datetimeFigureOut">
              <a:rPr lang="en-US" smtClean="0"/>
              <a:pPr/>
              <a:t>7/9/2013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33D16-D04C-0A4F-8416-D564820CD85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645152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645152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10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CDB23-1303-4940-B998-022DA23497E9}" type="datetimeFigureOut">
              <a:rPr lang="en-US" smtClean="0"/>
              <a:pPr/>
              <a:t>7/9/2013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33D16-D04C-0A4F-8416-D564820CD85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914400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645152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645152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CDB23-1303-4940-B998-022DA23497E9}" type="datetimeFigureOut">
              <a:rPr lang="en-US" smtClean="0"/>
              <a:pPr/>
              <a:t>7/9/2013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33D16-D04C-0A4F-8416-D564820CD8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CDB23-1303-4940-B998-022DA23497E9}" type="datetimeFigureOut">
              <a:rPr lang="en-US" smtClean="0"/>
              <a:pPr/>
              <a:t>7/9/2013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33D16-D04C-0A4F-8416-D564820CD8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690048"/>
            <a:ext cx="3563938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7250" y="368490"/>
            <a:ext cx="3566160" cy="5627498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398" y="2866030"/>
            <a:ext cx="3563938" cy="2163171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CDB23-1303-4940-B998-022DA23497E9}" type="datetimeFigureOut">
              <a:rPr lang="en-US" smtClean="0"/>
              <a:pPr/>
              <a:t>7/9/2013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33D16-D04C-0A4F-8416-D564820CD8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7546" y="1524000"/>
            <a:ext cx="356616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17544" y="2699982"/>
            <a:ext cx="3566160" cy="2163171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CDB23-1303-4940-B998-022DA23497E9}" type="datetimeFigureOut">
              <a:rPr lang="en-US" smtClean="0"/>
              <a:pPr/>
              <a:t>7/9/2013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33D16-D04C-0A4F-8416-D564820CD854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3" name="Group 7"/>
          <p:cNvGrpSpPr/>
          <p:nvPr/>
        </p:nvGrpSpPr>
        <p:grpSpPr>
          <a:xfrm rot="21421631">
            <a:off x="629028" y="505650"/>
            <a:ext cx="3850925" cy="5516274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Picture Placeholder 9"/>
          <p:cNvSpPr>
            <a:spLocks noGrp="1"/>
          </p:cNvSpPr>
          <p:nvPr>
            <p:ph type="pic" sz="quarter" idx="14"/>
          </p:nvPr>
        </p:nvSpPr>
        <p:spPr>
          <a:xfrm rot="21421631">
            <a:off x="808793" y="667560"/>
            <a:ext cx="3468664" cy="512472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3"/>
          <p:cNvGrpSpPr/>
          <p:nvPr/>
        </p:nvGrpSpPr>
        <p:grpSpPr>
          <a:xfrm rot="21214351">
            <a:off x="313409" y="3520798"/>
            <a:ext cx="4088024" cy="3026020"/>
            <a:chOff x="1524000" y="381000"/>
            <a:chExt cx="3657600" cy="4737978"/>
          </a:xfrm>
        </p:grpSpPr>
        <p:sp>
          <p:nvSpPr>
            <p:cNvPr id="15" name="Rectangle 14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7" name="Picture Placeholder 9"/>
          <p:cNvSpPr>
            <a:spLocks noGrp="1"/>
          </p:cNvSpPr>
          <p:nvPr>
            <p:ph type="pic" sz="quarter" idx="16"/>
          </p:nvPr>
        </p:nvSpPr>
        <p:spPr>
          <a:xfrm rot="21214351">
            <a:off x="491057" y="3682579"/>
            <a:ext cx="3704109" cy="269708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  <p:grpSp>
        <p:nvGrpSpPr>
          <p:cNvPr id="8" name="Group 9"/>
          <p:cNvGrpSpPr/>
          <p:nvPr/>
        </p:nvGrpSpPr>
        <p:grpSpPr>
          <a:xfrm rot="232774">
            <a:off x="169481" y="241256"/>
            <a:ext cx="4088024" cy="3026020"/>
            <a:chOff x="1524000" y="381000"/>
            <a:chExt cx="3657600" cy="4737978"/>
          </a:xfrm>
        </p:grpSpPr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3" name="Picture Placeholder 9"/>
          <p:cNvSpPr>
            <a:spLocks noGrp="1"/>
          </p:cNvSpPr>
          <p:nvPr>
            <p:ph type="pic" sz="quarter" idx="15"/>
          </p:nvPr>
        </p:nvSpPr>
        <p:spPr>
          <a:xfrm rot="232774">
            <a:off x="347129" y="403037"/>
            <a:ext cx="3704109" cy="269708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3434" y="1524000"/>
            <a:ext cx="356616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13432" y="2699982"/>
            <a:ext cx="3566160" cy="2163171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CDB23-1303-4940-B998-022DA23497E9}" type="datetimeFigureOut">
              <a:rPr lang="en-US" smtClean="0"/>
              <a:pPr/>
              <a:t>7/9/2013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33D16-D04C-0A4F-8416-D564820CD8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762374"/>
            <a:ext cx="731520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3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grpSp>
        <p:nvGrpSpPr>
          <p:cNvPr id="3" name="Group 8"/>
          <p:cNvGrpSpPr/>
          <p:nvPr/>
        </p:nvGrpSpPr>
        <p:grpSpPr>
          <a:xfrm rot="232774">
            <a:off x="2059282" y="379100"/>
            <a:ext cx="5031327" cy="3443312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928736"/>
            <a:ext cx="7315200" cy="987970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CDB23-1303-4940-B998-022DA23497E9}" type="datetimeFigureOut">
              <a:rPr lang="en-US" smtClean="0"/>
              <a:pPr/>
              <a:t>7/9/2013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33D16-D04C-0A4F-8416-D564820CD85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Picture Placeholder 9"/>
          <p:cNvSpPr>
            <a:spLocks noGrp="1"/>
          </p:cNvSpPr>
          <p:nvPr>
            <p:ph type="pic" sz="quarter" idx="15"/>
          </p:nvPr>
        </p:nvSpPr>
        <p:spPr>
          <a:xfrm rot="232774">
            <a:off x="2248157" y="564564"/>
            <a:ext cx="4653577" cy="307238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762374"/>
            <a:ext cx="731520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3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grpSp>
        <p:nvGrpSpPr>
          <p:cNvPr id="3" name="Group 13"/>
          <p:cNvGrpSpPr/>
          <p:nvPr/>
        </p:nvGrpSpPr>
        <p:grpSpPr>
          <a:xfrm rot="21420000">
            <a:off x="113687" y="116368"/>
            <a:ext cx="3969060" cy="3705360"/>
            <a:chOff x="1524000" y="381000"/>
            <a:chExt cx="3657600" cy="4737978"/>
          </a:xfrm>
        </p:grpSpPr>
        <p:sp>
          <p:nvSpPr>
            <p:cNvPr id="15" name="Rectangle 14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7" name="Picture Placeholder 9"/>
          <p:cNvSpPr>
            <a:spLocks noGrp="1"/>
          </p:cNvSpPr>
          <p:nvPr>
            <p:ph type="pic" sz="quarter" idx="17"/>
          </p:nvPr>
        </p:nvSpPr>
        <p:spPr>
          <a:xfrm rot="21420000">
            <a:off x="299151" y="304998"/>
            <a:ext cx="3598455" cy="3334235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  <p:grpSp>
        <p:nvGrpSpPr>
          <p:cNvPr id="8" name="Group 9"/>
          <p:cNvGrpSpPr/>
          <p:nvPr/>
        </p:nvGrpSpPr>
        <p:grpSpPr>
          <a:xfrm rot="360000">
            <a:off x="4165479" y="323141"/>
            <a:ext cx="4792693" cy="3443312"/>
            <a:chOff x="1524000" y="381000"/>
            <a:chExt cx="3657600" cy="4737978"/>
          </a:xfrm>
        </p:grpSpPr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3" name="Picture Placeholder 9"/>
          <p:cNvSpPr>
            <a:spLocks noGrp="1"/>
          </p:cNvSpPr>
          <p:nvPr>
            <p:ph type="pic" sz="quarter" idx="16"/>
          </p:nvPr>
        </p:nvSpPr>
        <p:spPr>
          <a:xfrm rot="360000">
            <a:off x="4336486" y="507668"/>
            <a:ext cx="4432860" cy="307238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926106"/>
            <a:ext cx="7315200" cy="990600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CDB23-1303-4940-B998-022DA23497E9}" type="datetimeFigureOut">
              <a:rPr lang="en-US" smtClean="0"/>
              <a:pPr/>
              <a:t>7/9/2013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33D16-D04C-0A4F-8416-D564820CD8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CDB23-1303-4940-B998-022DA23497E9}" type="datetimeFigureOut">
              <a:rPr lang="en-US" smtClean="0"/>
              <a:pPr/>
              <a:t>7/9/2013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33D16-D04C-0A4F-8416-D564820CD8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CDB23-1303-4940-B998-022DA23497E9}" type="datetimeFigureOut">
              <a:rPr lang="en-US" smtClean="0"/>
              <a:pPr/>
              <a:t>7/9/2013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33D16-D04C-0A4F-8416-D564820CD8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51682" y="450851"/>
            <a:ext cx="846083" cy="5357812"/>
          </a:xfrm>
        </p:spPr>
        <p:txBody>
          <a:bodyPr vert="eaVert" anchor="t" anchorCtr="0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450851"/>
            <a:ext cx="5943600" cy="5357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CDB23-1303-4940-B998-022DA23497E9}" type="datetimeFigureOut">
              <a:rPr lang="en-US" smtClean="0"/>
              <a:pPr/>
              <a:t>7/9/2013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33D16-D04C-0A4F-8416-D564820CD8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Watermark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122215" y="3200400"/>
            <a:ext cx="8021782" cy="2209800"/>
          </a:xfrm>
        </p:spPr>
        <p:txBody>
          <a:bodyPr wrap="none" lIns="0" tIns="0" rIns="0" bIns="0" anchor="ctr" anchorCtr="0">
            <a:noAutofit/>
          </a:bodyPr>
          <a:lstStyle>
            <a:lvl1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  <a:lvl2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2pPr>
            <a:lvl3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3pPr>
            <a:lvl4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4pPr>
            <a:lvl5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0813" y="3833095"/>
            <a:ext cx="4724400" cy="1209964"/>
          </a:xfrm>
        </p:spPr>
        <p:txBody>
          <a:bodyPr lIns="45720" tIns="0" rIns="45720" bIns="0" anchor="b" anchorCtr="0">
            <a:noAutofit/>
          </a:bodyPr>
          <a:lstStyle>
            <a:lvl1pPr algn="l">
              <a:lnSpc>
                <a:spcPts val="5000"/>
              </a:lnSpc>
              <a:defRPr sz="4600"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0813" y="5056909"/>
            <a:ext cx="4724400" cy="1156586"/>
          </a:xfrm>
        </p:spPr>
        <p:txBody>
          <a:bodyPr lIns="91440" tIns="0" rIns="45720" bIns="0">
            <a:normAutofit/>
          </a:bodyPr>
          <a:lstStyle>
            <a:lvl1pPr marL="0" indent="0" algn="l">
              <a:lnSpc>
                <a:spcPts val="2600"/>
              </a:lnSpc>
              <a:spcBef>
                <a:spcPct val="0"/>
              </a:spcBef>
              <a:buNone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98744"/>
            <a:ext cx="1981200" cy="273050"/>
          </a:xfrm>
        </p:spPr>
        <p:txBody>
          <a:bodyPr/>
          <a:lstStyle>
            <a:lvl1pPr algn="l">
              <a:defRPr sz="1100">
                <a:latin typeface="Rockwell" pitchFamily="18" charset="0"/>
              </a:defRPr>
            </a:lvl1pPr>
          </a:lstStyle>
          <a:p>
            <a:fld id="{FB6CDB23-1303-4940-B998-022DA23497E9}" type="datetimeFigureOut">
              <a:rPr lang="en-US" smtClean="0"/>
              <a:pPr/>
              <a:t>7/9/2013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400" y="6298744"/>
            <a:ext cx="3810000" cy="27305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64856" y="6312392"/>
            <a:ext cx="685800" cy="265089"/>
          </a:xfrm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fld id="{7E433D16-D04C-0A4F-8416-D564820CD8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94560"/>
            <a:ext cx="7772400" cy="1362075"/>
          </a:xfrm>
        </p:spPr>
        <p:txBody>
          <a:bodyPr vert="horz" lIns="45720" tIns="0" rIns="45720" bIns="0" rtlCol="0" anchor="b" anchorCtr="0">
            <a:noAutofit/>
          </a:bodyPr>
          <a:lstStyle>
            <a:lvl1pPr algn="l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4600" b="1" kern="1200" cap="none" baseline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557016"/>
            <a:ext cx="7772400" cy="987552"/>
          </a:xfrm>
        </p:spPr>
        <p:txBody>
          <a:bodyPr vert="horz" lIns="91440" tIns="0" rIns="45720" bIns="0" rtlCol="0" anchor="t" anchorCtr="0">
            <a:normAutofit/>
          </a:bodyPr>
          <a:lstStyle>
            <a:lvl1pPr marL="0" indent="0"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SzPct val="90000"/>
              <a:buFontTx/>
              <a:buNone/>
            </a:pPr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CDB23-1303-4940-B998-022DA23497E9}" type="datetimeFigureOut">
              <a:rPr lang="en-US" smtClean="0"/>
              <a:pPr/>
              <a:t>7/9/2013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33D16-D04C-0A4F-8416-D564820CD8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with Watermar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712693" y="1689847"/>
            <a:ext cx="8431303" cy="2209800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  <a:lvl2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2pPr>
            <a:lvl3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3pPr>
            <a:lvl4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4pPr>
            <a:lvl5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196353"/>
            <a:ext cx="5334000" cy="1362075"/>
          </a:xfrm>
        </p:spPr>
        <p:txBody>
          <a:bodyPr lIns="45720" tIns="0" rIns="45720" bIns="0" anchor="b" anchorCtr="0"/>
          <a:lstStyle>
            <a:lvl1pPr algn="l">
              <a:lnSpc>
                <a:spcPts val="5000"/>
              </a:lnSpc>
              <a:defRPr sz="4600" b="1" cap="none" baseline="0"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560618"/>
            <a:ext cx="5334000" cy="983087"/>
          </a:xfrm>
        </p:spPr>
        <p:txBody>
          <a:bodyPr tIns="0" rIns="45720" bIns="0" anchor="t" anchorCtr="0"/>
          <a:lstStyle>
            <a:lvl1pPr marL="0" indent="0">
              <a:spcBef>
                <a:spcPct val="0"/>
              </a:spcBef>
              <a:buNone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CDB23-1303-4940-B998-022DA23497E9}" type="datetimeFigureOut">
              <a:rPr lang="en-US" smtClean="0"/>
              <a:pPr/>
              <a:t>7/9/2013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33D16-D04C-0A4F-8416-D564820CD8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with Picture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52775" y="4069804"/>
            <a:ext cx="5538788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600" b="1"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grpSp>
        <p:nvGrpSpPr>
          <p:cNvPr id="3" name="Group 8"/>
          <p:cNvGrpSpPr/>
          <p:nvPr/>
        </p:nvGrpSpPr>
        <p:grpSpPr>
          <a:xfrm rot="21240000">
            <a:off x="654352" y="445180"/>
            <a:ext cx="5416247" cy="3630168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Picture Placeholder 9"/>
          <p:cNvSpPr>
            <a:spLocks noGrp="1"/>
          </p:cNvSpPr>
          <p:nvPr>
            <p:ph type="pic" sz="quarter" idx="15"/>
          </p:nvPr>
        </p:nvSpPr>
        <p:spPr>
          <a:xfrm rot="21240000">
            <a:off x="857677" y="632632"/>
            <a:ext cx="5009597" cy="325526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58117" y="5230906"/>
            <a:ext cx="5532958" cy="865093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200">
                <a:latin typeface="Calibri" panose="020F050202020403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CDB23-1303-4940-B998-022DA23497E9}" type="datetimeFigureOut">
              <a:rPr lang="en-US" smtClean="0"/>
              <a:pPr/>
              <a:t>7/9/2013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33D16-D04C-0A4F-8416-D564820CD8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9"/>
            <a:ext cx="3566160" cy="4056062"/>
          </a:xfrm>
        </p:spPr>
        <p:txBody>
          <a:bodyPr/>
          <a:lstStyle>
            <a:lvl1pPr>
              <a:defRPr sz="2200">
                <a:latin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</a:defRPr>
            </a:lvl3pPr>
            <a:lvl4pPr>
              <a:defRPr sz="1800">
                <a:latin typeface="Calibri" panose="020F0502020204030204" pitchFamily="34" charset="0"/>
              </a:defRPr>
            </a:lvl4pPr>
            <a:lvl5pPr>
              <a:defRPr sz="1800">
                <a:latin typeface="Calibri" panose="020F050202020403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35139"/>
            <a:ext cx="3566160" cy="4056062"/>
          </a:xfrm>
        </p:spPr>
        <p:txBody>
          <a:bodyPr/>
          <a:lstStyle>
            <a:lvl1pPr>
              <a:defRPr sz="2200">
                <a:latin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</a:defRPr>
            </a:lvl3pPr>
            <a:lvl4pPr>
              <a:defRPr sz="1800">
                <a:latin typeface="Calibri" panose="020F0502020204030204" pitchFamily="34" charset="0"/>
              </a:defRPr>
            </a:lvl4pPr>
            <a:lvl5pPr>
              <a:defRPr sz="1800">
                <a:latin typeface="Calibri" panose="020F050202020403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CDB23-1303-4940-B998-022DA23497E9}" type="datetimeFigureOut">
              <a:rPr lang="en-US" smtClean="0"/>
              <a:pPr/>
              <a:t>7/9/2013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33D16-D04C-0A4F-8416-D564820CD8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326" y="1419366"/>
            <a:ext cx="3200400" cy="584035"/>
          </a:xfrm>
        </p:spPr>
        <p:txBody>
          <a:bodyPr anchor="b"/>
          <a:lstStyle>
            <a:lvl1pPr marL="0" indent="0" algn="ctr">
              <a:spcBef>
                <a:spcPct val="0"/>
              </a:spcBef>
              <a:buNone/>
              <a:defRPr sz="2200" b="0">
                <a:solidFill>
                  <a:schemeClr val="tx2">
                    <a:lumMod val="60000"/>
                    <a:lumOff val="40000"/>
                  </a:schemeClr>
                </a:solidFill>
                <a:latin typeface="Impact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7367" y="2174875"/>
            <a:ext cx="3566160" cy="36163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30247" y="1419366"/>
            <a:ext cx="3200400" cy="584035"/>
          </a:xfrm>
        </p:spPr>
        <p:txBody>
          <a:bodyPr anchor="b"/>
          <a:lstStyle>
            <a:lvl1pPr marL="0" indent="0" algn="ctr">
              <a:spcBef>
                <a:spcPct val="0"/>
              </a:spcBef>
              <a:buNone/>
              <a:defRPr sz="2200" b="0">
                <a:solidFill>
                  <a:schemeClr val="tx2">
                    <a:lumMod val="60000"/>
                    <a:lumOff val="40000"/>
                  </a:schemeClr>
                </a:solidFill>
                <a:latin typeface="Impact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6514" y="2174875"/>
            <a:ext cx="3566160" cy="36163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CDB23-1303-4940-B998-022DA23497E9}" type="datetimeFigureOut">
              <a:rPr lang="en-US" smtClean="0"/>
              <a:pPr/>
              <a:t>7/9/2013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33D16-D04C-0A4F-8416-D564820CD85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10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039" y="1897040"/>
            <a:ext cx="3228975" cy="142875"/>
          </a:xfrm>
          <a:prstGeom prst="rect">
            <a:avLst/>
          </a:prstGeom>
        </p:spPr>
      </p:pic>
      <p:pic>
        <p:nvPicPr>
          <p:cNvPr id="13" name="Picture 12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960" y="1897040"/>
            <a:ext cx="3228975" cy="142875"/>
          </a:xfrm>
          <a:prstGeom prst="rect">
            <a:avLst/>
          </a:prstGeom>
        </p:spPr>
      </p:pic>
      <p:pic>
        <p:nvPicPr>
          <p:cNvPr id="12" name="Picture 11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039" y="1897040"/>
            <a:ext cx="3228975" cy="142875"/>
          </a:xfrm>
          <a:prstGeom prst="rect">
            <a:avLst/>
          </a:prstGeom>
        </p:spPr>
      </p:pic>
      <p:pic>
        <p:nvPicPr>
          <p:cNvPr id="14" name="Picture 13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960" y="1897040"/>
            <a:ext cx="3228975" cy="1428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8"/>
            <a:ext cx="731520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CDB23-1303-4940-B998-022DA23497E9}" type="datetimeFigureOut">
              <a:rPr lang="en-US" smtClean="0"/>
              <a:pPr/>
              <a:t>7/9/2013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33D16-D04C-0A4F-8416-D564820CD85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914400" y="3870960"/>
            <a:ext cx="731520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8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7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503238"/>
            <a:ext cx="7313613" cy="8683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735138"/>
            <a:ext cx="7313613" cy="40560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63438" y="6314461"/>
            <a:ext cx="1295400" cy="2650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fld id="{FB6CDB23-1303-4940-B998-022DA23497E9}" type="datetimeFigureOut">
              <a:rPr lang="en-US" smtClean="0"/>
              <a:pPr/>
              <a:t>7/9/2013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2607" y="6305797"/>
            <a:ext cx="3717967" cy="2592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21388" y="5476097"/>
            <a:ext cx="1483056" cy="8518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</a:lstStyle>
          <a:p>
            <a:fld id="{7E433D16-D04C-0A4F-8416-D564820CD85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63550" indent="-463550" algn="l" defTabSz="914400" rtl="0" eaLnBrk="1" latinLnBrk="0" hangingPunct="1">
        <a:spcBef>
          <a:spcPts val="2000"/>
        </a:spcBef>
        <a:buSzPct val="90000"/>
        <a:buFontTx/>
        <a:buBlip>
          <a:blip r:embed="rId22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600"/>
        </a:spcBef>
        <a:buSzPct val="90000"/>
        <a:buFontTx/>
        <a:buBlip>
          <a:blip r:embed="rId23"/>
        </a:buBlip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255713" indent="-341313" algn="l" defTabSz="914400" rtl="0" eaLnBrk="1" latinLnBrk="0" hangingPunct="1">
        <a:spcBef>
          <a:spcPts val="600"/>
        </a:spcBef>
        <a:buSzPct val="90000"/>
        <a:buFontTx/>
        <a:buBlip>
          <a:blip r:embed="rId24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7025" indent="-341313" algn="l" defTabSz="914400" rtl="0" eaLnBrk="1" latinLnBrk="0" hangingPunct="1">
        <a:spcBef>
          <a:spcPts val="600"/>
        </a:spcBef>
        <a:buSzPct val="90000"/>
        <a:buFontTx/>
        <a:buBlip>
          <a:blip r:embed="rId24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938338" indent="-341313" algn="l" defTabSz="914400" rtl="0" eaLnBrk="1" latinLnBrk="0" hangingPunct="1">
        <a:spcBef>
          <a:spcPts val="600"/>
        </a:spcBef>
        <a:buSzPct val="90000"/>
        <a:buFontTx/>
        <a:buBlip>
          <a:blip r:embed="rId24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https://upload.wikimedia.org/wikipedia/commons/9/93/Spaghetti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6600" b="1" dirty="0" smtClean="0"/>
              <a:t>Tissue Mechanics</a:t>
            </a:r>
            <a:endParaRPr lang="en-US" sz="66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336" y="503238"/>
            <a:ext cx="8193024" cy="868362"/>
          </a:xfrm>
        </p:spPr>
        <p:txBody>
          <a:bodyPr/>
          <a:lstStyle/>
          <a:p>
            <a:r>
              <a:rPr lang="en-US" b="1" dirty="0" smtClean="0"/>
              <a:t>Silly Putty: How does it work?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064" y="1735138"/>
            <a:ext cx="7912608" cy="4665662"/>
          </a:xfrm>
        </p:spPr>
        <p:txBody>
          <a:bodyPr/>
          <a:lstStyle/>
          <a:p>
            <a:r>
              <a:rPr lang="en-US" dirty="0" smtClean="0"/>
              <a:t>Glue is a </a:t>
            </a:r>
            <a:r>
              <a:rPr lang="en-US" dirty="0" smtClean="0">
                <a:solidFill>
                  <a:srgbClr val="FF0000"/>
                </a:solidFill>
              </a:rPr>
              <a:t>polymer</a:t>
            </a:r>
            <a:r>
              <a:rPr lang="en-US" dirty="0" smtClean="0"/>
              <a:t>, which means it is made of long chains of molecules.</a:t>
            </a:r>
          </a:p>
          <a:p>
            <a:r>
              <a:rPr lang="en-US" dirty="0" smtClean="0"/>
              <a:t>When borax is added, it </a:t>
            </a:r>
            <a:r>
              <a:rPr lang="en-US" dirty="0" smtClean="0">
                <a:solidFill>
                  <a:srgbClr val="FF0000"/>
                </a:solidFill>
              </a:rPr>
              <a:t>cross-link</a:t>
            </a:r>
            <a:r>
              <a:rPr lang="en-US" dirty="0" smtClean="0"/>
              <a:t>s these molecules.</a:t>
            </a:r>
          </a:p>
          <a:p>
            <a:r>
              <a:rPr lang="en-US" dirty="0" smtClean="0"/>
              <a:t>The amount of cross-linking determines the </a:t>
            </a:r>
            <a:r>
              <a:rPr lang="en-US" dirty="0" smtClean="0">
                <a:solidFill>
                  <a:srgbClr val="FF0000"/>
                </a:solidFill>
              </a:rPr>
              <a:t>material properties </a:t>
            </a:r>
            <a:r>
              <a:rPr lang="en-US" dirty="0" smtClean="0"/>
              <a:t>of the silly putty.</a:t>
            </a:r>
          </a:p>
          <a:p>
            <a:r>
              <a:rPr lang="en-US" dirty="0"/>
              <a:t>D</a:t>
            </a:r>
            <a:r>
              <a:rPr lang="en-US" dirty="0" smtClean="0"/>
              <a:t>oes more borax increase or decrease the </a:t>
            </a:r>
            <a:r>
              <a:rPr lang="en-US" dirty="0" smtClean="0">
                <a:solidFill>
                  <a:srgbClr val="0070C0"/>
                </a:solidFill>
              </a:rPr>
              <a:t>stiffness </a:t>
            </a:r>
            <a:r>
              <a:rPr lang="en-US" dirty="0" smtClean="0"/>
              <a:t>of the silly putty?</a:t>
            </a:r>
          </a:p>
          <a:p>
            <a:pPr lvl="1"/>
            <a:r>
              <a:rPr lang="en-US" dirty="0" smtClean="0"/>
              <a:t>It increases the stiffness!</a:t>
            </a:r>
            <a:endParaRPr lang="en-US" dirty="0"/>
          </a:p>
        </p:txBody>
      </p:sp>
      <p:pic>
        <p:nvPicPr>
          <p:cNvPr id="1026" name="Picture 2" descr="https://upload.wikimedia.org/wikipedia/commons/9/93/Spaghetti.jpg"/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0963" y="4856163"/>
            <a:ext cx="179705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1068" y="503238"/>
            <a:ext cx="6787557" cy="868362"/>
          </a:xfrm>
        </p:spPr>
        <p:txBody>
          <a:bodyPr/>
          <a:lstStyle/>
          <a:p>
            <a:r>
              <a:rPr lang="en-US" b="1" dirty="0" smtClean="0"/>
              <a:t>Tissue Mechanics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1068" y="1735137"/>
            <a:ext cx="6897284" cy="4784195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W</a:t>
            </a:r>
            <a:r>
              <a:rPr lang="en-US" dirty="0" smtClean="0"/>
              <a:t>hat does this have to do with </a:t>
            </a:r>
            <a:r>
              <a:rPr lang="en-US" b="1" dirty="0" smtClean="0"/>
              <a:t>tissue mechanics</a:t>
            </a:r>
            <a:r>
              <a:rPr lang="en-US" dirty="0" smtClean="0"/>
              <a:t>?</a:t>
            </a:r>
          </a:p>
          <a:p>
            <a:r>
              <a:rPr lang="en-US" dirty="0" smtClean="0"/>
              <a:t>Human tissues contain varying degrees of collagen. Collagen is similar to the strands of molecules in glue. It is a </a:t>
            </a:r>
            <a:r>
              <a:rPr lang="en-US" dirty="0" smtClean="0">
                <a:solidFill>
                  <a:srgbClr val="FF0000"/>
                </a:solidFill>
              </a:rPr>
              <a:t>long protein strand</a:t>
            </a:r>
            <a:r>
              <a:rPr lang="en-US" dirty="0" smtClean="0"/>
              <a:t>. </a:t>
            </a:r>
          </a:p>
          <a:p>
            <a:r>
              <a:rPr lang="en-US" dirty="0" smtClean="0"/>
              <a:t>Collagen can also cross-link in our bodies similar to how the borax </a:t>
            </a:r>
            <a:r>
              <a:rPr lang="en-US" dirty="0" smtClean="0">
                <a:solidFill>
                  <a:srgbClr val="FF0000"/>
                </a:solidFill>
              </a:rPr>
              <a:t>cross-links</a:t>
            </a:r>
            <a:r>
              <a:rPr lang="en-US" dirty="0" smtClean="0"/>
              <a:t> the glue. </a:t>
            </a:r>
          </a:p>
          <a:p>
            <a:r>
              <a:rPr lang="en-US" dirty="0" smtClean="0"/>
              <a:t>The amount of collagen cross-linking in our tissues is directly related to the </a:t>
            </a:r>
            <a:r>
              <a:rPr lang="en-US" dirty="0" smtClean="0">
                <a:solidFill>
                  <a:srgbClr val="FF0000"/>
                </a:solidFill>
              </a:rPr>
              <a:t>material properties </a:t>
            </a:r>
            <a:r>
              <a:rPr lang="en-US" dirty="0" smtClean="0"/>
              <a:t>of that tissue.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7489946" y="738597"/>
            <a:ext cx="894254" cy="55795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752" y="503238"/>
            <a:ext cx="7851648" cy="868362"/>
          </a:xfrm>
        </p:spPr>
        <p:txBody>
          <a:bodyPr/>
          <a:lstStyle/>
          <a:p>
            <a:r>
              <a:rPr lang="en-US" b="1" dirty="0" smtClean="0"/>
              <a:t>Why study tissue mechanics?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88" y="1735137"/>
            <a:ext cx="8058912" cy="4784195"/>
          </a:xfrm>
        </p:spPr>
        <p:txBody>
          <a:bodyPr/>
          <a:lstStyle/>
          <a:p>
            <a:r>
              <a:rPr lang="en-US" dirty="0" smtClean="0"/>
              <a:t>For the </a:t>
            </a:r>
            <a:r>
              <a:rPr lang="en-US" dirty="0" smtClean="0">
                <a:solidFill>
                  <a:srgbClr val="0070C0"/>
                </a:solidFill>
              </a:rPr>
              <a:t>engineering design </a:t>
            </a:r>
            <a:r>
              <a:rPr lang="en-US" dirty="0" smtClean="0"/>
              <a:t>of </a:t>
            </a:r>
            <a:r>
              <a:rPr lang="en-US" dirty="0" smtClean="0">
                <a:solidFill>
                  <a:srgbClr val="FF0000"/>
                </a:solidFill>
              </a:rPr>
              <a:t>devices</a:t>
            </a:r>
            <a:r>
              <a:rPr lang="en-US" dirty="0" smtClean="0"/>
              <a:t> that will be implanted or used inside of the body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Examples: </a:t>
            </a:r>
            <a:r>
              <a:rPr lang="en-US" i="1" dirty="0" smtClean="0"/>
              <a:t>artificial heart valves, </a:t>
            </a:r>
            <a:r>
              <a:rPr lang="en-US" i="1" dirty="0" smtClean="0"/>
              <a:t/>
            </a:r>
            <a:br>
              <a:rPr lang="en-US" i="1" dirty="0" smtClean="0"/>
            </a:br>
            <a:r>
              <a:rPr lang="en-US" i="1" dirty="0" smtClean="0"/>
              <a:t>arterial </a:t>
            </a:r>
            <a:r>
              <a:rPr lang="en-US" i="1" dirty="0" smtClean="0"/>
              <a:t>stents, surgical devices</a:t>
            </a:r>
          </a:p>
          <a:p>
            <a:pPr lvl="1"/>
            <a:r>
              <a:rPr lang="en-US" dirty="0" smtClean="0"/>
              <a:t>Must be “</a:t>
            </a:r>
            <a:r>
              <a:rPr lang="en-US" dirty="0" smtClean="0">
                <a:solidFill>
                  <a:srgbClr val="0070C0"/>
                </a:solidFill>
              </a:rPr>
              <a:t>biocompatible</a:t>
            </a:r>
            <a:r>
              <a:rPr lang="en-US" dirty="0" smtClean="0"/>
              <a:t>”</a:t>
            </a:r>
            <a:endParaRPr lang="en-US" dirty="0" smtClean="0"/>
          </a:p>
          <a:p>
            <a:r>
              <a:rPr lang="en-US" dirty="0" smtClean="0"/>
              <a:t>To understand </a:t>
            </a:r>
            <a:r>
              <a:rPr lang="en-US" dirty="0" smtClean="0">
                <a:solidFill>
                  <a:srgbClr val="FF0000"/>
                </a:solidFill>
              </a:rPr>
              <a:t>pathologies</a:t>
            </a:r>
            <a:r>
              <a:rPr lang="en-US" dirty="0" smtClean="0"/>
              <a:t> and their effect on tissues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Examples: </a:t>
            </a:r>
            <a:r>
              <a:rPr lang="en-US" i="1" dirty="0" smtClean="0"/>
              <a:t>valve stenosis, osteoporosis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For the design of </a:t>
            </a:r>
            <a:r>
              <a:rPr lang="en-US" dirty="0" smtClean="0">
                <a:solidFill>
                  <a:srgbClr val="FF0000"/>
                </a:solidFill>
              </a:rPr>
              <a:t>prosthetics </a:t>
            </a:r>
            <a:r>
              <a:rPr lang="en-US" dirty="0"/>
              <a:t>(artificial body parts)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Examples: </a:t>
            </a:r>
            <a:r>
              <a:rPr lang="en-US" i="1" dirty="0" smtClean="0"/>
              <a:t>artificial arms, legs, hands, feet</a:t>
            </a:r>
            <a:endParaRPr lang="en-US" i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1053" y="2344039"/>
            <a:ext cx="1676400" cy="1287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73" b="8373"/>
          <a:stretch/>
        </p:blipFill>
        <p:spPr bwMode="auto">
          <a:xfrm>
            <a:off x="7705343" y="2817511"/>
            <a:ext cx="1297559" cy="182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50" r="32453"/>
          <a:stretch/>
        </p:blipFill>
        <p:spPr bwMode="auto">
          <a:xfrm>
            <a:off x="7368044" y="4788958"/>
            <a:ext cx="1519923" cy="1877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Tissue Mechanics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7952" y="1950720"/>
            <a:ext cx="8424672" cy="4602480"/>
          </a:xfrm>
        </p:spPr>
        <p:txBody>
          <a:bodyPr/>
          <a:lstStyle/>
          <a:p>
            <a:pPr marL="0" indent="0">
              <a:buNone/>
            </a:pPr>
            <a:r>
              <a:rPr lang="en-US" sz="2600" dirty="0" smtClean="0"/>
              <a:t>Proteins that </a:t>
            </a:r>
            <a:r>
              <a:rPr lang="en-US" sz="2600" dirty="0" smtClean="0"/>
              <a:t>can determine </a:t>
            </a:r>
            <a:r>
              <a:rPr lang="en-US" sz="2600" dirty="0" smtClean="0"/>
              <a:t>the </a:t>
            </a:r>
            <a:r>
              <a:rPr lang="en-US" sz="2600" dirty="0" smtClean="0">
                <a:solidFill>
                  <a:srgbClr val="0070C0"/>
                </a:solidFill>
              </a:rPr>
              <a:t>mechanical properties </a:t>
            </a:r>
            <a:r>
              <a:rPr lang="en-US" sz="2600" dirty="0" smtClean="0"/>
              <a:t>of tissues:</a:t>
            </a:r>
          </a:p>
          <a:p>
            <a:pPr marL="457200" lvl="1"/>
            <a:r>
              <a:rPr lang="en-US" sz="2400" dirty="0" smtClean="0">
                <a:solidFill>
                  <a:srgbClr val="FF0000"/>
                </a:solidFill>
              </a:rPr>
              <a:t>Collagen</a:t>
            </a:r>
            <a:r>
              <a:rPr lang="en-US" sz="2400" dirty="0" smtClean="0"/>
              <a:t>: tissue strength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200" dirty="0" smtClean="0"/>
              <a:t>Example: </a:t>
            </a:r>
            <a:r>
              <a:rPr lang="en-US" sz="2200" i="1" dirty="0" smtClean="0"/>
              <a:t>tendons</a:t>
            </a:r>
          </a:p>
          <a:p>
            <a:pPr marL="457200" lvl="1"/>
            <a:r>
              <a:rPr lang="en-US" sz="2400" dirty="0" smtClean="0">
                <a:solidFill>
                  <a:srgbClr val="FF0000"/>
                </a:solidFill>
              </a:rPr>
              <a:t>Elastin</a:t>
            </a:r>
            <a:r>
              <a:rPr lang="en-US" sz="2400" dirty="0" smtClean="0"/>
              <a:t>: elastic properties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200" dirty="0" smtClean="0"/>
              <a:t>Example: </a:t>
            </a:r>
            <a:r>
              <a:rPr lang="en-US" sz="2200" i="1" dirty="0" smtClean="0"/>
              <a:t>arteries</a:t>
            </a:r>
          </a:p>
          <a:p>
            <a:pPr marL="457200" lvl="1"/>
            <a:r>
              <a:rPr lang="en-US" sz="2400" dirty="0" smtClean="0">
                <a:solidFill>
                  <a:srgbClr val="FF0000"/>
                </a:solidFill>
              </a:rPr>
              <a:t>Proteoglycan</a:t>
            </a:r>
            <a:r>
              <a:rPr lang="en-US" sz="2400" dirty="0" smtClean="0"/>
              <a:t>: </a:t>
            </a:r>
            <a:r>
              <a:rPr lang="en-US" sz="2400" dirty="0" smtClean="0"/>
              <a:t>allows tissues to retain water that can be used for lubrication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200" dirty="0" smtClean="0"/>
              <a:t>Example: </a:t>
            </a:r>
            <a:r>
              <a:rPr lang="en-US" sz="2200" i="1" dirty="0" smtClean="0"/>
              <a:t>cartilage</a:t>
            </a:r>
            <a:endParaRPr lang="en-US" sz="22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Inkwell">
  <a:themeElements>
    <a:clrScheme name="Inkwell">
      <a:dk1>
        <a:sysClr val="windowText" lastClr="000000"/>
      </a:dk1>
      <a:lt1>
        <a:sysClr val="window" lastClr="FFFFFF"/>
      </a:lt1>
      <a:dk2>
        <a:srgbClr val="584D2E"/>
      </a:dk2>
      <a:lt2>
        <a:srgbClr val="EFE7C3"/>
      </a:lt2>
      <a:accent1>
        <a:srgbClr val="860908"/>
      </a:accent1>
      <a:accent2>
        <a:srgbClr val="4A0505"/>
      </a:accent2>
      <a:accent3>
        <a:srgbClr val="7A500A"/>
      </a:accent3>
      <a:accent4>
        <a:srgbClr val="C47810"/>
      </a:accent4>
      <a:accent5>
        <a:srgbClr val="827752"/>
      </a:accent5>
      <a:accent6>
        <a:srgbClr val="B5BB83"/>
      </a:accent6>
      <a:hlink>
        <a:srgbClr val="C47810"/>
      </a:hlink>
      <a:folHlink>
        <a:srgbClr val="F0A43A"/>
      </a:folHlink>
    </a:clrScheme>
    <a:fontScheme name="Inkwell">
      <a:majorFont>
        <a:latin typeface="Goudy Old Style"/>
        <a:ea typeface=""/>
        <a:cs typeface=""/>
        <a:font script="Jpan" typeface="ＭＳ Ｐ明朝"/>
      </a:majorFont>
      <a:minorFont>
        <a:latin typeface="Goudy Old Style"/>
        <a:ea typeface=""/>
        <a:cs typeface=""/>
        <a:font script="Jpan" typeface="ＭＳ Ｐ明朝"/>
      </a:minorFont>
    </a:fontScheme>
    <a:fmtScheme name="Inkwell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30000"/>
              </a:schemeClr>
              <a:schemeClr val="phClr">
                <a:alpha val="10000"/>
                <a:satMod val="12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30000"/>
                <a:satMod val="150000"/>
              </a:schemeClr>
              <a:schemeClr val="phClr">
                <a:alpha val="10000"/>
                <a:satMod val="120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101600" dist="381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  <a:softEdge rad="63500"/>
          </a:effectLst>
        </a:effectStyle>
      </a:effectStyleLst>
      <a:bgFillStyleLst>
        <a:blipFill rotWithShape="1">
          <a:blip xmlns:r="http://schemas.openxmlformats.org/officeDocument/2006/relationships" r:embed="rId3"/>
          <a:stretch/>
        </a:blipFill>
        <a:blipFill rotWithShape="1">
          <a:blip xmlns:r="http://schemas.openxmlformats.org/officeDocument/2006/relationships" r:embed="rId4"/>
          <a:stretch/>
        </a:blipFill>
        <a:blipFill rotWithShape="1">
          <a:blip xmlns:r="http://schemas.openxmlformats.org/officeDocument/2006/relationships" r:embed="rId5"/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Inkwell.thmx</Template>
  <TotalTime>672</TotalTime>
  <Words>472</Words>
  <Application>Microsoft Office PowerPoint</Application>
  <PresentationFormat>On-screen Show (4:3)</PresentationFormat>
  <Paragraphs>43</Paragraphs>
  <Slides>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Calibri</vt:lpstr>
      <vt:lpstr>Goudy Old Style</vt:lpstr>
      <vt:lpstr>Impact</vt:lpstr>
      <vt:lpstr>Rockwell</vt:lpstr>
      <vt:lpstr>Inkwell</vt:lpstr>
      <vt:lpstr>Tissue Mechanics</vt:lpstr>
      <vt:lpstr>Silly Putty: How does it work?</vt:lpstr>
      <vt:lpstr>Tissue Mechanics</vt:lpstr>
      <vt:lpstr>Why study tissue mechanics?</vt:lpstr>
      <vt:lpstr>Tissue Mechanics</vt:lpstr>
    </vt:vector>
  </TitlesOfParts>
  <Company>University of Colorado at Boulder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Tissue Mechanics</dc:title>
  <dc:creator>Brandi Jackson</dc:creator>
  <cp:lastModifiedBy>Denise</cp:lastModifiedBy>
  <cp:revision>16</cp:revision>
  <dcterms:created xsi:type="dcterms:W3CDTF">2013-04-19T15:13:30Z</dcterms:created>
  <dcterms:modified xsi:type="dcterms:W3CDTF">2013-07-09T23:09:39Z</dcterms:modified>
</cp:coreProperties>
</file>