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260" r:id="rId2"/>
    <p:sldId id="299" r:id="rId3"/>
    <p:sldId id="285" r:id="rId4"/>
    <p:sldId id="289" r:id="rId5"/>
    <p:sldId id="291" r:id="rId6"/>
    <p:sldId id="290" r:id="rId7"/>
    <p:sldId id="258" r:id="rId8"/>
    <p:sldId id="293" r:id="rId9"/>
    <p:sldId id="257" r:id="rId10"/>
    <p:sldId id="294" r:id="rId11"/>
    <p:sldId id="295" r:id="rId12"/>
    <p:sldId id="287" r:id="rId13"/>
    <p:sldId id="280" r:id="rId14"/>
    <p:sldId id="278" r:id="rId15"/>
    <p:sldId id="274" r:id="rId16"/>
    <p:sldId id="275" r:id="rId17"/>
    <p:sldId id="277" r:id="rId18"/>
    <p:sldId id="276" r:id="rId19"/>
    <p:sldId id="273" r:id="rId20"/>
    <p:sldId id="279" r:id="rId21"/>
    <p:sldId id="286" r:id="rId22"/>
    <p:sldId id="281" r:id="rId23"/>
    <p:sldId id="282" r:id="rId24"/>
    <p:sldId id="283" r:id="rId25"/>
    <p:sldId id="263" r:id="rId26"/>
    <p:sldId id="288" r:id="rId27"/>
    <p:sldId id="296" r:id="rId28"/>
    <p:sldId id="297" r:id="rId29"/>
    <p:sldId id="267" r:id="rId3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A973356-26AF-40C5-BCB7-169E2E95FD7E}">
          <p14:sldIdLst>
            <p14:sldId id="260"/>
            <p14:sldId id="299"/>
            <p14:sldId id="285"/>
            <p14:sldId id="289"/>
            <p14:sldId id="291"/>
            <p14:sldId id="290"/>
            <p14:sldId id="258"/>
            <p14:sldId id="293"/>
            <p14:sldId id="257"/>
            <p14:sldId id="294"/>
            <p14:sldId id="295"/>
            <p14:sldId id="287"/>
            <p14:sldId id="280"/>
            <p14:sldId id="278"/>
            <p14:sldId id="274"/>
            <p14:sldId id="275"/>
            <p14:sldId id="277"/>
            <p14:sldId id="276"/>
            <p14:sldId id="273"/>
            <p14:sldId id="279"/>
            <p14:sldId id="286"/>
            <p14:sldId id="281"/>
            <p14:sldId id="282"/>
            <p14:sldId id="283"/>
            <p14:sldId id="263"/>
            <p14:sldId id="288"/>
            <p14:sldId id="296"/>
            <p14:sldId id="297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00CC"/>
    <a:srgbClr val="FF0066"/>
    <a:srgbClr val="CCFF99"/>
    <a:srgbClr val="CC0099"/>
    <a:srgbClr val="0000FF"/>
    <a:srgbClr val="FF6600"/>
    <a:srgbClr val="00FF00"/>
    <a:srgbClr val="990099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61" autoAdjust="0"/>
    <p:restoredTop sz="82862" autoAdjust="0"/>
  </p:normalViewPr>
  <p:slideViewPr>
    <p:cSldViewPr snapToGrid="0">
      <p:cViewPr varScale="1">
        <p:scale>
          <a:sx n="57" d="100"/>
          <a:sy n="57" d="100"/>
        </p:scale>
        <p:origin x="10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B176E07-5FFD-4728-8FBB-1C0E7E4A3D70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829FCED-CE35-4E38-9075-BEF19DD28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957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Isometric_projections_of_an_l_shape.png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Hello</a:t>
            </a:r>
            <a:r>
              <a:rPr lang="en-US" baseline="0" dirty="0" smtClean="0"/>
              <a:t> and welcome! Today we will introduce the topic of spatial visualization—what it is and why we like it. Then, we will take a spatial visualization test to assess where our skills are today.  Let’s begin!</a:t>
            </a:r>
          </a:p>
          <a:p>
            <a:r>
              <a:rPr lang="en-US" baseline="0" dirty="0" smtClean="0"/>
              <a:t>Note: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slides are animated so a mouse or keyboard click brings up the next image, text or slide.</a:t>
            </a:r>
            <a:endParaRPr lang="en-US" baseline="0" dirty="0" smtClean="0"/>
          </a:p>
          <a:p>
            <a:r>
              <a:rPr lang="en-US" baseline="0" dirty="0" smtClean="0"/>
              <a:t>///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Spatial Visualization Presentation, </a:t>
            </a:r>
            <a:r>
              <a:rPr lang="en-US" i="1" dirty="0" smtClean="0"/>
              <a:t>Let’s Learn about Spatial Vis!</a:t>
            </a:r>
            <a:r>
              <a:rPr lang="en-US" i="1" baseline="0" dirty="0" smtClean="0"/>
              <a:t> </a:t>
            </a:r>
            <a:r>
              <a:rPr lang="en-US" baseline="0" dirty="0" smtClean="0"/>
              <a:t>lesson and its four associated activities, TeachEngineering.org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///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Image source: (6 colored cube blocks)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Clip Art Hub (free clip art) http://www.cliparthut.com/cube-clip-art-clipart-eBSHWo.html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B6494-F53E-419C-93AE-6C9DC263E5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543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</a:t>
            </a:r>
            <a:r>
              <a:rPr lang="en-US" baseline="0" dirty="0" smtClean="0"/>
              <a:t> this slide to support activity 1 on the topic of isometric views and coded plans.</a:t>
            </a:r>
          </a:p>
          <a:p>
            <a:r>
              <a:rPr lang="en-US" baseline="0" dirty="0" smtClean="0"/>
              <a:t>///</a:t>
            </a:r>
          </a:p>
          <a:p>
            <a:r>
              <a:rPr lang="en-US" dirty="0" smtClean="0"/>
              <a:t>Image</a:t>
            </a:r>
            <a:r>
              <a:rPr lang="en-US" baseline="0" dirty="0" smtClean="0"/>
              <a:t> source: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Cube shapes drawn from a coded plan on triangle-dot paper</a:t>
            </a:r>
            <a:r>
              <a:rPr lang="en-US" baseline="0" dirty="0" smtClean="0"/>
              <a:t>)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Jacob Segil, College of Engineering and Applied Science, University of Colorado Boulder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47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1 on the topic of isometric views and coded plans.</a:t>
            </a:r>
          </a:p>
          <a:p>
            <a:r>
              <a:rPr lang="en-US" baseline="0" dirty="0" smtClean="0"/>
              <a:t>///</a:t>
            </a:r>
          </a:p>
          <a:p>
            <a:r>
              <a:rPr lang="en-US" dirty="0" smtClean="0"/>
              <a:t>Image</a:t>
            </a:r>
            <a:r>
              <a:rPr lang="en-US" baseline="0" dirty="0" smtClean="0"/>
              <a:t> sources: (c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ube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letter shapes</a:t>
            </a:r>
            <a:r>
              <a:rPr lang="en-US" baseline="0" dirty="0" smtClean="0"/>
              <a:t>)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Jacob Segil, College of Engineering and Applied Science, University of Colorado Boulder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738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Note: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slides are animated so a mouse or keyboard click brings up the next image, text or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B6494-F53E-419C-93AE-6C9DC263E57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283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2 on the topic of orthographic drawings.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///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 Jacob Segil, College of Engineering and Applied Science, University of Colorado Boulder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2812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2 on the topic of orthographic drawings.</a:t>
            </a:r>
          </a:p>
          <a:p>
            <a:r>
              <a:rPr lang="en-US" dirty="0" smtClean="0"/>
              <a:t>///</a:t>
            </a:r>
          </a:p>
          <a:p>
            <a:r>
              <a:rPr lang="en-US" dirty="0" smtClean="0"/>
              <a:t>Image source: (orthographic</a:t>
            </a:r>
            <a:r>
              <a:rPr lang="en-US" baseline="0" dirty="0" smtClean="0"/>
              <a:t> drawings of 3 sides of multi-cube object)</a:t>
            </a:r>
          </a:p>
          <a:p>
            <a:r>
              <a:rPr lang="en-US" dirty="0" smtClean="0"/>
              <a:t>2012 </a:t>
            </a:r>
            <a:r>
              <a:rPr lang="en-US" dirty="0" err="1" smtClean="0"/>
              <a:t>Cdang</a:t>
            </a:r>
            <a:r>
              <a:rPr lang="en-US" dirty="0" smtClean="0"/>
              <a:t>,</a:t>
            </a:r>
            <a:r>
              <a:rPr lang="en-US" baseline="0" dirty="0" smtClean="0"/>
              <a:t> Wikimedia Commons </a:t>
            </a:r>
            <a:r>
              <a:rPr lang="en-US" dirty="0" smtClean="0"/>
              <a:t>https://commons.wikimedia.org/wiki/File:Figure_7_cubes_CRPE_3e_concours_2012_math_solution.svg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4548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2 on the topic of orthographic drawings.</a:t>
            </a:r>
          </a:p>
          <a:p>
            <a:r>
              <a:rPr lang="en-US" dirty="0" smtClean="0"/>
              <a:t>///</a:t>
            </a:r>
          </a:p>
          <a:p>
            <a:r>
              <a:rPr lang="en-US" dirty="0" smtClean="0"/>
              <a:t>Image sources: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2007 Zink, Wikimedia Commons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https://commons.wikimedia.org/wiki/File:Isometric_projections_of_an_l_shape.png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2007 Zink, Wikimedia Commons </a:t>
            </a:r>
            <a:r>
              <a:rPr lang="en-US" dirty="0" smtClean="0"/>
              <a:t>https://commons.wikimedia.org/wiki/File:Orthographic_projections_of_L_shape.png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0180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2 on the topic of orthographic drawings.</a:t>
            </a:r>
          </a:p>
          <a:p>
            <a:r>
              <a:rPr lang="en-US" dirty="0" smtClean="0"/>
              <a:t>///</a:t>
            </a:r>
          </a:p>
          <a:p>
            <a:r>
              <a:rPr lang="en-US" dirty="0" smtClean="0"/>
              <a:t>Image source:</a:t>
            </a:r>
          </a:p>
          <a:p>
            <a:r>
              <a:rPr lang="en-US" dirty="0" smtClean="0"/>
              <a:t>(3 view drawing) 2009 </a:t>
            </a:r>
            <a:r>
              <a:rPr lang="en-US" dirty="0" err="1" smtClean="0"/>
              <a:t>Biezl</a:t>
            </a:r>
            <a:r>
              <a:rPr lang="en-US" dirty="0" smtClean="0"/>
              <a:t>, Wikimedia Commons https://commons.wikimedia.org/wiki/File:Dreitafelprojektion.svg</a:t>
            </a:r>
          </a:p>
          <a:p>
            <a:r>
              <a:rPr lang="en-US" dirty="0" smtClean="0"/>
              <a:t>(3-view details of house shape) 2009 </a:t>
            </a:r>
            <a:r>
              <a:rPr lang="en-US" dirty="0" err="1" smtClean="0"/>
              <a:t>Biezl</a:t>
            </a:r>
            <a:r>
              <a:rPr lang="en-US" dirty="0" smtClean="0"/>
              <a:t>, Wikimedia Commons https://commons.wikimedia.org/wiki/File:Dtp-3d_2.svg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25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2 on the topic of orthographic drawings.</a:t>
            </a:r>
          </a:p>
          <a:p>
            <a:r>
              <a:rPr lang="en-US" dirty="0" smtClean="0"/>
              <a:t>///</a:t>
            </a:r>
          </a:p>
          <a:p>
            <a:r>
              <a:rPr lang="en-US" dirty="0" smtClean="0"/>
              <a:t>Image sources:</a:t>
            </a:r>
          </a:p>
          <a:p>
            <a:r>
              <a:rPr lang="en-US" dirty="0" smtClean="0"/>
              <a:t>(house shape inside clear cube </a:t>
            </a:r>
            <a:r>
              <a:rPr lang="en-US" dirty="0" err="1" smtClean="0"/>
              <a:t>worthographic</a:t>
            </a:r>
            <a:r>
              <a:rPr lang="en-US" dirty="0" smtClean="0"/>
              <a:t> projections</a:t>
            </a:r>
            <a:r>
              <a:rPr lang="en-US" baseline="0" dirty="0" smtClean="0"/>
              <a:t> marked) 2004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MdeVicente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Wikimedia Commons </a:t>
            </a:r>
            <a:r>
              <a:rPr lang="en-US" dirty="0" smtClean="0"/>
              <a:t>https://commons.wikimedia.org/wiki/File:Cubo_proyecciones1.JPG</a:t>
            </a:r>
          </a:p>
          <a:p>
            <a:r>
              <a:rPr lang="en-US" dirty="0" smtClean="0"/>
              <a:t>(technical drawing exercise) 2011 </a:t>
            </a:r>
            <a:r>
              <a:rPr lang="en-US" dirty="0" err="1" smtClean="0"/>
              <a:t>Andrevruas</a:t>
            </a:r>
            <a:r>
              <a:rPr lang="en-US" dirty="0" smtClean="0"/>
              <a:t>,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Wikimedia Commons https://commons.wikimedia.org/wiki/File:Desenhotecnico.jpg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2835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2 on the topic of orthographic drawings.</a:t>
            </a:r>
          </a:p>
          <a:p>
            <a:r>
              <a:rPr lang="en-US" dirty="0" smtClean="0"/>
              <a:t>///</a:t>
            </a:r>
          </a:p>
          <a:p>
            <a:r>
              <a:rPr lang="en-US" dirty="0" smtClean="0"/>
              <a:t>Image sources: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(wooden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bench photo &amp; top/front/side view hand drawings): © 2009 Richard M. Weidner. Used with permission.</a:t>
            </a:r>
            <a:endParaRPr lang="en-US" dirty="0" smtClean="0"/>
          </a:p>
          <a:p>
            <a:r>
              <a:rPr lang="en-US" dirty="0" smtClean="0"/>
              <a:t>(front and side elevation of a German church in </a:t>
            </a:r>
            <a:r>
              <a:rPr lang="en-US" dirty="0" err="1" smtClean="0"/>
              <a:t>Tilsit</a:t>
            </a:r>
            <a:r>
              <a:rPr lang="en-US" dirty="0" smtClean="0"/>
              <a:t>): 1980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Siegfried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Harbrucker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Wikimedia Commons https://commons.wikimedia.org/wiki/File:Deutsche_Kirche_Tilsit_(Seitenriss).jpg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9605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2 on the topic of orthographic drawings.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///</a:t>
            </a:r>
          </a:p>
          <a:p>
            <a:r>
              <a:rPr lang="en-US" dirty="0" smtClean="0"/>
              <a:t>Image</a:t>
            </a:r>
            <a:r>
              <a:rPr lang="en-US" baseline="0" dirty="0" smtClean="0"/>
              <a:t> source: (line drawing) </a:t>
            </a:r>
          </a:p>
          <a:p>
            <a:r>
              <a:rPr lang="en-US" baseline="0" dirty="0" smtClean="0"/>
              <a:t>2016 Jacob Segil, College of Engineering and Applied Science, University of Colorado Boulder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56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the lesson by showing students an example PSVT:R test question.</a:t>
            </a: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 Jacob Segil, College of Engineering and Applied Science, University of Colorado Boulder</a:t>
            </a: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2275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2 on the topic of orthographic drawings.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 Jacob Segil, College of Engineering and Applied Science, University of Colorado Boulder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0369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Note: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slides are animated so a mouse or keyboard click brings up the next image, text or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B6494-F53E-419C-93AE-6C9DC263E57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482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Answer</a:t>
            </a:r>
            <a:r>
              <a:rPr lang="en-US" baseline="0" dirty="0" smtClean="0"/>
              <a:t> =</a:t>
            </a:r>
            <a:r>
              <a:rPr lang="en-US" dirty="0" smtClean="0"/>
              <a:t> B: The middle gray object in the last row is rotated</a:t>
            </a:r>
            <a:r>
              <a:rPr lang="en-US" baseline="0" dirty="0" smtClean="0"/>
              <a:t> 90 degrees about the z-axis—just like the white object in the top row.</a:t>
            </a: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3 on the topic of one-axis rotations.</a:t>
            </a: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Jacob Segil, College of Engineering and Applied Science, University of Colorado Boulder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4279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3 on the topic of one-axis rotations.</a:t>
            </a:r>
          </a:p>
          <a:p>
            <a:r>
              <a:rPr lang="en-US" dirty="0" smtClean="0"/>
              <a:t>///</a:t>
            </a:r>
          </a:p>
          <a:p>
            <a:r>
              <a:rPr lang="en-US" dirty="0" smtClean="0"/>
              <a:t>Image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(x,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y, z axes)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 Jacob Segil, College of Engineering and Applied Science, University of Colorado Boulder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662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3 on the topic of one-axis rotations.</a:t>
            </a:r>
            <a:endParaRPr lang="en-US" dirty="0" smtClean="0"/>
          </a:p>
          <a:p>
            <a:r>
              <a:rPr lang="en-US" dirty="0" smtClean="0"/>
              <a:t>The right-hand</a:t>
            </a:r>
            <a:r>
              <a:rPr lang="en-US" baseline="0" dirty="0" smtClean="0"/>
              <a:t> rule is a mnemonic, which is a learning tool that helps us remember something.</a:t>
            </a:r>
            <a:endParaRPr lang="en-US" dirty="0" smtClean="0"/>
          </a:p>
          <a:p>
            <a:r>
              <a:rPr lang="en-US" dirty="0" smtClean="0"/>
              <a:t>///</a:t>
            </a:r>
          </a:p>
          <a:p>
            <a:r>
              <a:rPr lang="en-US" dirty="0" smtClean="0"/>
              <a:t>Image sources:</a:t>
            </a:r>
          </a:p>
          <a:p>
            <a:r>
              <a:rPr lang="en-US" dirty="0" smtClean="0"/>
              <a:t>(x, y, z axes)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 Jacob Segil, College of Engineering and Applied Science, University of Colorado Boulder</a:t>
            </a:r>
            <a:endParaRPr lang="en-US" dirty="0" smtClean="0"/>
          </a:p>
          <a:p>
            <a:r>
              <a:rPr lang="en-US" dirty="0" smtClean="0"/>
              <a:t>(drawing with hand) 2009</a:t>
            </a:r>
            <a:r>
              <a:rPr lang="en-US" baseline="0" dirty="0" smtClean="0"/>
              <a:t> </a:t>
            </a:r>
            <a:r>
              <a:rPr lang="de-D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Schorschi2 </a:t>
            </a:r>
            <a:r>
              <a:rPr lang="en-US" baseline="0" dirty="0" smtClean="0"/>
              <a:t>and 2011 Das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steinerne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Herz</a:t>
            </a:r>
            <a:r>
              <a:rPr lang="en-US" baseline="0" dirty="0" smtClean="0"/>
              <a:t>, Wikimedia Commons {PD} https://en.wikipedia.org/wiki/File:Right-hand_grip_rule.svg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712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3 on the topic of one-axis rotations.</a:t>
            </a: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///</a:t>
            </a:r>
          </a:p>
          <a:p>
            <a:r>
              <a:rPr lang="en-US" dirty="0" smtClean="0"/>
              <a:t>Image</a:t>
            </a:r>
            <a:r>
              <a:rPr lang="en-US" baseline="0" dirty="0" smtClean="0"/>
              <a:t> source: (line drawing) </a:t>
            </a:r>
          </a:p>
          <a:p>
            <a:r>
              <a:rPr lang="en-US" baseline="0" dirty="0" smtClean="0"/>
              <a:t>2016 Jacob Segil, College of Engineering and Applied Science, University of Colorado Boulder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0470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Note: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slides are animated so a mouse or keyboard click brings up the next image, text or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B6494-F53E-419C-93AE-6C9DC263E57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3051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Answer</a:t>
            </a:r>
            <a:r>
              <a:rPr lang="en-US" baseline="0" dirty="0" smtClean="0"/>
              <a:t> =</a:t>
            </a:r>
            <a:r>
              <a:rPr lang="en-US" dirty="0" smtClean="0"/>
              <a:t> A:</a:t>
            </a:r>
            <a:r>
              <a:rPr lang="en-US" baseline="0" dirty="0" smtClean="0"/>
              <a:t> T</a:t>
            </a:r>
            <a:r>
              <a:rPr lang="en-US" dirty="0" smtClean="0"/>
              <a:t>he far left gray object in the last row is rotated</a:t>
            </a:r>
            <a:r>
              <a:rPr lang="en-US" baseline="0" dirty="0" smtClean="0"/>
              <a:t> 90 degrees about the negative y-axis and 90 degrees about the negative z-axis—just like the white object in the top row.</a:t>
            </a: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4 on the topic of two-axis rotations.</a:t>
            </a: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Jacob Segil, College of Engineering and Applied Science, University of Colorado Boulder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171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4 on the topic of two-axis rotations.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As needed, for review, refer to the previous slides on one-axis rotation and the right-hand rule.</a:t>
            </a:r>
          </a:p>
          <a:p>
            <a:r>
              <a:rPr lang="en-US" dirty="0" smtClean="0"/>
              <a:t>///</a:t>
            </a:r>
          </a:p>
          <a:p>
            <a:r>
              <a:rPr lang="en-US" dirty="0" smtClean="0"/>
              <a:t>Image</a:t>
            </a:r>
            <a:r>
              <a:rPr lang="en-US" baseline="0" dirty="0" smtClean="0"/>
              <a:t> source: (line drawing)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 Jacob Segil, College of Engineering and Applied Science, University of Colorado Boulder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0841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4 on the topic of two-axis rotations.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Use the “write a rule” approach to encourage and support students to pay attention to their own logic and method.</a:t>
            </a:r>
          </a:p>
          <a:p>
            <a:r>
              <a:rPr lang="en-US" dirty="0" smtClean="0"/>
              <a:t>///</a:t>
            </a:r>
          </a:p>
          <a:p>
            <a:r>
              <a:rPr lang="en-US" dirty="0" smtClean="0"/>
              <a:t>Image</a:t>
            </a:r>
            <a:r>
              <a:rPr lang="en-US" baseline="0" dirty="0" smtClean="0"/>
              <a:t>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Jacob Segil, College of Engineering and Applied Science, University of Colorado Boulder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Note: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slides are animated so a mouse or keyboard click brings up the next image, text or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B6494-F53E-419C-93AE-6C9DC263E57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944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1 on the topic of isometric drawings and coded plans.</a:t>
            </a: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source: (2 drawings of a cube)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Jacob Segil, College of Engineering and Applied Science, University of Colorado Boulder</a:t>
            </a: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016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1 on the topic of isometric views and coded plans.</a:t>
            </a:r>
          </a:p>
          <a:p>
            <a:r>
              <a:rPr lang="en-US" baseline="0" dirty="0" smtClean="0"/>
              <a:t>///</a:t>
            </a:r>
          </a:p>
          <a:p>
            <a:r>
              <a:rPr lang="en-US" dirty="0" smtClean="0"/>
              <a:t>Image</a:t>
            </a:r>
            <a:r>
              <a:rPr lang="en-US" baseline="0" dirty="0" smtClean="0"/>
              <a:t> source: (drawing of house)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Jacob Segil, College of Engineering and Applied Science, University of Colorado Boulder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494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1 on the topic of isometric views and coded plans.</a:t>
            </a:r>
          </a:p>
          <a:p>
            <a:r>
              <a:rPr lang="en-US" baseline="0" dirty="0" smtClean="0"/>
              <a:t>///</a:t>
            </a:r>
          </a:p>
          <a:p>
            <a:r>
              <a:rPr lang="en-US" dirty="0" smtClean="0"/>
              <a:t>Image</a:t>
            </a:r>
            <a:r>
              <a:rPr lang="en-US" baseline="0" dirty="0" smtClean="0"/>
              <a:t> source: (isometric and coded plan drawings of same object)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Jacob Segil, College of Engineering and Applied Science, University of Colorado Boulder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25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</a:t>
            </a:r>
            <a:r>
              <a:rPr lang="en-US" baseline="0" dirty="0" smtClean="0"/>
              <a:t> this slide to support activity 1 on the topic of isometric views and coded plans.</a:t>
            </a:r>
          </a:p>
          <a:p>
            <a:r>
              <a:rPr lang="en-US" baseline="0" dirty="0" smtClean="0"/>
              <a:t>///</a:t>
            </a:r>
          </a:p>
          <a:p>
            <a:r>
              <a:rPr lang="en-US" dirty="0" smtClean="0"/>
              <a:t>Image</a:t>
            </a:r>
            <a:r>
              <a:rPr lang="en-US" baseline="0" dirty="0" smtClean="0"/>
              <a:t> source:</a:t>
            </a:r>
          </a:p>
          <a:p>
            <a:r>
              <a:rPr lang="en-US" baseline="0" dirty="0" smtClean="0"/>
              <a:t>(isometric line drawing) 2016 Jacob Segil, College of Engineering and Applied Science, University of Colorado Boulder</a:t>
            </a:r>
          </a:p>
          <a:p>
            <a:r>
              <a:rPr lang="en-US" baseline="0" dirty="0" smtClean="0"/>
              <a:t>(photo drawing on pad)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Jacob Segil, College of Engineering and Applied Science, University of Colorado Boulder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519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</a:t>
            </a:r>
            <a:r>
              <a:rPr lang="en-US" baseline="0" dirty="0" smtClean="0"/>
              <a:t> this slide to support activity 1 on the topic of isometric views and coded plans.</a:t>
            </a:r>
          </a:p>
          <a:p>
            <a:r>
              <a:rPr lang="en-US" baseline="0" dirty="0" smtClean="0"/>
              <a:t>///</a:t>
            </a:r>
          </a:p>
          <a:p>
            <a:r>
              <a:rPr lang="en-US" dirty="0" smtClean="0"/>
              <a:t>Image</a:t>
            </a:r>
            <a:r>
              <a:rPr lang="en-US" baseline="0" dirty="0" smtClean="0"/>
              <a:t> source: (drawings of various cube shapes)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Jacob Segil, College of Engineering and Applied Science, University of Colorado Boulder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700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this slide to support activity 1 on the topic of isometric views and coded plans.</a:t>
            </a:r>
          </a:p>
          <a:p>
            <a:r>
              <a:rPr lang="en-US" baseline="0" dirty="0" smtClean="0"/>
              <a:t>///</a:t>
            </a:r>
          </a:p>
          <a:p>
            <a:r>
              <a:rPr lang="en-US" dirty="0" smtClean="0"/>
              <a:t>Image</a:t>
            </a:r>
            <a:r>
              <a:rPr lang="en-US" baseline="0" dirty="0" smtClean="0"/>
              <a:t> source: (coded plan) </a:t>
            </a:r>
          </a:p>
          <a:p>
            <a:r>
              <a:rPr lang="en-US" baseline="0" dirty="0" smtClean="0"/>
              <a:t>2016 Jacob Segil, College of Engineering and Applied Science, University of Colorado Boulder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9FCED-CE35-4E38-9075-BEF19DD282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909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AC32D51D-F9D6-4AC5-9647-BB9B017E8921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78122F67-E316-41AA-A6D8-66F8EDE4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967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51D-F9D6-4AC5-9647-BB9B017E8921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22F67-E316-41AA-A6D8-66F8EDE4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799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51D-F9D6-4AC5-9647-BB9B017E8921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22F67-E316-41AA-A6D8-66F8EDE4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3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51D-F9D6-4AC5-9647-BB9B017E8921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22F67-E316-41AA-A6D8-66F8EDE4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679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51D-F9D6-4AC5-9647-BB9B017E8921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22F67-E316-41AA-A6D8-66F8EDE4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661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51D-F9D6-4AC5-9647-BB9B017E8921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22F67-E316-41AA-A6D8-66F8EDE4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088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51D-F9D6-4AC5-9647-BB9B017E8921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22F67-E316-41AA-A6D8-66F8EDE4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658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51D-F9D6-4AC5-9647-BB9B017E8921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22F67-E316-41AA-A6D8-66F8EDE4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95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51D-F9D6-4AC5-9647-BB9B017E8921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22F67-E316-41AA-A6D8-66F8EDE4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23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51D-F9D6-4AC5-9647-BB9B017E8921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8122F67-E316-41AA-A6D8-66F8EDE4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53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AC32D51D-F9D6-4AC5-9647-BB9B017E8921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78122F67-E316-41AA-A6D8-66F8EDE4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8221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AC32D51D-F9D6-4AC5-9647-BB9B017E8921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78122F67-E316-41AA-A6D8-66F8EDE4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51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094" y="2947433"/>
            <a:ext cx="5056094" cy="2889163"/>
          </a:xfrm>
        </p:spPr>
        <p:txBody>
          <a:bodyPr>
            <a:noAutofit/>
          </a:bodyPr>
          <a:lstStyle/>
          <a:p>
            <a:pPr algn="r"/>
            <a:r>
              <a:rPr lang="en-US" sz="7200" dirty="0" smtClean="0"/>
              <a:t>Spatial Visualization</a:t>
            </a:r>
            <a:br>
              <a:rPr lang="en-US" sz="72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3600" dirty="0" smtClean="0"/>
              <a:t>Let’s Learn about Spatial Vis!</a:t>
            </a:r>
            <a:endParaRPr lang="en-US" sz="7200" dirty="0"/>
          </a:p>
        </p:txBody>
      </p:sp>
      <p:pic>
        <p:nvPicPr>
          <p:cNvPr id="3" name="Picture 2" descr="Cube Clip Art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08" y="1266712"/>
            <a:ext cx="4991612" cy="474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26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098" y="195072"/>
            <a:ext cx="9711512" cy="1130491"/>
          </a:xfrm>
        </p:spPr>
        <p:txBody>
          <a:bodyPr>
            <a:noAutofit/>
          </a:bodyPr>
          <a:lstStyle/>
          <a:p>
            <a:r>
              <a:rPr lang="en-US" dirty="0" smtClean="0"/>
              <a:t>Coded Plans to Isometric Views</a:t>
            </a:r>
            <a:endParaRPr lang="en-US" dirty="0"/>
          </a:p>
        </p:txBody>
      </p:sp>
      <p:pic>
        <p:nvPicPr>
          <p:cNvPr id="7" name="image08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656" y="2373086"/>
            <a:ext cx="11132688" cy="3221264"/>
          </a:xfrm>
          <a:prstGeom prst="rect">
            <a:avLst/>
          </a:prstGeom>
          <a:ln/>
        </p:spPr>
      </p:pic>
      <p:sp>
        <p:nvSpPr>
          <p:cNvPr id="11" name="TextBox 10"/>
          <p:cNvSpPr txBox="1"/>
          <p:nvPr/>
        </p:nvSpPr>
        <p:spPr>
          <a:xfrm>
            <a:off x="2520176" y="1829861"/>
            <a:ext cx="8972886" cy="3764490"/>
          </a:xfrm>
          <a:prstGeom prst="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800" dirty="0" smtClean="0">
                <a:solidFill>
                  <a:srgbClr val="FF6600"/>
                </a:solidFill>
              </a:rPr>
              <a:t>Click mouse/keyboard to reveal the possible solutions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079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4235" y="405266"/>
            <a:ext cx="9811880" cy="917815"/>
          </a:xfrm>
        </p:spPr>
        <p:txBody>
          <a:bodyPr>
            <a:noAutofit/>
          </a:bodyPr>
          <a:lstStyle/>
          <a:p>
            <a:r>
              <a:rPr lang="en-US" dirty="0" smtClean="0"/>
              <a:t>Isometric Views: Extra Credit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966463" y="5237386"/>
            <a:ext cx="3291840" cy="10972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800" dirty="0" smtClean="0">
                <a:solidFill>
                  <a:srgbClr val="CC0099"/>
                </a:solidFill>
              </a:rPr>
              <a:t>4 views of the same multi-cube object</a:t>
            </a:r>
            <a:endParaRPr lang="en-US" sz="2800" dirty="0">
              <a:solidFill>
                <a:srgbClr val="CC0099"/>
              </a:solidFill>
            </a:endParaRPr>
          </a:p>
        </p:txBody>
      </p:sp>
      <p:pic>
        <p:nvPicPr>
          <p:cNvPr id="9" name="image10.png"/>
          <p:cNvPicPr/>
          <p:nvPr/>
        </p:nvPicPr>
        <p:blipFill rotWithShape="1">
          <a:blip r:embed="rId3"/>
          <a:srcRect b="12264"/>
          <a:stretch/>
        </p:blipFill>
        <p:spPr>
          <a:xfrm>
            <a:off x="905373" y="1587500"/>
            <a:ext cx="4919667" cy="3419928"/>
          </a:xfrm>
          <a:prstGeom prst="rect">
            <a:avLst/>
          </a:prstGeom>
          <a:ln/>
        </p:spPr>
      </p:pic>
      <p:pic>
        <p:nvPicPr>
          <p:cNvPr id="10" name="image13.png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7575595" y="1587500"/>
            <a:ext cx="3203580" cy="3385467"/>
          </a:xfrm>
          <a:prstGeom prst="rect">
            <a:avLst/>
          </a:prstGeom>
          <a:ln/>
        </p:spPr>
      </p:pic>
      <p:sp>
        <p:nvSpPr>
          <p:cNvPr id="11" name="TextBox 10"/>
          <p:cNvSpPr txBox="1"/>
          <p:nvPr/>
        </p:nvSpPr>
        <p:spPr>
          <a:xfrm>
            <a:off x="7487335" y="5237386"/>
            <a:ext cx="3291840" cy="10972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800" dirty="0" smtClean="0">
                <a:solidFill>
                  <a:srgbClr val="CC0099"/>
                </a:solidFill>
              </a:rPr>
              <a:t>Two capital letters drawn </a:t>
            </a:r>
            <a:r>
              <a:rPr lang="en-US" sz="2800" dirty="0" err="1" smtClean="0">
                <a:solidFill>
                  <a:srgbClr val="CC0099"/>
                </a:solidFill>
              </a:rPr>
              <a:t>isometrically</a:t>
            </a:r>
            <a:endParaRPr lang="en-US" sz="2800" dirty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99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3293" y="2552985"/>
            <a:ext cx="8749553" cy="2897556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solidFill>
                  <a:srgbClr val="CCFF99"/>
                </a:solidFill>
              </a:rPr>
              <a:t>Activity 2: </a:t>
            </a:r>
            <a:r>
              <a:rPr lang="en-US" sz="3200" dirty="0" smtClean="0">
                <a:solidFill>
                  <a:srgbClr val="CCFF99"/>
                </a:solidFill>
              </a:rPr>
              <a:t/>
            </a:r>
            <a:br>
              <a:rPr lang="en-US" sz="3200" dirty="0" smtClean="0">
                <a:solidFill>
                  <a:srgbClr val="CCFF99"/>
                </a:solidFill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5400" dirty="0" smtClean="0"/>
              <a:t>Seeing All Sides:</a:t>
            </a:r>
            <a:br>
              <a:rPr lang="en-US" sz="5400" dirty="0" smtClean="0"/>
            </a:br>
            <a:r>
              <a:rPr lang="en-US" sz="7200" dirty="0" smtClean="0"/>
              <a:t>Orthographic Drawings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52858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1954" y="499533"/>
            <a:ext cx="3956215" cy="17385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Orthographic Drawings</a:t>
            </a:r>
            <a:endParaRPr lang="en-US" dirty="0"/>
          </a:p>
        </p:txBody>
      </p:sp>
      <p:pic>
        <p:nvPicPr>
          <p:cNvPr id="7" name="Picture 6" descr="C:\Users\Denise\Documents\Documents\4a cub Let’s Learn about Spatial Vis! lesson-4acts #1221\new stuff from Jacob 10-28-2016\cub_spatviz_lesson01_activity2_ figure1_V2 by JLS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847" y="795050"/>
            <a:ext cx="8890513" cy="497421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7441948" y="795050"/>
            <a:ext cx="4281411" cy="48168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bg1">
                    <a:lumMod val="50000"/>
                  </a:schemeClr>
                </a:solidFill>
              </a:rPr>
              <a:t>Click to reveal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68496" y="5858593"/>
            <a:ext cx="11489034" cy="7888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rgbClr val="990099"/>
                </a:solidFill>
              </a:rPr>
              <a:t>What are the three main orthographic views of an object?</a:t>
            </a:r>
            <a:endParaRPr lang="en-US" sz="4000" dirty="0">
              <a:solidFill>
                <a:srgbClr val="99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94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ile:Figure 7 cubes CRPE 3e concours 2012 math solution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611" y="1454414"/>
            <a:ext cx="4830669" cy="432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57225" y="499533"/>
            <a:ext cx="6895720" cy="963507"/>
          </a:xfrm>
        </p:spPr>
        <p:txBody>
          <a:bodyPr>
            <a:noAutofit/>
          </a:bodyPr>
          <a:lstStyle/>
          <a:p>
            <a:r>
              <a:rPr lang="en-US" dirty="0" smtClean="0"/>
              <a:t>Orthographic Drawings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6520" y="4392705"/>
            <a:ext cx="6895720" cy="18646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990099"/>
                </a:solidFill>
              </a:rPr>
              <a:t>Also called: </a:t>
            </a:r>
          </a:p>
          <a:p>
            <a:r>
              <a:rPr lang="en-US" dirty="0" smtClean="0">
                <a:solidFill>
                  <a:srgbClr val="990099"/>
                </a:solidFill>
              </a:rPr>
              <a:t>“</a:t>
            </a:r>
            <a:r>
              <a:rPr lang="en-US" dirty="0" err="1" smtClean="0">
                <a:solidFill>
                  <a:srgbClr val="990099"/>
                </a:solidFill>
              </a:rPr>
              <a:t>multiview</a:t>
            </a:r>
            <a:r>
              <a:rPr lang="en-US" dirty="0" smtClean="0">
                <a:solidFill>
                  <a:srgbClr val="990099"/>
                </a:solidFill>
              </a:rPr>
              <a:t>” drawings</a:t>
            </a:r>
            <a:endParaRPr lang="en-US" dirty="0">
              <a:solidFill>
                <a:srgbClr val="99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981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Orthographic projections of L shap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49" y="499533"/>
            <a:ext cx="47053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le:Isometric projections of an l shap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64" y="1646300"/>
            <a:ext cx="5178347" cy="456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1954" y="499533"/>
            <a:ext cx="6895720" cy="9635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Orthographic Drawings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14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6316424" y="170699"/>
            <a:ext cx="5129930" cy="6486133"/>
            <a:chOff x="6316424" y="170699"/>
            <a:chExt cx="5129930" cy="6486133"/>
          </a:xfrm>
        </p:grpSpPr>
        <p:pic>
          <p:nvPicPr>
            <p:cNvPr id="2050" name="Picture 2" descr="File:Dtp-3d 2.sv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41" t="13310" r="10417" b="4703"/>
            <a:stretch/>
          </p:blipFill>
          <p:spPr bwMode="auto">
            <a:xfrm>
              <a:off x="6325713" y="201168"/>
              <a:ext cx="5120641" cy="64556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Content Placeholder 2"/>
            <p:cNvSpPr txBox="1">
              <a:spLocks/>
            </p:cNvSpPr>
            <p:nvPr/>
          </p:nvSpPr>
          <p:spPr>
            <a:xfrm rot="19583283">
              <a:off x="7184512" y="170699"/>
              <a:ext cx="1070569" cy="1122573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lIns="91440" tIns="45720" rIns="9144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85000"/>
                </a:lnSpc>
                <a:spcBef>
                  <a:spcPts val="1300"/>
                </a:spcBef>
                <a:buFont typeface="Arial" pitchFamily="34" charset="0"/>
                <a:buChar char=" "/>
                <a:defRPr sz="24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47472" indent="-3429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24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48640" indent="-54864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2000" i="1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822960" indent="-82296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097280" indent="-109728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2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4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6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8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1" dirty="0">
                <a:solidFill>
                  <a:srgbClr val="009999"/>
                </a:solidFill>
              </a:endParaRPr>
            </a:p>
          </p:txBody>
        </p:sp>
        <p:sp>
          <p:nvSpPr>
            <p:cNvPr id="14" name="Content Placeholder 2"/>
            <p:cNvSpPr txBox="1">
              <a:spLocks/>
            </p:cNvSpPr>
            <p:nvPr/>
          </p:nvSpPr>
          <p:spPr>
            <a:xfrm rot="19583283">
              <a:off x="6316424" y="1646181"/>
              <a:ext cx="555746" cy="478008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lIns="91440" tIns="45720" rIns="9144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85000"/>
                </a:lnSpc>
                <a:spcBef>
                  <a:spcPts val="1300"/>
                </a:spcBef>
                <a:buFont typeface="Arial" pitchFamily="34" charset="0"/>
                <a:buChar char=" "/>
                <a:defRPr sz="24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47472" indent="-3429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24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48640" indent="-54864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2000" i="1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822960" indent="-82296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097280" indent="-109728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2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4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6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8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1" dirty="0">
                <a:solidFill>
                  <a:srgbClr val="009999"/>
                </a:solidFill>
              </a:endParaRPr>
            </a:p>
          </p:txBody>
        </p:sp>
      </p:grpSp>
      <p:sp>
        <p:nvSpPr>
          <p:cNvPr id="8" name="Content Placeholder 2"/>
          <p:cNvSpPr txBox="1">
            <a:spLocks/>
          </p:cNvSpPr>
          <p:nvPr/>
        </p:nvSpPr>
        <p:spPr>
          <a:xfrm>
            <a:off x="5109631" y="902144"/>
            <a:ext cx="1822703" cy="7052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rgbClr val="009999"/>
                </a:solidFill>
              </a:rPr>
              <a:t>Side view (from left)</a:t>
            </a:r>
            <a:endParaRPr lang="en-US" b="1" dirty="0">
              <a:solidFill>
                <a:srgbClr val="009999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 rot="19523154">
            <a:off x="3822008" y="4436387"/>
            <a:ext cx="1712975" cy="4572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rgbClr val="0000FF"/>
                </a:solidFill>
              </a:rPr>
              <a:t>Front view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19540809">
            <a:off x="4171002" y="4354092"/>
            <a:ext cx="2157984" cy="621792"/>
          </a:xfrm>
          <a:prstGeom prst="rightArrow">
            <a:avLst>
              <a:gd name="adj1" fmla="val 20000"/>
              <a:gd name="adj2" fmla="val 119118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5400000">
            <a:off x="6684863" y="734979"/>
            <a:ext cx="1604198" cy="621792"/>
          </a:xfrm>
          <a:prstGeom prst="rightArrow">
            <a:avLst>
              <a:gd name="adj1" fmla="val 20000"/>
              <a:gd name="adj2" fmla="val 119118"/>
            </a:avLst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79342" y="444944"/>
            <a:ext cx="1572767" cy="457200"/>
          </a:xfrm>
          <a:noFill/>
        </p:spPr>
        <p:txBody>
          <a:bodyPr/>
          <a:lstStyle/>
          <a:p>
            <a:r>
              <a:rPr lang="en-US" b="1" dirty="0" smtClean="0">
                <a:solidFill>
                  <a:srgbClr val="990099"/>
                </a:solidFill>
              </a:rPr>
              <a:t>Top view</a:t>
            </a:r>
            <a:endParaRPr lang="en-US" b="1" dirty="0">
              <a:solidFill>
                <a:srgbClr val="990099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 rot="1968953">
            <a:off x="4648199" y="1700423"/>
            <a:ext cx="2157984" cy="621792"/>
          </a:xfrm>
          <a:prstGeom prst="rightArrow">
            <a:avLst>
              <a:gd name="adj1" fmla="val 20000"/>
              <a:gd name="adj2" fmla="val 119118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51954" y="499533"/>
            <a:ext cx="3956215" cy="17385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Orthographic Drawings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0763" y="2922179"/>
            <a:ext cx="3632895" cy="3485615"/>
            <a:chOff x="380763" y="2922179"/>
            <a:chExt cx="3632895" cy="3485615"/>
          </a:xfrm>
        </p:grpSpPr>
        <p:pic>
          <p:nvPicPr>
            <p:cNvPr id="2052" name="Picture 4" descr="File:Dreitafelprojektion.sv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84" t="13676" r="9607" b="8836"/>
            <a:stretch/>
          </p:blipFill>
          <p:spPr bwMode="auto">
            <a:xfrm>
              <a:off x="380763" y="2922179"/>
              <a:ext cx="3632895" cy="3485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 rot="2700000">
              <a:off x="2411554" y="5236102"/>
              <a:ext cx="1371600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endParaRPr lang="en-US" sz="2800" dirty="0" smtClean="0">
                <a:solidFill>
                  <a:srgbClr val="CC009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796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7" grpId="0" animBg="1"/>
      <p:bldP spid="12" grpId="0" animBg="1"/>
      <p:bldP spid="3" grpId="0" build="p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ile:Desenhotecnic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0"/>
          <a:stretch/>
        </p:blipFill>
        <p:spPr bwMode="auto">
          <a:xfrm>
            <a:off x="6802149" y="499533"/>
            <a:ext cx="5108627" cy="610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57225" y="499533"/>
            <a:ext cx="6895720" cy="963507"/>
          </a:xfrm>
        </p:spPr>
        <p:txBody>
          <a:bodyPr>
            <a:noAutofit/>
          </a:bodyPr>
          <a:lstStyle/>
          <a:p>
            <a:r>
              <a:rPr lang="en-US" dirty="0" smtClean="0"/>
              <a:t>Orthographic Drawings</a:t>
            </a:r>
            <a:endParaRPr lang="en-US" dirty="0"/>
          </a:p>
        </p:txBody>
      </p:sp>
      <p:pic>
        <p:nvPicPr>
          <p:cNvPr id="2050" name="Picture 2" descr="https://upload.wikimedia.org/wikipedia/commons/thumb/5/58/Cubo_proyecciones1.JPG/320px-Cubo_proyecciones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3" r="11532"/>
          <a:stretch/>
        </p:blipFill>
        <p:spPr bwMode="auto">
          <a:xfrm>
            <a:off x="766081" y="1463040"/>
            <a:ext cx="5068660" cy="502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991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1954" y="499533"/>
            <a:ext cx="6895720" cy="9635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Orthographic Drawings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156409" y="1271205"/>
            <a:ext cx="3438143" cy="585216"/>
          </a:xfrm>
        </p:spPr>
        <p:txBody>
          <a:bodyPr>
            <a:noAutofit/>
          </a:bodyPr>
          <a:lstStyle/>
          <a:p>
            <a:r>
              <a:rPr lang="en-US" dirty="0" smtClean="0"/>
              <a:t>Engineering examples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42" y="2413269"/>
            <a:ext cx="2507072" cy="18803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780" y="2140626"/>
            <a:ext cx="3528440" cy="43058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0" t="8139" r="11905" b="6359"/>
          <a:stretch/>
        </p:blipFill>
        <p:spPr>
          <a:xfrm>
            <a:off x="938156" y="4527978"/>
            <a:ext cx="1503192" cy="1725255"/>
          </a:xfrm>
          <a:prstGeom prst="rect">
            <a:avLst/>
          </a:prstGeom>
        </p:spPr>
      </p:pic>
      <p:pic>
        <p:nvPicPr>
          <p:cNvPr id="1026" name="Picture 2" descr="https://upload.wikimedia.org/wikipedia/commons/thumb/2/25/Deutsche_Kirche_Tilsit_%28Seitenriss%29.jpg/212px-Deutsche_Kirche_Tilsit_%28Seitenriss%2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374" y="611408"/>
            <a:ext cx="5339626" cy="604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22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47037" y="4307076"/>
            <a:ext cx="8117055" cy="22467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dirty="0" smtClean="0">
                <a:solidFill>
                  <a:srgbClr val="CC0099"/>
                </a:solidFill>
              </a:rPr>
              <a:t>Tips: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Draw views in order (top </a:t>
            </a:r>
            <a:r>
              <a:rPr lang="en-US" sz="2800" dirty="0" smtClean="0">
                <a:solidFill>
                  <a:srgbClr val="CC0099"/>
                </a:solidFill>
                <a:sym typeface="Wingdings" panose="05000000000000000000" pitchFamily="2" charset="2"/>
              </a:rPr>
              <a:t> front  side)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Draw lines where there are edges (changes in plane)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Use dotted lines to show hidden edges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Solid lines trump dotted lines</a:t>
            </a:r>
            <a:endParaRPr lang="en-US" sz="2800" dirty="0">
              <a:solidFill>
                <a:srgbClr val="CC0099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7594" y="221293"/>
            <a:ext cx="4396949" cy="501992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57225" y="499533"/>
            <a:ext cx="6895720" cy="963507"/>
          </a:xfrm>
        </p:spPr>
        <p:txBody>
          <a:bodyPr>
            <a:noAutofit/>
          </a:bodyPr>
          <a:lstStyle/>
          <a:p>
            <a:r>
              <a:rPr lang="en-US" dirty="0" smtClean="0"/>
              <a:t>Orthographic Drawings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l="4089" t="3065" r="6936" b="9482"/>
          <a:stretch/>
        </p:blipFill>
        <p:spPr>
          <a:xfrm>
            <a:off x="2760898" y="1247406"/>
            <a:ext cx="3806890" cy="347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47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6098" y="195072"/>
            <a:ext cx="11430782" cy="822960"/>
          </a:xfrm>
        </p:spPr>
        <p:txBody>
          <a:bodyPr>
            <a:noAutofit/>
          </a:bodyPr>
          <a:lstStyle/>
          <a:p>
            <a:r>
              <a:rPr lang="en-US" dirty="0" smtClean="0"/>
              <a:t>Example spatial visualization quiz question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794284" y="1263858"/>
            <a:ext cx="4275796" cy="1463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600" dirty="0" smtClean="0">
                <a:solidFill>
                  <a:srgbClr val="CC0099"/>
                </a:solidFill>
              </a:rPr>
              <a:t>Imagine rotating the top left (white) </a:t>
            </a:r>
            <a:r>
              <a:rPr lang="en-US" sz="2600" dirty="0" smtClean="0">
                <a:solidFill>
                  <a:srgbClr val="CC0099"/>
                </a:solidFill>
              </a:rPr>
              <a:t>shape to </a:t>
            </a:r>
            <a:r>
              <a:rPr lang="en-US" sz="2600" dirty="0" smtClean="0">
                <a:solidFill>
                  <a:srgbClr val="CC0099"/>
                </a:solidFill>
              </a:rPr>
              <a:t>look like the top right </a:t>
            </a:r>
            <a:r>
              <a:rPr lang="en-US" sz="2600" dirty="0" smtClean="0">
                <a:solidFill>
                  <a:srgbClr val="CC0099"/>
                </a:solidFill>
              </a:rPr>
              <a:t>shape</a:t>
            </a:r>
            <a:endParaRPr lang="en-US" sz="2600" dirty="0" smtClean="0">
              <a:solidFill>
                <a:srgbClr val="CC0099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94284" y="2841615"/>
            <a:ext cx="4114800" cy="15544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sz="2600" dirty="0" smtClean="0">
                <a:solidFill>
                  <a:srgbClr val="FF6600"/>
                </a:solidFill>
              </a:rPr>
              <a:t>Then imagine rotating the middle (gray) </a:t>
            </a:r>
            <a:r>
              <a:rPr lang="en-US" sz="2600" dirty="0" smtClean="0">
                <a:solidFill>
                  <a:srgbClr val="FF6600"/>
                </a:solidFill>
              </a:rPr>
              <a:t>shape the </a:t>
            </a:r>
            <a:r>
              <a:rPr lang="en-US" sz="2600" dirty="0" smtClean="0">
                <a:solidFill>
                  <a:srgbClr val="FF6600"/>
                </a:solidFill>
              </a:rPr>
              <a:t>same way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94284" y="4543233"/>
            <a:ext cx="4114800" cy="1463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sz="2600" dirty="0" smtClean="0">
                <a:solidFill>
                  <a:srgbClr val="0000FF"/>
                </a:solidFill>
              </a:rPr>
              <a:t>How would it look? </a:t>
            </a:r>
            <a:br>
              <a:rPr lang="en-US" sz="2600" dirty="0" smtClean="0">
                <a:solidFill>
                  <a:srgbClr val="0000FF"/>
                </a:solidFill>
              </a:rPr>
            </a:br>
            <a:r>
              <a:rPr lang="en-US" sz="2600" dirty="0" smtClean="0">
                <a:solidFill>
                  <a:srgbClr val="0000FF"/>
                </a:solidFill>
              </a:rPr>
              <a:t>Pick from </a:t>
            </a:r>
            <a:r>
              <a:rPr lang="en-US" sz="2600" dirty="0" smtClean="0">
                <a:solidFill>
                  <a:srgbClr val="0000FF"/>
                </a:solidFill>
              </a:rPr>
              <a:t>the three choices provided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92390" y="6048477"/>
            <a:ext cx="4277690" cy="508718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noAutofit/>
          </a:bodyPr>
          <a:lstStyle/>
          <a:p>
            <a:r>
              <a:rPr lang="en-US" sz="2800" b="1" dirty="0" smtClean="0"/>
              <a:t>What is the correct answer?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" t="5364" r="2811" b="2176"/>
          <a:stretch/>
        </p:blipFill>
        <p:spPr>
          <a:xfrm>
            <a:off x="375367" y="1434087"/>
            <a:ext cx="7269480" cy="5049247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328865" y="1356366"/>
            <a:ext cx="7315982" cy="1453890"/>
          </a:xfrm>
          <a:prstGeom prst="roundRect">
            <a:avLst/>
          </a:prstGeom>
          <a:noFill/>
          <a:ln w="3810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328865" y="2853721"/>
            <a:ext cx="7315982" cy="1554480"/>
          </a:xfrm>
          <a:prstGeom prst="round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328865" y="4437046"/>
            <a:ext cx="7315200" cy="2103120"/>
          </a:xfrm>
          <a:prstGeom prst="round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905664" y="4372572"/>
            <a:ext cx="2161602" cy="2242916"/>
          </a:xfrm>
          <a:prstGeom prst="ellipse">
            <a:avLst/>
          </a:prstGeom>
          <a:noFill/>
          <a:ln w="76200">
            <a:solidFill>
              <a:srgbClr val="CC00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66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1" grpId="0" animBg="1"/>
      <p:bldP spid="2" grpId="0" animBg="1"/>
      <p:bldP spid="2" grpId="1" animBg="1"/>
      <p:bldP spid="19" grpId="0" animBg="1"/>
      <p:bldP spid="19" grpId="1" animBg="1"/>
      <p:bldP spid="20" grpId="0" animBg="1"/>
      <p:bldP spid="20" grpId="1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1954" y="373405"/>
            <a:ext cx="7525398" cy="8563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Orthographic Drawings</a:t>
            </a:r>
            <a:endParaRPr lang="en-US" dirty="0"/>
          </a:p>
        </p:txBody>
      </p:sp>
      <p:pic>
        <p:nvPicPr>
          <p:cNvPr id="7" name="Picture 6" descr="C:\Users\Denise\Documents\Documents\4a cub Let’s Learn about Spatial Vis! lesson-4acts #1221\activity 2\images\cub_spatviz_lesson01_activity2_ figure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203" y="1213940"/>
            <a:ext cx="9989595" cy="55021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086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552985"/>
            <a:ext cx="7772400" cy="2897556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rgbClr val="CCFF99"/>
                </a:solidFill>
              </a:rPr>
              <a:t>ACTIVITY 3: </a:t>
            </a:r>
            <a:br>
              <a:rPr lang="en-US" sz="3200" dirty="0" smtClean="0">
                <a:solidFill>
                  <a:srgbClr val="CCFF99"/>
                </a:solidFill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5400" dirty="0" smtClean="0"/>
              <a:t>Let’s Take a Spin: </a:t>
            </a:r>
            <a:br>
              <a:rPr lang="en-US" sz="5400" dirty="0" smtClean="0"/>
            </a:br>
            <a:r>
              <a:rPr lang="en-US" sz="7200" dirty="0" smtClean="0"/>
              <a:t>One-Axis Rotations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59982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9488" y="379831"/>
            <a:ext cx="5289453" cy="815926"/>
          </a:xfrm>
        </p:spPr>
        <p:txBody>
          <a:bodyPr>
            <a:noAutofit/>
          </a:bodyPr>
          <a:lstStyle/>
          <a:p>
            <a:r>
              <a:rPr lang="en-US" dirty="0" smtClean="0"/>
              <a:t>One-Axis Rotations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8174" y="2971809"/>
            <a:ext cx="4054300" cy="197471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sz="2600" dirty="0" smtClean="0">
                <a:solidFill>
                  <a:srgbClr val="CC0099"/>
                </a:solidFill>
              </a:rPr>
              <a:t>Can you find the rotation of the gray object that is analogous to the rotation of the white object?</a:t>
            </a:r>
            <a:endParaRPr lang="en-US" sz="2800" dirty="0">
              <a:solidFill>
                <a:srgbClr val="CC0099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06552" y="3387900"/>
            <a:ext cx="2800685" cy="5712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600" b="1" dirty="0" smtClean="0"/>
              <a:t>is rotated to: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606551" y="1537856"/>
            <a:ext cx="2800685" cy="5712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sz="2600" b="1" dirty="0" smtClean="0"/>
              <a:t>is rotated to </a:t>
            </a:r>
            <a:r>
              <a:rPr lang="en-US" sz="2600" b="1" dirty="0" smtClean="0">
                <a:sym typeface="Wingdings" panose="05000000000000000000" pitchFamily="2" charset="2"/>
              </a:rPr>
              <a:t></a:t>
            </a:r>
            <a:endParaRPr lang="en-US" sz="2800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562" y="1153778"/>
            <a:ext cx="6420932" cy="558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25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569" y="700906"/>
            <a:ext cx="7170389" cy="5483239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9488" y="379831"/>
            <a:ext cx="5289453" cy="815926"/>
          </a:xfrm>
        </p:spPr>
        <p:txBody>
          <a:bodyPr>
            <a:noAutofit/>
          </a:bodyPr>
          <a:lstStyle/>
          <a:p>
            <a:r>
              <a:rPr lang="en-US" dirty="0" smtClean="0"/>
              <a:t>One-Axis Rotations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94654" y="1195757"/>
            <a:ext cx="10353822" cy="22467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dirty="0" smtClean="0"/>
              <a:t>Three </a:t>
            </a:r>
            <a:r>
              <a:rPr lang="en-US" sz="2800" dirty="0"/>
              <a:t>positive axes, x, y and z.</a:t>
            </a:r>
          </a:p>
          <a:p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594073" y="2566567"/>
            <a:ext cx="4497880" cy="16918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dirty="0" smtClean="0">
                <a:solidFill>
                  <a:srgbClr val="CC0099"/>
                </a:solidFill>
              </a:rPr>
              <a:t>X = horizontal axis</a:t>
            </a:r>
          </a:p>
          <a:p>
            <a:r>
              <a:rPr lang="en-US" sz="2800" dirty="0" smtClean="0">
                <a:solidFill>
                  <a:srgbClr val="FF6600"/>
                </a:solidFill>
              </a:rPr>
              <a:t>Y = vertical axis</a:t>
            </a:r>
          </a:p>
          <a:p>
            <a:r>
              <a:rPr lang="en-US" sz="2800" dirty="0" smtClean="0">
                <a:solidFill>
                  <a:srgbClr val="0000FF"/>
                </a:solidFill>
              </a:rPr>
              <a:t>Z = axis coming towards us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743914">
            <a:off x="8399643" y="4229524"/>
            <a:ext cx="2463700" cy="686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dirty="0" smtClean="0">
                <a:solidFill>
                  <a:srgbClr val="CC0099"/>
                </a:solidFill>
              </a:rPr>
              <a:t>horizontal axis</a:t>
            </a:r>
          </a:p>
        </p:txBody>
      </p:sp>
      <p:sp>
        <p:nvSpPr>
          <p:cNvPr id="10" name="TextBox 9"/>
          <p:cNvSpPr txBox="1"/>
          <p:nvPr/>
        </p:nvSpPr>
        <p:spPr>
          <a:xfrm rot="20154885">
            <a:off x="5726998" y="4470137"/>
            <a:ext cx="1249145" cy="686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depth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6743724" y="2326519"/>
            <a:ext cx="1545617" cy="686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dirty="0" smtClean="0">
                <a:solidFill>
                  <a:srgbClr val="FF6600"/>
                </a:solidFill>
              </a:rPr>
              <a:t>vertical</a:t>
            </a:r>
          </a:p>
        </p:txBody>
      </p:sp>
    </p:spTree>
    <p:extLst>
      <p:ext uri="{BB962C8B-B14F-4D97-AF65-F5344CB8AC3E}">
        <p14:creationId xmlns:p14="http://schemas.microsoft.com/office/powerpoint/2010/main" val="377059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824" y="1195757"/>
            <a:ext cx="5776899" cy="407963"/>
          </a:xfrm>
        </p:spPr>
        <p:txBody>
          <a:bodyPr>
            <a:noAutofit/>
          </a:bodyPr>
          <a:lstStyle/>
          <a:p>
            <a:r>
              <a:rPr lang="en-US" sz="2800" dirty="0" smtClean="0"/>
              <a:t>How to do the right-hand rule</a:t>
            </a:r>
            <a:endParaRPr lang="en-US" sz="28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9488" y="379831"/>
            <a:ext cx="5289453" cy="815926"/>
          </a:xfrm>
        </p:spPr>
        <p:txBody>
          <a:bodyPr>
            <a:noAutofit/>
          </a:bodyPr>
          <a:lstStyle/>
          <a:p>
            <a:r>
              <a:rPr lang="en-US" dirty="0" smtClean="0"/>
              <a:t>One-Axis Rotations</a:t>
            </a:r>
            <a:endParaRPr lang="en-US" dirty="0"/>
          </a:p>
        </p:txBody>
      </p:sp>
      <p:pic>
        <p:nvPicPr>
          <p:cNvPr id="1026" name="Picture 2" descr="File:Right-hand grip rule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10" y="787794"/>
            <a:ext cx="5484379" cy="548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16803" y="1603720"/>
            <a:ext cx="6753122" cy="22467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CC0099"/>
                </a:solidFill>
              </a:rPr>
              <a:t>Point your thumb parallel to the axis you are rotating about and curve your fingers naturally towards the palm of your hand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CC0099"/>
                </a:solidFill>
              </a:rPr>
              <a:t>Your fingers will move in the same way that the object will move</a:t>
            </a:r>
            <a:endParaRPr lang="en-US" sz="2800" dirty="0">
              <a:solidFill>
                <a:srgbClr val="CC0099"/>
              </a:solidFill>
            </a:endParaRPr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612" y="3732757"/>
            <a:ext cx="3880692" cy="296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1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922160" y="1438998"/>
            <a:ext cx="9429916" cy="2890168"/>
            <a:chOff x="977830" y="1526887"/>
            <a:chExt cx="9429916" cy="2890168"/>
          </a:xfrm>
        </p:grpSpPr>
        <p:grpSp>
          <p:nvGrpSpPr>
            <p:cNvPr id="16" name="Group 15"/>
            <p:cNvGrpSpPr/>
            <p:nvPr/>
          </p:nvGrpSpPr>
          <p:grpSpPr>
            <a:xfrm>
              <a:off x="977830" y="1526887"/>
              <a:ext cx="3010761" cy="2890168"/>
              <a:chOff x="1022514" y="1271152"/>
              <a:chExt cx="3010761" cy="2890168"/>
            </a:xfrm>
          </p:grpSpPr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53988" y="1271152"/>
                <a:ext cx="2463485" cy="2286000"/>
              </a:xfrm>
              <a:prstGeom prst="rect">
                <a:avLst/>
              </a:prstGeom>
            </p:spPr>
          </p:pic>
          <p:sp>
            <p:nvSpPr>
              <p:cNvPr id="28" name="TextBox 27"/>
              <p:cNvSpPr txBox="1"/>
              <p:nvPr/>
            </p:nvSpPr>
            <p:spPr>
              <a:xfrm>
                <a:off x="1022514" y="3699655"/>
                <a:ext cx="3010761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o</a:t>
                </a:r>
                <a:r>
                  <a:rPr lang="en-US" sz="2400" dirty="0" smtClean="0"/>
                  <a:t>riginal </a:t>
                </a:r>
                <a:r>
                  <a:rPr lang="en-US" sz="2400" dirty="0"/>
                  <a:t>o</a:t>
                </a:r>
                <a:r>
                  <a:rPr lang="en-US" sz="2400" dirty="0" smtClean="0"/>
                  <a:t>bject position</a:t>
                </a:r>
                <a:endParaRPr lang="en-US" sz="2400" dirty="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8525732" y="1619426"/>
              <a:ext cx="1882014" cy="2705091"/>
              <a:chOff x="8525732" y="1613453"/>
              <a:chExt cx="1882014" cy="2705091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25732" y="1613453"/>
                <a:ext cx="1882014" cy="2011680"/>
              </a:xfrm>
              <a:prstGeom prst="rect">
                <a:avLst/>
              </a:prstGeom>
            </p:spPr>
          </p:pic>
          <p:grpSp>
            <p:nvGrpSpPr>
              <p:cNvPr id="24" name="Group 23"/>
              <p:cNvGrpSpPr/>
              <p:nvPr/>
            </p:nvGrpSpPr>
            <p:grpSpPr>
              <a:xfrm>
                <a:off x="9064380" y="3677780"/>
                <a:ext cx="1061357" cy="640764"/>
                <a:chOff x="5664008" y="3325003"/>
                <a:chExt cx="1061357" cy="640764"/>
              </a:xfrm>
            </p:grpSpPr>
            <p:sp>
              <p:nvSpPr>
                <p:cNvPr id="25" name="TextBox 24"/>
                <p:cNvSpPr txBox="1"/>
                <p:nvPr/>
              </p:nvSpPr>
              <p:spPr>
                <a:xfrm>
                  <a:off x="5974914" y="3504102"/>
                  <a:ext cx="439544" cy="46166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-X</a:t>
                  </a:r>
                  <a:endParaRPr lang="en-US" sz="2400" dirty="0"/>
                </a:p>
              </p:txBody>
            </p:sp>
            <p:sp>
              <p:nvSpPr>
                <p:cNvPr id="26" name="Curved Down Arrow 25"/>
                <p:cNvSpPr/>
                <p:nvPr/>
              </p:nvSpPr>
              <p:spPr>
                <a:xfrm>
                  <a:off x="5664008" y="3325003"/>
                  <a:ext cx="1061357" cy="584846"/>
                </a:xfrm>
                <a:prstGeom prst="curvedDownArrow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8" name="Group 17"/>
            <p:cNvGrpSpPr/>
            <p:nvPr/>
          </p:nvGrpSpPr>
          <p:grpSpPr>
            <a:xfrm>
              <a:off x="5001764" y="1608467"/>
              <a:ext cx="2626468" cy="2727008"/>
              <a:chOff x="4949691" y="1418376"/>
              <a:chExt cx="2626468" cy="2727008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49691" y="1418376"/>
                <a:ext cx="2626468" cy="2286000"/>
              </a:xfrm>
              <a:prstGeom prst="rect">
                <a:avLst/>
              </a:prstGeom>
            </p:spPr>
          </p:pic>
          <p:grpSp>
            <p:nvGrpSpPr>
              <p:cNvPr id="20" name="Group 19"/>
              <p:cNvGrpSpPr/>
              <p:nvPr/>
            </p:nvGrpSpPr>
            <p:grpSpPr>
              <a:xfrm>
                <a:off x="5773068" y="3585590"/>
                <a:ext cx="979714" cy="559794"/>
                <a:chOff x="5706615" y="3585590"/>
                <a:chExt cx="979714" cy="559794"/>
              </a:xfrm>
            </p:grpSpPr>
            <p:sp>
              <p:nvSpPr>
                <p:cNvPr id="21" name="TextBox 20"/>
                <p:cNvSpPr txBox="1"/>
                <p:nvPr/>
              </p:nvSpPr>
              <p:spPr>
                <a:xfrm>
                  <a:off x="5947044" y="3683719"/>
                  <a:ext cx="498855" cy="46166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+X</a:t>
                  </a:r>
                  <a:endParaRPr lang="en-US" sz="2400" dirty="0"/>
                </a:p>
              </p:txBody>
            </p:sp>
            <p:sp>
              <p:nvSpPr>
                <p:cNvPr id="22" name="Curved Up Arrow 21"/>
                <p:cNvSpPr/>
                <p:nvPr/>
              </p:nvSpPr>
              <p:spPr>
                <a:xfrm rot="10800000">
                  <a:off x="5706615" y="3585590"/>
                  <a:ext cx="979714" cy="528051"/>
                </a:xfrm>
                <a:prstGeom prst="curvedUpArrow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488" y="379831"/>
            <a:ext cx="5289453" cy="815926"/>
          </a:xfrm>
        </p:spPr>
        <p:txBody>
          <a:bodyPr>
            <a:noAutofit/>
          </a:bodyPr>
          <a:lstStyle/>
          <a:p>
            <a:r>
              <a:rPr lang="en-US" dirty="0" smtClean="0"/>
              <a:t>One-Axis Rotations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07964" y="4442602"/>
            <a:ext cx="10353822" cy="22467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dirty="0" smtClean="0">
                <a:solidFill>
                  <a:srgbClr val="CC0099"/>
                </a:solidFill>
              </a:rPr>
              <a:t>Tips: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Right-hand rule!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Clockwise = negative rotation; counter-clockwise = positive rotation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9</a:t>
            </a:r>
            <a:r>
              <a:rPr lang="en-US" sz="2800" dirty="0">
                <a:solidFill>
                  <a:srgbClr val="CC0099"/>
                </a:solidFill>
              </a:rPr>
              <a:t>0°, </a:t>
            </a:r>
            <a:r>
              <a:rPr lang="en-US" sz="2800" dirty="0" smtClean="0">
                <a:solidFill>
                  <a:srgbClr val="CC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180°</a:t>
            </a:r>
            <a:r>
              <a:rPr lang="en-US" sz="2800" dirty="0">
                <a:solidFill>
                  <a:srgbClr val="CC0099"/>
                </a:solidFill>
              </a:rPr>
              <a:t>,</a:t>
            </a:r>
            <a:r>
              <a:rPr lang="en-US" sz="2800" dirty="0" smtClean="0">
                <a:solidFill>
                  <a:srgbClr val="CC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270° rotations 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C0099"/>
                </a:solidFill>
              </a:rPr>
              <a:t>Think of a </a:t>
            </a:r>
            <a:r>
              <a:rPr lang="en-US" sz="2800" dirty="0" smtClean="0">
                <a:solidFill>
                  <a:srgbClr val="CC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2800" dirty="0">
                <a:solidFill>
                  <a:srgbClr val="CC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</a:t>
            </a:r>
            <a:r>
              <a:rPr lang="en-US" sz="2800" dirty="0" smtClean="0">
                <a:solidFill>
                  <a:srgbClr val="CC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lag around a flagpole”</a:t>
            </a:r>
            <a:endParaRPr lang="en-US" sz="2800" dirty="0">
              <a:solidFill>
                <a:srgbClr val="CC0099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87687" y="1675401"/>
            <a:ext cx="2541813" cy="1830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583503" y="1633304"/>
            <a:ext cx="2313214" cy="17302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581301" y="3505451"/>
            <a:ext cx="1655620" cy="10279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5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552985"/>
            <a:ext cx="7772400" cy="2897556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rgbClr val="CCFF99"/>
                </a:solidFill>
              </a:rPr>
              <a:t>ACTIVITY 4: </a:t>
            </a:r>
            <a:br>
              <a:rPr lang="en-US" sz="3200" dirty="0" smtClean="0">
                <a:solidFill>
                  <a:srgbClr val="CCFF99"/>
                </a:solidFill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5400" dirty="0" smtClean="0"/>
              <a:t>New Perspectives:</a:t>
            </a:r>
            <a:br>
              <a:rPr lang="en-US" sz="5400" dirty="0" smtClean="0"/>
            </a:br>
            <a:r>
              <a:rPr lang="en-US" sz="7200" dirty="0" smtClean="0"/>
              <a:t>Two-Axis Rotations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1485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9488" y="379831"/>
            <a:ext cx="5289453" cy="815926"/>
          </a:xfrm>
        </p:spPr>
        <p:txBody>
          <a:bodyPr>
            <a:noAutofit/>
          </a:bodyPr>
          <a:lstStyle/>
          <a:p>
            <a:r>
              <a:rPr lang="en-US" dirty="0" smtClean="0"/>
              <a:t>Two-Axis Rotations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27064" y="2800378"/>
            <a:ext cx="4054300" cy="18278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sz="2600" dirty="0" smtClean="0">
                <a:solidFill>
                  <a:srgbClr val="CC0099"/>
                </a:solidFill>
              </a:rPr>
              <a:t>Can you find the rotation of the gray object that is analogous to the rotation of the white object?</a:t>
            </a:r>
            <a:endParaRPr lang="en-US" sz="2800" dirty="0">
              <a:solidFill>
                <a:srgbClr val="CC0099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997" y="1195756"/>
            <a:ext cx="6400800" cy="545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77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539581" y="3538025"/>
            <a:ext cx="2292080" cy="2700812"/>
            <a:chOff x="1346309" y="2382236"/>
            <a:chExt cx="2292080" cy="270081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46309" y="2382236"/>
              <a:ext cx="2292080" cy="2286000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1392420" y="4512702"/>
              <a:ext cx="2199858" cy="570346"/>
              <a:chOff x="1101381" y="4512702"/>
              <a:chExt cx="2199858" cy="570346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1101381" y="4523254"/>
                <a:ext cx="979714" cy="559794"/>
                <a:chOff x="5769471" y="3687792"/>
                <a:chExt cx="979714" cy="559794"/>
              </a:xfrm>
            </p:grpSpPr>
            <p:sp>
              <p:nvSpPr>
                <p:cNvPr id="10" name="TextBox 9"/>
                <p:cNvSpPr txBox="1"/>
                <p:nvPr/>
              </p:nvSpPr>
              <p:spPr>
                <a:xfrm>
                  <a:off x="6009900" y="3785921"/>
                  <a:ext cx="498855" cy="46166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+Z</a:t>
                  </a:r>
                  <a:endParaRPr lang="en-US" sz="2400" dirty="0"/>
                </a:p>
              </p:txBody>
            </p:sp>
            <p:sp>
              <p:nvSpPr>
                <p:cNvPr id="11" name="Curved Up Arrow 10"/>
                <p:cNvSpPr/>
                <p:nvPr/>
              </p:nvSpPr>
              <p:spPr>
                <a:xfrm rot="10800000">
                  <a:off x="5769471" y="3687792"/>
                  <a:ext cx="979714" cy="528051"/>
                </a:xfrm>
                <a:prstGeom prst="curvedUpArrow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>
                <a:off x="2321525" y="4512702"/>
                <a:ext cx="979714" cy="559794"/>
                <a:chOff x="5769471" y="3687792"/>
                <a:chExt cx="979714" cy="559794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6009900" y="3785921"/>
                  <a:ext cx="498855" cy="46166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+X</a:t>
                  </a:r>
                  <a:endParaRPr lang="en-US" sz="2400" dirty="0"/>
                </a:p>
              </p:txBody>
            </p:sp>
            <p:sp>
              <p:nvSpPr>
                <p:cNvPr id="19" name="Curved Up Arrow 18"/>
                <p:cNvSpPr/>
                <p:nvPr/>
              </p:nvSpPr>
              <p:spPr>
                <a:xfrm rot="10800000">
                  <a:off x="5769471" y="3687792"/>
                  <a:ext cx="979714" cy="528051"/>
                </a:xfrm>
                <a:prstGeom prst="curvedUpArrow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8" name="Group 27"/>
          <p:cNvGrpSpPr/>
          <p:nvPr/>
        </p:nvGrpSpPr>
        <p:grpSpPr>
          <a:xfrm>
            <a:off x="6233513" y="3387700"/>
            <a:ext cx="2414296" cy="2905955"/>
            <a:chOff x="7847963" y="2256734"/>
            <a:chExt cx="2414296" cy="290595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47963" y="2256734"/>
              <a:ext cx="2414296" cy="2286000"/>
            </a:xfrm>
            <a:prstGeom prst="rect">
              <a:avLst/>
            </a:prstGeom>
          </p:spPr>
        </p:pic>
        <p:grpSp>
          <p:nvGrpSpPr>
            <p:cNvPr id="27" name="Group 26"/>
            <p:cNvGrpSpPr/>
            <p:nvPr/>
          </p:nvGrpSpPr>
          <p:grpSpPr>
            <a:xfrm>
              <a:off x="7968762" y="4602895"/>
              <a:ext cx="2172698" cy="559794"/>
              <a:chOff x="7999003" y="4602895"/>
              <a:chExt cx="2172698" cy="559794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9191987" y="4602895"/>
                <a:ext cx="979714" cy="559794"/>
                <a:chOff x="5769471" y="3687792"/>
                <a:chExt cx="979714" cy="559794"/>
              </a:xfrm>
            </p:grpSpPr>
            <p:sp>
              <p:nvSpPr>
                <p:cNvPr id="21" name="TextBox 20"/>
                <p:cNvSpPr txBox="1"/>
                <p:nvPr/>
              </p:nvSpPr>
              <p:spPr>
                <a:xfrm>
                  <a:off x="6009900" y="3785921"/>
                  <a:ext cx="498855" cy="46166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+Z</a:t>
                  </a:r>
                  <a:endParaRPr lang="en-US" sz="2400" dirty="0"/>
                </a:p>
              </p:txBody>
            </p:sp>
            <p:sp>
              <p:nvSpPr>
                <p:cNvPr id="22" name="Curved Up Arrow 21"/>
                <p:cNvSpPr/>
                <p:nvPr/>
              </p:nvSpPr>
              <p:spPr>
                <a:xfrm rot="10800000">
                  <a:off x="5769471" y="3687792"/>
                  <a:ext cx="979714" cy="528051"/>
                </a:xfrm>
                <a:prstGeom prst="curvedUpArrow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3" name="Group 22"/>
              <p:cNvGrpSpPr/>
              <p:nvPr/>
            </p:nvGrpSpPr>
            <p:grpSpPr>
              <a:xfrm>
                <a:off x="7999003" y="4602895"/>
                <a:ext cx="979714" cy="559794"/>
                <a:chOff x="5769471" y="3687792"/>
                <a:chExt cx="979714" cy="559794"/>
              </a:xfrm>
            </p:grpSpPr>
            <p:sp>
              <p:nvSpPr>
                <p:cNvPr id="24" name="TextBox 23"/>
                <p:cNvSpPr txBox="1"/>
                <p:nvPr/>
              </p:nvSpPr>
              <p:spPr>
                <a:xfrm>
                  <a:off x="6009900" y="3785921"/>
                  <a:ext cx="498855" cy="46166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+X</a:t>
                  </a:r>
                  <a:endParaRPr lang="en-US" sz="2400" dirty="0"/>
                </a:p>
              </p:txBody>
            </p:sp>
            <p:sp>
              <p:nvSpPr>
                <p:cNvPr id="25" name="Curved Up Arrow 24"/>
                <p:cNvSpPr/>
                <p:nvPr/>
              </p:nvSpPr>
              <p:spPr>
                <a:xfrm rot="10800000">
                  <a:off x="5769471" y="3687792"/>
                  <a:ext cx="979714" cy="528051"/>
                </a:xfrm>
                <a:prstGeom prst="curvedUpArrow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" name="Group 8"/>
          <p:cNvGrpSpPr/>
          <p:nvPr/>
        </p:nvGrpSpPr>
        <p:grpSpPr>
          <a:xfrm>
            <a:off x="2768772" y="1252025"/>
            <a:ext cx="3010761" cy="2597340"/>
            <a:chOff x="4034865" y="96236"/>
            <a:chExt cx="3010761" cy="259734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73173" y="96236"/>
              <a:ext cx="2449818" cy="2286000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4034865" y="2231911"/>
              <a:ext cx="3010761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original </a:t>
              </a:r>
              <a:r>
                <a:rPr lang="en-US" sz="2400" dirty="0"/>
                <a:t>o</a:t>
              </a:r>
              <a:r>
                <a:rPr lang="en-US" sz="2400" dirty="0" smtClean="0"/>
                <a:t>bject </a:t>
              </a:r>
              <a:r>
                <a:rPr lang="en-US" sz="2400" dirty="0"/>
                <a:t>p</a:t>
              </a:r>
              <a:r>
                <a:rPr lang="en-US" sz="2400" dirty="0" smtClean="0"/>
                <a:t>osition</a:t>
              </a:r>
              <a:endParaRPr lang="en-US" sz="2400" dirty="0"/>
            </a:p>
          </p:txBody>
        </p:sp>
      </p:grpSp>
      <p:sp>
        <p:nvSpPr>
          <p:cNvPr id="29" name="Not Equal 28"/>
          <p:cNvSpPr/>
          <p:nvPr/>
        </p:nvSpPr>
        <p:spPr>
          <a:xfrm>
            <a:off x="3425650" y="4649391"/>
            <a:ext cx="2351314" cy="1143000"/>
          </a:xfrm>
          <a:prstGeom prst="mathNotEqual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281354" y="379826"/>
            <a:ext cx="6246055" cy="872199"/>
          </a:xfrm>
        </p:spPr>
        <p:txBody>
          <a:bodyPr>
            <a:noAutofit/>
          </a:bodyPr>
          <a:lstStyle/>
          <a:p>
            <a:r>
              <a:rPr lang="en-US" dirty="0" smtClean="0"/>
              <a:t>Two-Axis Rotations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6117841" y="474088"/>
            <a:ext cx="5774714" cy="28534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dirty="0" smtClean="0">
                <a:solidFill>
                  <a:srgbClr val="CC0099"/>
                </a:solidFill>
              </a:rPr>
              <a:t>Tips: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Use the r</a:t>
            </a:r>
            <a:r>
              <a:rPr lang="en-US" sz="2800" dirty="0" smtClean="0">
                <a:solidFill>
                  <a:srgbClr val="CC0099"/>
                </a:solidFill>
              </a:rPr>
              <a:t>ight-hand </a:t>
            </a:r>
            <a:r>
              <a:rPr lang="en-US" sz="2800" dirty="0" smtClean="0">
                <a:solidFill>
                  <a:srgbClr val="CC0099"/>
                </a:solidFill>
              </a:rPr>
              <a:t>rule!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Clockwise = negative rotation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Counter-clockwise = positive rotation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Two-axis rotation is NOT commutative (order matters!)</a:t>
            </a:r>
            <a:endParaRPr lang="en-US" sz="2800" dirty="0">
              <a:solidFill>
                <a:srgbClr val="CC0099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427891" y="3458039"/>
            <a:ext cx="2219918" cy="2096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404380" y="4617738"/>
            <a:ext cx="2255801" cy="13673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585692" y="3540369"/>
            <a:ext cx="2131512" cy="2209816"/>
            <a:chOff x="585692" y="3540369"/>
            <a:chExt cx="2131512" cy="2209816"/>
          </a:xfrm>
        </p:grpSpPr>
        <p:sp>
          <p:nvSpPr>
            <p:cNvPr id="33" name="Rectangle 32"/>
            <p:cNvSpPr/>
            <p:nvPr/>
          </p:nvSpPr>
          <p:spPr>
            <a:xfrm>
              <a:off x="585692" y="3540369"/>
              <a:ext cx="2131512" cy="20896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 rot="2144454">
              <a:off x="1508219" y="5384425"/>
              <a:ext cx="3657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438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  <p:bldP spid="3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233" y="295421"/>
            <a:ext cx="6060022" cy="942536"/>
          </a:xfrm>
        </p:spPr>
        <p:txBody>
          <a:bodyPr>
            <a:noAutofit/>
          </a:bodyPr>
          <a:lstStyle/>
          <a:p>
            <a:r>
              <a:rPr lang="en-US" dirty="0" smtClean="0"/>
              <a:t>Write a Rule Approach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23685" y="1575881"/>
            <a:ext cx="4414073" cy="4863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3200" dirty="0"/>
              <a:t>Pick a side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3200" dirty="0"/>
              <a:t>Find the same side after rotation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3200" dirty="0">
                <a:solidFill>
                  <a:srgbClr val="CC0099"/>
                </a:solidFill>
              </a:rPr>
              <a:t>Write a </a:t>
            </a:r>
            <a:r>
              <a:rPr lang="en-US" sz="3200" dirty="0" smtClean="0">
                <a:solidFill>
                  <a:srgbClr val="CC0099"/>
                </a:solidFill>
              </a:rPr>
              <a:t>“rule”!</a:t>
            </a:r>
            <a:endParaRPr lang="en-US" sz="3200" dirty="0">
              <a:solidFill>
                <a:srgbClr val="CC0099"/>
              </a:solidFill>
            </a:endParaRP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3200" dirty="0"/>
              <a:t>Pick </a:t>
            </a:r>
            <a:r>
              <a:rPr lang="en-US" sz="3200" dirty="0" smtClean="0"/>
              <a:t>the same </a:t>
            </a:r>
            <a:r>
              <a:rPr lang="en-US" sz="3200" dirty="0"/>
              <a:t>side on </a:t>
            </a:r>
            <a:r>
              <a:rPr lang="en-US" sz="3200" dirty="0" smtClean="0"/>
              <a:t>a new </a:t>
            </a:r>
            <a:r>
              <a:rPr lang="en-US" sz="3200" dirty="0"/>
              <a:t>object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3200" dirty="0"/>
              <a:t>Follow your rule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3200" dirty="0"/>
              <a:t>Compare to answers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591" y="1091173"/>
            <a:ext cx="6420932" cy="558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0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867711"/>
            <a:ext cx="7772400" cy="3582830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rgbClr val="CCFF99"/>
                </a:solidFill>
              </a:rPr>
              <a:t>ACTIVITY 1: </a:t>
            </a:r>
            <a:br>
              <a:rPr lang="en-US" sz="3200" dirty="0" smtClean="0">
                <a:solidFill>
                  <a:srgbClr val="CCFF99"/>
                </a:solidFill>
              </a:rPr>
            </a:br>
            <a:r>
              <a:rPr lang="en-US" sz="3200" dirty="0" smtClean="0">
                <a:solidFill>
                  <a:srgbClr val="CCFF99"/>
                </a:solidFill>
              </a:rPr>
              <a:t/>
            </a:r>
            <a:br>
              <a:rPr lang="en-US" sz="3200" dirty="0" smtClean="0">
                <a:solidFill>
                  <a:srgbClr val="CCFF99"/>
                </a:solidFill>
              </a:rPr>
            </a:br>
            <a:r>
              <a:rPr lang="en-US" sz="5400" dirty="0" smtClean="0"/>
              <a:t>Connect the Dots: </a:t>
            </a:r>
            <a:r>
              <a:rPr lang="en-US" sz="7200" dirty="0" smtClean="0"/>
              <a:t>Isometric Drawings and Coded Plans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06895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11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7" r="2105" b="6922"/>
          <a:stretch/>
        </p:blipFill>
        <p:spPr bwMode="auto">
          <a:xfrm>
            <a:off x="2645092" y="1483361"/>
            <a:ext cx="7442385" cy="3982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6098" y="195072"/>
            <a:ext cx="7814767" cy="1130491"/>
          </a:xfrm>
        </p:spPr>
        <p:txBody>
          <a:bodyPr>
            <a:noAutofit/>
          </a:bodyPr>
          <a:lstStyle/>
          <a:p>
            <a:r>
              <a:rPr lang="en-US" dirty="0" smtClean="0"/>
              <a:t>Depicting a 3-D Cube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36098" y="1606262"/>
            <a:ext cx="2711139" cy="89355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b="1" dirty="0" smtClean="0">
                <a:solidFill>
                  <a:srgbClr val="FF6600"/>
                </a:solidFill>
              </a:rPr>
              <a:t>Non-isometric view </a:t>
            </a:r>
            <a:r>
              <a:rPr lang="en-US" sz="2800" dirty="0" smtClean="0">
                <a:solidFill>
                  <a:srgbClr val="FF6600"/>
                </a:solidFill>
              </a:rPr>
              <a:t>of a cube </a:t>
            </a:r>
            <a:r>
              <a:rPr lang="en-US" sz="2800" dirty="0" smtClean="0">
                <a:solidFill>
                  <a:srgbClr val="FF6600"/>
                </a:solidFill>
                <a:sym typeface="Wingdings" panose="05000000000000000000" pitchFamily="2" charset="2"/>
              </a:rPr>
              <a:t></a:t>
            </a:r>
            <a:endParaRPr lang="en-US" sz="2800" dirty="0" smtClean="0">
              <a:solidFill>
                <a:srgbClr val="FF66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0218" y="4228030"/>
            <a:ext cx="4743410" cy="11742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FF6600"/>
                </a:solidFill>
              </a:rPr>
              <a:t>Corner angles are not equal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FF6600"/>
                </a:solidFill>
              </a:rPr>
              <a:t>Sides have different areas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21432" y="4755199"/>
            <a:ext cx="5513487" cy="17373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Sides connect in a corner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All corner angles are equal (120°)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Sides are the same size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Shown on triangle-dot paper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17997" y="448059"/>
            <a:ext cx="2764466" cy="11582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 dirty="0" smtClean="0">
                <a:solidFill>
                  <a:srgbClr val="CC0099"/>
                </a:solidFill>
              </a:rPr>
              <a:t>Isometric view </a:t>
            </a:r>
            <a:r>
              <a:rPr lang="en-US" sz="3200" dirty="0" smtClean="0">
                <a:solidFill>
                  <a:srgbClr val="CC0099"/>
                </a:solidFill>
              </a:rPr>
              <a:t>of a cube </a:t>
            </a:r>
            <a:r>
              <a:rPr lang="en-US" sz="3200" dirty="0" smtClean="0">
                <a:solidFill>
                  <a:srgbClr val="CC0099"/>
                </a:solidFill>
                <a:sym typeface="Wingdings" panose="05000000000000000000" pitchFamily="2" charset="2"/>
              </a:rPr>
              <a:t></a:t>
            </a:r>
            <a:endParaRPr lang="en-US" sz="3200" dirty="0" smtClean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33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4235" y="405266"/>
            <a:ext cx="9621874" cy="917815"/>
          </a:xfrm>
        </p:spPr>
        <p:txBody>
          <a:bodyPr>
            <a:noAutofit/>
          </a:bodyPr>
          <a:lstStyle/>
          <a:p>
            <a:r>
              <a:rPr lang="en-US" dirty="0" smtClean="0"/>
              <a:t>Isometric Drawing Example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334599" y="1165270"/>
            <a:ext cx="5881146" cy="6496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dirty="0" smtClean="0">
                <a:solidFill>
                  <a:srgbClr val="CC0099"/>
                </a:solidFill>
                <a:sym typeface="Wingdings" panose="05000000000000000000" pitchFamily="2" charset="2"/>
              </a:rPr>
              <a:t>Isometric means “equal measure”</a:t>
            </a:r>
            <a:endParaRPr lang="en-US" sz="3200" dirty="0" smtClean="0">
              <a:solidFill>
                <a:srgbClr val="CC0099"/>
              </a:solidFill>
            </a:endParaRPr>
          </a:p>
        </p:txBody>
      </p:sp>
      <p:pic>
        <p:nvPicPr>
          <p:cNvPr id="15" name="Picture 14" descr="C:\Users\Denise\Documents\Documents\4b cub Spatial Visualization #1221\activity 1\images\cub_spatviz_lesson01_activity1_figure3web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092" y="1814944"/>
            <a:ext cx="6836262" cy="351307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464235" y="4836160"/>
            <a:ext cx="8171765" cy="18278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dirty="0" smtClean="0">
                <a:solidFill>
                  <a:srgbClr val="CC0099"/>
                </a:solidFill>
              </a:rPr>
              <a:t>Think of the cube: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Equal side faces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Equal corner angles (120°)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Triangle-dot paper: dots are 120° from each other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9920" y="2083086"/>
            <a:ext cx="4267200" cy="254987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sz="2800" dirty="0" smtClean="0">
                <a:solidFill>
                  <a:srgbClr val="FF6600"/>
                </a:solidFill>
                <a:sym typeface="Wingdings" panose="05000000000000000000" pitchFamily="2" charset="2"/>
              </a:rPr>
              <a:t>A house depicted </a:t>
            </a:r>
            <a:r>
              <a:rPr lang="en-US" sz="2800" dirty="0" err="1" smtClean="0">
                <a:solidFill>
                  <a:srgbClr val="FF6600"/>
                </a:solidFill>
                <a:sym typeface="Wingdings" panose="05000000000000000000" pitchFamily="2" charset="2"/>
              </a:rPr>
              <a:t>isometrically</a:t>
            </a:r>
            <a:r>
              <a:rPr lang="en-US" sz="2800" dirty="0" smtClean="0">
                <a:solidFill>
                  <a:srgbClr val="FF6600"/>
                </a:solidFill>
                <a:sym typeface="Wingdings" panose="05000000000000000000" pitchFamily="2" charset="2"/>
              </a:rPr>
              <a:t> using AutoCAD</a:t>
            </a:r>
            <a:r>
              <a:rPr lang="en-US" sz="2800" dirty="0">
                <a:solidFill>
                  <a:srgbClr val="FF6600"/>
                </a:solidFill>
                <a:sym typeface="Wingdings" panose="05000000000000000000" pitchFamily="2" charset="2"/>
              </a:rPr>
              <a:t></a:t>
            </a:r>
            <a:endParaRPr lang="en-US" sz="2800" dirty="0">
              <a:solidFill>
                <a:srgbClr val="FF6600"/>
              </a:solidFill>
            </a:endParaRPr>
          </a:p>
          <a:p>
            <a:endParaRPr lang="en-US" sz="1400" dirty="0" smtClean="0">
              <a:solidFill>
                <a:srgbClr val="FF6600"/>
              </a:solidFill>
              <a:sym typeface="Wingdings" panose="05000000000000000000" pitchFamily="2" charset="2"/>
            </a:endParaRPr>
          </a:p>
          <a:p>
            <a:r>
              <a:rPr lang="en-US" sz="2800" dirty="0" smtClean="0">
                <a:solidFill>
                  <a:srgbClr val="FF6600"/>
                </a:solidFill>
                <a:sym typeface="Wingdings" panose="05000000000000000000" pitchFamily="2" charset="2"/>
              </a:rPr>
              <a:t>Useful for blueprints</a:t>
            </a:r>
            <a:br>
              <a:rPr lang="en-US" sz="2800" dirty="0" smtClean="0">
                <a:solidFill>
                  <a:srgbClr val="FF6600"/>
                </a:solidFill>
                <a:sym typeface="Wingdings" panose="05000000000000000000" pitchFamily="2" charset="2"/>
              </a:rPr>
            </a:br>
            <a:r>
              <a:rPr lang="en-US" sz="2800" dirty="0" smtClean="0">
                <a:solidFill>
                  <a:srgbClr val="FF6600"/>
                </a:solidFill>
                <a:sym typeface="Wingdings" panose="05000000000000000000" pitchFamily="2" charset="2"/>
              </a:rPr>
              <a:t>and design plans</a:t>
            </a:r>
            <a:endParaRPr lang="en-US" sz="2800" dirty="0" smtClean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43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113399" y="5257820"/>
            <a:ext cx="5577840" cy="10058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00FF"/>
                </a:solidFill>
              </a:rPr>
              <a:t>Corners are labeled by letters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00FF"/>
                </a:solidFill>
              </a:rPr>
              <a:t># in squares = # cubes stacked up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4235" y="405266"/>
            <a:ext cx="5401994" cy="917815"/>
          </a:xfrm>
        </p:spPr>
        <p:txBody>
          <a:bodyPr>
            <a:noAutofit/>
          </a:bodyPr>
          <a:lstStyle/>
          <a:p>
            <a:r>
              <a:rPr lang="en-US" dirty="0" smtClean="0"/>
              <a:t>Coded Plans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4236" y="5378824"/>
            <a:ext cx="4631306" cy="101184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dirty="0" smtClean="0">
                <a:solidFill>
                  <a:srgbClr val="CC0099"/>
                </a:solidFill>
                <a:sym typeface="Wingdings" panose="05000000000000000000" pitchFamily="2" charset="2"/>
              </a:rPr>
              <a:t> </a:t>
            </a:r>
            <a:r>
              <a:rPr lang="en-US" sz="2800" dirty="0" smtClean="0">
                <a:solidFill>
                  <a:srgbClr val="CC0099"/>
                </a:solidFill>
              </a:rPr>
              <a:t>Describe this image for your non-seeing partner to draw</a:t>
            </a:r>
          </a:p>
        </p:txBody>
      </p:sp>
      <p:pic>
        <p:nvPicPr>
          <p:cNvPr id="9" name="image09.png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81"/>
          <a:stretch/>
        </p:blipFill>
        <p:spPr bwMode="auto">
          <a:xfrm>
            <a:off x="572260" y="1396144"/>
            <a:ext cx="10185665" cy="39826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72260" y="1396144"/>
            <a:ext cx="4967928" cy="3909617"/>
          </a:xfrm>
          <a:prstGeom prst="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txBody>
          <a:bodyPr wrap="square" rtlCol="0">
            <a:noAutofit/>
          </a:bodyPr>
          <a:lstStyle/>
          <a:p>
            <a:endParaRPr lang="en-US" sz="2800" dirty="0" smtClean="0">
              <a:solidFill>
                <a:srgbClr val="CC0099"/>
              </a:solidFill>
            </a:endParaRPr>
          </a:p>
          <a:p>
            <a:pPr algn="ctr"/>
            <a:r>
              <a:rPr lang="en-US" sz="2800" dirty="0" smtClean="0">
                <a:solidFill>
                  <a:srgbClr val="FF6600"/>
                </a:solidFill>
              </a:rPr>
              <a:t>Once all partners’ </a:t>
            </a:r>
            <a:r>
              <a:rPr lang="en-US" sz="2800" b="1" dirty="0" smtClean="0">
                <a:solidFill>
                  <a:srgbClr val="FF6600"/>
                </a:solidFill>
              </a:rPr>
              <a:t>eyes are closed</a:t>
            </a:r>
            <a:r>
              <a:rPr lang="en-US" sz="2800" dirty="0" smtClean="0">
                <a:solidFill>
                  <a:srgbClr val="FF6600"/>
                </a:solidFill>
              </a:rPr>
              <a:t>, click the mouse or keyboard to reveal the image…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53765" y="815008"/>
            <a:ext cx="5303520" cy="5486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800" dirty="0" smtClean="0">
                <a:solidFill>
                  <a:srgbClr val="0000FF"/>
                </a:solidFill>
              </a:rPr>
              <a:t>A coded plan of the same image </a:t>
            </a:r>
            <a:r>
              <a:rPr lang="en-US" sz="2800" dirty="0" smtClean="0">
                <a:solidFill>
                  <a:srgbClr val="0000FF"/>
                </a:solidFill>
                <a:sym typeface="Wingdings" panose="05000000000000000000" pitchFamily="2" charset="2"/>
              </a:rPr>
              <a:t></a:t>
            </a:r>
            <a:endParaRPr lang="en-US" sz="2800" dirty="0" smtClean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6227" y="655982"/>
            <a:ext cx="5921581" cy="5734683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</a:rPr>
              <a:t>Click to </a:t>
            </a:r>
            <a:r>
              <a:rPr lang="en-US" sz="2800" dirty="0" smtClean="0">
                <a:solidFill>
                  <a:srgbClr val="0000FF"/>
                </a:solidFill>
              </a:rPr>
              <a:t>reveal the solution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77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11" grpId="0" animBg="1"/>
      <p:bldP spid="13" grpId="0"/>
      <p:bldP spid="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098" y="195072"/>
            <a:ext cx="5605473" cy="1130491"/>
          </a:xfrm>
        </p:spPr>
        <p:txBody>
          <a:bodyPr>
            <a:noAutofit/>
          </a:bodyPr>
          <a:lstStyle/>
          <a:p>
            <a:r>
              <a:rPr lang="en-US" dirty="0" smtClean="0"/>
              <a:t>Isometric Views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60424" b="66260"/>
          <a:stretch/>
        </p:blipFill>
        <p:spPr>
          <a:xfrm>
            <a:off x="6041571" y="1281429"/>
            <a:ext cx="4997849" cy="37483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0896" y="4779977"/>
            <a:ext cx="8229599" cy="19092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dirty="0" smtClean="0">
                <a:solidFill>
                  <a:srgbClr val="CC0099"/>
                </a:solidFill>
              </a:rPr>
              <a:t>Tips: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Define your axes on the object and isometric paper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Align paper in “landscape” orientation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Only draw lines where there are edges</a:t>
            </a:r>
          </a:p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305" y="1023255"/>
            <a:ext cx="6296591" cy="39375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8852" t="3369" r="11678" b="5667"/>
          <a:stretch/>
        </p:blipFill>
        <p:spPr>
          <a:xfrm>
            <a:off x="1881325" y="1205309"/>
            <a:ext cx="2761861" cy="369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25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098" y="195072"/>
            <a:ext cx="5605473" cy="1130491"/>
          </a:xfrm>
        </p:spPr>
        <p:txBody>
          <a:bodyPr>
            <a:noAutofit/>
          </a:bodyPr>
          <a:lstStyle/>
          <a:p>
            <a:r>
              <a:rPr lang="en-US" dirty="0" smtClean="0"/>
              <a:t>Isometric Views</a:t>
            </a:r>
            <a:endParaRPr lang="en-US" dirty="0"/>
          </a:p>
        </p:txBody>
      </p:sp>
      <p:pic>
        <p:nvPicPr>
          <p:cNvPr id="8" name="image12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9" t="11511" r="3182" b="10245"/>
          <a:stretch/>
        </p:blipFill>
        <p:spPr>
          <a:xfrm>
            <a:off x="1074964" y="1240970"/>
            <a:ext cx="10042072" cy="4986409"/>
          </a:xfrm>
          <a:prstGeom prst="rect">
            <a:avLst/>
          </a:prstGeom>
          <a:ln/>
        </p:spPr>
      </p:pic>
      <p:sp>
        <p:nvSpPr>
          <p:cNvPr id="9" name="TextBox 8"/>
          <p:cNvSpPr txBox="1"/>
          <p:nvPr/>
        </p:nvSpPr>
        <p:spPr>
          <a:xfrm>
            <a:off x="6923314" y="709449"/>
            <a:ext cx="3781472" cy="5801710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</a:rPr>
              <a:t>Click to reveal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5543" y="1325564"/>
            <a:ext cx="2179395" cy="3419858"/>
          </a:xfrm>
          <a:prstGeom prst="rect">
            <a:avLst/>
          </a:prstGeom>
          <a:solidFill>
            <a:schemeClr val="bg1"/>
          </a:solidFill>
          <a:ln>
            <a:solidFill>
              <a:srgbClr val="CC0099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800" dirty="0">
                <a:solidFill>
                  <a:srgbClr val="CC0099"/>
                </a:solidFill>
              </a:rPr>
              <a:t>Click </a:t>
            </a:r>
            <a:r>
              <a:rPr lang="en-US" sz="2800" dirty="0" smtClean="0">
                <a:solidFill>
                  <a:srgbClr val="CC0099"/>
                </a:solidFill>
              </a:rPr>
              <a:t>to </a:t>
            </a:r>
            <a:r>
              <a:rPr lang="en-US" sz="2800" dirty="0">
                <a:solidFill>
                  <a:srgbClr val="CC0099"/>
                </a:solidFill>
              </a:rPr>
              <a:t>reveal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24000" y="1719943"/>
            <a:ext cx="2939143" cy="2647105"/>
          </a:xfrm>
          <a:prstGeom prst="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dirty="0">
                <a:solidFill>
                  <a:srgbClr val="FF6600"/>
                </a:solidFill>
              </a:rPr>
              <a:t>Click mouse/keyboard to </a:t>
            </a:r>
            <a:r>
              <a:rPr lang="en-US" sz="2400" dirty="0" smtClean="0">
                <a:solidFill>
                  <a:srgbClr val="FF6600"/>
                </a:solidFill>
              </a:rPr>
              <a:t>reveal</a:t>
            </a:r>
            <a:endParaRPr lang="en-US" sz="24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3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60424" b="66260"/>
          <a:stretch/>
        </p:blipFill>
        <p:spPr>
          <a:xfrm>
            <a:off x="6106886" y="1199836"/>
            <a:ext cx="4867883" cy="365091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4235" y="405266"/>
            <a:ext cx="9811880" cy="917815"/>
          </a:xfrm>
        </p:spPr>
        <p:txBody>
          <a:bodyPr>
            <a:noAutofit/>
          </a:bodyPr>
          <a:lstStyle/>
          <a:p>
            <a:r>
              <a:rPr lang="en-US" dirty="0" smtClean="0"/>
              <a:t>Coded Plans &gt; to Isometric Views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4235" y="5005671"/>
            <a:ext cx="8229599" cy="13849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dirty="0" smtClean="0">
                <a:solidFill>
                  <a:srgbClr val="CC0099"/>
                </a:solidFill>
              </a:rPr>
              <a:t>Tips: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Define your axes on a coded plan and isometric paper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CC0099"/>
                </a:solidFill>
              </a:rPr>
              <a:t>Start drawing from perspective</a:t>
            </a:r>
            <a:endParaRPr lang="en-US" sz="2800" dirty="0">
              <a:solidFill>
                <a:srgbClr val="CC0099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078520" y="1388746"/>
            <a:ext cx="3291655" cy="3462002"/>
            <a:chOff x="1788123" y="1437766"/>
            <a:chExt cx="3291655" cy="3462002"/>
          </a:xfrm>
        </p:grpSpPr>
        <p:sp>
          <p:nvSpPr>
            <p:cNvPr id="11" name="TextBox 10"/>
            <p:cNvSpPr txBox="1"/>
            <p:nvPr/>
          </p:nvSpPr>
          <p:spPr>
            <a:xfrm>
              <a:off x="1788123" y="4130327"/>
              <a:ext cx="511679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4400" dirty="0" smtClean="0"/>
                <a:t>A</a:t>
              </a:r>
              <a:endParaRPr lang="en-US" sz="4400" dirty="0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2171700" y="1437766"/>
              <a:ext cx="2908078" cy="3013710"/>
              <a:chOff x="2171700" y="1437766"/>
              <a:chExt cx="2908078" cy="3013710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 rotWithShape="1">
              <a:blip r:embed="rId4"/>
              <a:srcRect l="6965"/>
              <a:stretch/>
            </p:blipFill>
            <p:spPr>
              <a:xfrm>
                <a:off x="2171700" y="1437766"/>
                <a:ext cx="2908078" cy="3013710"/>
              </a:xfrm>
              <a:prstGeom prst="rect">
                <a:avLst/>
              </a:prstGeom>
            </p:spPr>
          </p:pic>
          <p:grpSp>
            <p:nvGrpSpPr>
              <p:cNvPr id="14" name="Group 13"/>
              <p:cNvGrpSpPr/>
              <p:nvPr/>
            </p:nvGrpSpPr>
            <p:grpSpPr>
              <a:xfrm>
                <a:off x="2427904" y="1822004"/>
                <a:ext cx="2215933" cy="2493408"/>
                <a:chOff x="2427904" y="1822004"/>
                <a:chExt cx="2215933" cy="2493408"/>
              </a:xfrm>
            </p:grpSpPr>
            <p:grpSp>
              <p:nvGrpSpPr>
                <p:cNvPr id="15" name="Group 14"/>
                <p:cNvGrpSpPr/>
                <p:nvPr/>
              </p:nvGrpSpPr>
              <p:grpSpPr>
                <a:xfrm>
                  <a:off x="2427904" y="1822004"/>
                  <a:ext cx="470000" cy="2493408"/>
                  <a:chOff x="2427904" y="1822004"/>
                  <a:chExt cx="470000" cy="2493408"/>
                </a:xfrm>
              </p:grpSpPr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2427904" y="3545971"/>
                    <a:ext cx="470000" cy="76944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4400" dirty="0" smtClean="0"/>
                      <a:t>1</a:t>
                    </a:r>
                    <a:endParaRPr lang="en-US" sz="4400" dirty="0"/>
                  </a:p>
                </p:txBody>
              </p:sp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2427904" y="1822004"/>
                    <a:ext cx="470000" cy="76944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4400" dirty="0" smtClean="0"/>
                      <a:t>1</a:t>
                    </a:r>
                    <a:endParaRPr lang="en-US" sz="4400" dirty="0"/>
                  </a:p>
                </p:txBody>
              </p:sp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2427904" y="2640466"/>
                    <a:ext cx="470000" cy="76944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4400" dirty="0" smtClean="0"/>
                      <a:t>1</a:t>
                    </a:r>
                    <a:endParaRPr lang="en-US" sz="4400" dirty="0"/>
                  </a:p>
                </p:txBody>
              </p:sp>
            </p:grpSp>
            <p:sp>
              <p:nvSpPr>
                <p:cNvPr id="16" name="TextBox 15"/>
                <p:cNvSpPr txBox="1"/>
                <p:nvPr/>
              </p:nvSpPr>
              <p:spPr>
                <a:xfrm>
                  <a:off x="4173837" y="2683988"/>
                  <a:ext cx="470000" cy="7694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400" dirty="0" smtClean="0"/>
                    <a:t>3</a:t>
                  </a:r>
                  <a:endParaRPr lang="en-US" sz="4400" dirty="0"/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3284459" y="2683988"/>
                  <a:ext cx="470000" cy="7694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400" dirty="0" smtClean="0"/>
                    <a:t>2</a:t>
                  </a:r>
                  <a:endParaRPr lang="en-US" sz="4400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7785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2280</TotalTime>
  <Words>1972</Words>
  <Application>Microsoft Office PowerPoint</Application>
  <PresentationFormat>Widescreen</PresentationFormat>
  <Paragraphs>267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Tahoma</vt:lpstr>
      <vt:lpstr>Wingdings</vt:lpstr>
      <vt:lpstr>Metropolitan</vt:lpstr>
      <vt:lpstr>Spatial Visualization  Let’s Learn about Spatial Vis!</vt:lpstr>
      <vt:lpstr>Example spatial visualization quiz question</vt:lpstr>
      <vt:lpstr>ACTIVITY 1:   Connect the Dots: Isometric Drawings and Coded Plans</vt:lpstr>
      <vt:lpstr>Depicting a 3-D Cube</vt:lpstr>
      <vt:lpstr>Isometric Drawing Example</vt:lpstr>
      <vt:lpstr>Coded Plans</vt:lpstr>
      <vt:lpstr>Isometric Views</vt:lpstr>
      <vt:lpstr>Isometric Views</vt:lpstr>
      <vt:lpstr>Coded Plans &gt; to Isometric Views </vt:lpstr>
      <vt:lpstr>Coded Plans to Isometric Views</vt:lpstr>
      <vt:lpstr>Isometric Views: Extra Credit</vt:lpstr>
      <vt:lpstr>Activity 2:   Seeing All Sides: Orthographic Drawings</vt:lpstr>
      <vt:lpstr>PowerPoint Presentation</vt:lpstr>
      <vt:lpstr>Orthographic Drawings</vt:lpstr>
      <vt:lpstr>PowerPoint Presentation</vt:lpstr>
      <vt:lpstr>PowerPoint Presentation</vt:lpstr>
      <vt:lpstr>Orthographic Drawings</vt:lpstr>
      <vt:lpstr>PowerPoint Presentation</vt:lpstr>
      <vt:lpstr>Orthographic Drawings</vt:lpstr>
      <vt:lpstr>PowerPoint Presentation</vt:lpstr>
      <vt:lpstr>ACTIVITY 3:   Let’s Take a Spin:  One-Axis Rotations</vt:lpstr>
      <vt:lpstr>One-Axis Rotations</vt:lpstr>
      <vt:lpstr>One-Axis Rotations</vt:lpstr>
      <vt:lpstr>One-Axis Rotations</vt:lpstr>
      <vt:lpstr>One-Axis Rotations</vt:lpstr>
      <vt:lpstr>ACTIVITY 4:   New Perspectives: Two-Axis Rotations</vt:lpstr>
      <vt:lpstr>Two-Axis Rotations</vt:lpstr>
      <vt:lpstr>Two-Axis Rotations</vt:lpstr>
      <vt:lpstr>Write a Rule Approach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Spatial Visualization  Let’s Learn about Spatial Vis!</dc:title>
  <dc:creator>Denise</dc:creator>
  <cp:lastModifiedBy>Denise</cp:lastModifiedBy>
  <cp:revision>123</cp:revision>
  <cp:lastPrinted>2016-07-18T15:18:10Z</cp:lastPrinted>
  <dcterms:created xsi:type="dcterms:W3CDTF">2015-09-08T20:25:04Z</dcterms:created>
  <dcterms:modified xsi:type="dcterms:W3CDTF">2016-11-18T05:08:09Z</dcterms:modified>
</cp:coreProperties>
</file>