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68" r:id="rId3"/>
    <p:sldId id="269" r:id="rId4"/>
    <p:sldId id="270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</p:sldIdLst>
  <p:sldSz cx="9144000" cy="5143500" type="screen16x9"/>
  <p:notesSz cx="6858000" cy="9144000"/>
  <p:embeddedFontLst>
    <p:embeddedFont>
      <p:font typeface="Open Sans" panose="020B0606030504020204" pitchFamily="34" charset="0"/>
      <p:regular r:id="rId16"/>
      <p:bold r:id="rId17"/>
      <p:italic r:id="rId18"/>
      <p:boldItalic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A81B"/>
    <a:srgbClr val="9FCC3B"/>
    <a:srgbClr val="6091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58" y="6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0727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531250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29132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239887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3864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60888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036282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19911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47636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2555911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164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7a7a000f1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7a7a000f1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697282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sha.gov/SLTC/woodproducts/pulley.html" TargetMode="External"/><Relationship Id="rId13" Type="http://schemas.openxmlformats.org/officeDocument/2006/relationships/image" Target="../media/image6.jpeg"/><Relationship Id="rId3" Type="http://schemas.openxmlformats.org/officeDocument/2006/relationships/image" Target="../media/image5.png"/><Relationship Id="rId7" Type="http://schemas.openxmlformats.org/officeDocument/2006/relationships/hyperlink" Target="http://www.msha.gov/S&amp;HINFO/TECHRPT/HOIST/PAPER4.HTM" TargetMode="External"/><Relationship Id="rId12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nightglow.gsfc.nasa.gov/vehicles.html" TargetMode="External"/><Relationship Id="rId11" Type="http://schemas.openxmlformats.org/officeDocument/2006/relationships/image" Target="../media/image13.jpeg"/><Relationship Id="rId5" Type="http://schemas.openxmlformats.org/officeDocument/2006/relationships/hyperlink" Target="http://profiles.nlm.nih.gov/LW/B/B/D/Y/" TargetMode="External"/><Relationship Id="rId10" Type="http://schemas.openxmlformats.org/officeDocument/2006/relationships/image" Target="../media/image16.jpeg"/><Relationship Id="rId4" Type="http://schemas.openxmlformats.org/officeDocument/2006/relationships/hyperlink" Target="http://www.fhwa.dot.gov/environment/fspubs/05232810/page16.htm" TargetMode="External"/><Relationship Id="rId9" Type="http://schemas.openxmlformats.org/officeDocument/2006/relationships/image" Target="../media/image17.jpeg"/><Relationship Id="rId1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wmf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4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106346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948473"/>
            <a:ext cx="7417800" cy="569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Powerful Pulleys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5573747" cy="599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How do they help us?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1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ctangle 3">
            <a:extLst>
              <a:ext uri="{FF2B5EF4-FFF2-40B4-BE49-F238E27FC236}">
                <a16:creationId xmlns:a16="http://schemas.microsoft.com/office/drawing/2014/main" id="{877E7C36-F864-46F1-8B25-AAECA520BF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11700" y="882748"/>
            <a:ext cx="8221662" cy="3746715"/>
          </a:xfrm>
          <a:solidFill>
            <a:srgbClr val="9FCC3B"/>
          </a:solidFill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2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How do they help us build the pyramids?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35E10108-6D0E-4A29-9F84-36E3D8FDE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8212" y="1352452"/>
            <a:ext cx="3152775" cy="324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ine 7">
            <a:extLst>
              <a:ext uri="{FF2B5EF4-FFF2-40B4-BE49-F238E27FC236}">
                <a16:creationId xmlns:a16="http://schemas.microsoft.com/office/drawing/2014/main" id="{AE73A89F-7051-4B75-8210-0CA63CF394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31012" y="1733452"/>
            <a:ext cx="2133600" cy="1676400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Line 9">
            <a:extLst>
              <a:ext uri="{FF2B5EF4-FFF2-40B4-BE49-F238E27FC236}">
                <a16:creationId xmlns:a16="http://schemas.microsoft.com/office/drawing/2014/main" id="{7D7079EE-9D2A-49BE-AB29-CAE30E25BA2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945612" y="1809652"/>
            <a:ext cx="1676400" cy="1600200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Oval 5">
            <a:extLst>
              <a:ext uri="{FF2B5EF4-FFF2-40B4-BE49-F238E27FC236}">
                <a16:creationId xmlns:a16="http://schemas.microsoft.com/office/drawing/2014/main" id="{125AB82B-C277-444B-897B-60383B1BE9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2212" y="1657252"/>
            <a:ext cx="609600" cy="609600"/>
          </a:xfrm>
          <a:prstGeom prst="ellipse">
            <a:avLst/>
          </a:prstGeom>
          <a:solidFill>
            <a:srgbClr val="9FCC3B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1" name="Oval 6">
            <a:extLst>
              <a:ext uri="{FF2B5EF4-FFF2-40B4-BE49-F238E27FC236}">
                <a16:creationId xmlns:a16="http://schemas.microsoft.com/office/drawing/2014/main" id="{4F49ED56-4059-4D3B-AFFC-47CC82A560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0566" y="1878708"/>
            <a:ext cx="166688" cy="166688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13A53FBF-A9FE-47E6-9889-B46E0B83B7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8087" y="3319364"/>
            <a:ext cx="858837" cy="4572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" name="Text Box 10">
            <a:extLst>
              <a:ext uri="{FF2B5EF4-FFF2-40B4-BE49-F238E27FC236}">
                <a16:creationId xmlns:a16="http://schemas.microsoft.com/office/drawing/2014/main" id="{B534282C-9040-48DC-B181-E50C726DD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0000" y="3400327"/>
            <a:ext cx="8509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Block</a:t>
            </a:r>
          </a:p>
        </p:txBody>
      </p:sp>
      <p:sp>
        <p:nvSpPr>
          <p:cNvPr id="14" name="Text Box 11">
            <a:extLst>
              <a:ext uri="{FF2B5EF4-FFF2-40B4-BE49-F238E27FC236}">
                <a16:creationId xmlns:a16="http://schemas.microsoft.com/office/drawing/2014/main" id="{577B4819-0A7A-4CF1-878D-2CD41764D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58487" y="3443190"/>
            <a:ext cx="100219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Pull Here</a:t>
            </a:r>
          </a:p>
        </p:txBody>
      </p:sp>
    </p:spTree>
    <p:extLst>
      <p:ext uri="{BB962C8B-B14F-4D97-AF65-F5344CB8AC3E}">
        <p14:creationId xmlns:p14="http://schemas.microsoft.com/office/powerpoint/2010/main" val="2347307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7197E-6 L -0.00209 -0.2368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18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7197E-6 L -0.00209 -0.23682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18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Oval 45">
            <a:extLst>
              <a:ext uri="{FF2B5EF4-FFF2-40B4-BE49-F238E27FC236}">
                <a16:creationId xmlns:a16="http://schemas.microsoft.com/office/drawing/2014/main" id="{BC965212-8123-43E4-B57E-50DD577CCC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43912" y="3532681"/>
            <a:ext cx="2655888" cy="8509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8" name="Oval 45">
            <a:extLst>
              <a:ext uri="{FF2B5EF4-FFF2-40B4-BE49-F238E27FC236}">
                <a16:creationId xmlns:a16="http://schemas.microsoft.com/office/drawing/2014/main" id="{47BF846A-E63C-4A0D-A989-98C590D49B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2117" y="3574525"/>
            <a:ext cx="2655888" cy="850900"/>
          </a:xfrm>
          <a:prstGeom prst="ellipse">
            <a:avLst/>
          </a:prstGeom>
          <a:solidFill>
            <a:srgbClr val="CC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7" name="Rectangle 24">
            <a:extLst>
              <a:ext uri="{FF2B5EF4-FFF2-40B4-BE49-F238E27FC236}">
                <a16:creationId xmlns:a16="http://schemas.microsoft.com/office/drawing/2014/main" id="{1ADEDF3B-CDC5-49C1-8F50-8E5583EED3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14409"/>
            <a:ext cx="9144000" cy="837066"/>
          </a:xfrm>
          <a:prstGeom prst="rect">
            <a:avLst/>
          </a:prstGeom>
          <a:solidFill>
            <a:srgbClr val="CC9900"/>
          </a:solidFill>
          <a:ln w="9525">
            <a:noFill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6" name="Line 7">
            <a:extLst>
              <a:ext uri="{FF2B5EF4-FFF2-40B4-BE49-F238E27FC236}">
                <a16:creationId xmlns:a16="http://schemas.microsoft.com/office/drawing/2014/main" id="{96BB1872-CF84-4EF2-8DDF-F826DCCA46A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738062" y="4573013"/>
            <a:ext cx="577138" cy="7807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5" name="Line 7">
            <a:extLst>
              <a:ext uri="{FF2B5EF4-FFF2-40B4-BE49-F238E27FC236}">
                <a16:creationId xmlns:a16="http://schemas.microsoft.com/office/drawing/2014/main" id="{C3D6D1F6-B4BF-43A3-AE2B-EEAFD3148B1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62737" y="2115515"/>
            <a:ext cx="20351" cy="2258651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3" name="Line 7">
            <a:extLst>
              <a:ext uri="{FF2B5EF4-FFF2-40B4-BE49-F238E27FC236}">
                <a16:creationId xmlns:a16="http://schemas.microsoft.com/office/drawing/2014/main" id="{311799C5-E8E4-4185-AE60-6F649B8E6374}"/>
              </a:ext>
            </a:extLst>
          </p:cNvPr>
          <p:cNvSpPr>
            <a:spLocks noChangeShapeType="1"/>
          </p:cNvSpPr>
          <p:nvPr/>
        </p:nvSpPr>
        <p:spPr bwMode="auto">
          <a:xfrm>
            <a:off x="2882868" y="1079747"/>
            <a:ext cx="3462362" cy="741790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2" name="Line 7">
            <a:extLst>
              <a:ext uri="{FF2B5EF4-FFF2-40B4-BE49-F238E27FC236}">
                <a16:creationId xmlns:a16="http://schemas.microsoft.com/office/drawing/2014/main" id="{A4427D72-86BE-44E4-8FA0-C52717B1D32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79663" y="1292877"/>
            <a:ext cx="177430" cy="2269079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5573747" cy="599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Building the Pyramids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1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" name="Picture 23">
            <a:extLst>
              <a:ext uri="{FF2B5EF4-FFF2-40B4-BE49-F238E27FC236}">
                <a16:creationId xmlns:a16="http://schemas.microsoft.com/office/drawing/2014/main" id="{F5831A04-ECA3-4478-8AB1-8E8FF8C6A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2117" y="1028050"/>
            <a:ext cx="1288901" cy="3171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2" name="Group 48">
            <a:extLst>
              <a:ext uri="{FF2B5EF4-FFF2-40B4-BE49-F238E27FC236}">
                <a16:creationId xmlns:a16="http://schemas.microsoft.com/office/drawing/2014/main" id="{9205E9AE-37EE-43A7-907F-5EF660C45D62}"/>
              </a:ext>
            </a:extLst>
          </p:cNvPr>
          <p:cNvGrpSpPr>
            <a:grpSpLocks/>
          </p:cNvGrpSpPr>
          <p:nvPr/>
        </p:nvGrpSpPr>
        <p:grpSpPr bwMode="auto">
          <a:xfrm>
            <a:off x="1086484" y="925534"/>
            <a:ext cx="1816735" cy="3710829"/>
            <a:chOff x="-118" y="252"/>
            <a:chExt cx="1989" cy="3800"/>
          </a:xfrm>
        </p:grpSpPr>
        <p:sp>
          <p:nvSpPr>
            <p:cNvPr id="53" name="Oval 47">
              <a:extLst>
                <a:ext uri="{FF2B5EF4-FFF2-40B4-BE49-F238E27FC236}">
                  <a16:creationId xmlns:a16="http://schemas.microsoft.com/office/drawing/2014/main" id="{4570B024-DDFC-42E8-A432-4696C979D3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18" y="3393"/>
              <a:ext cx="386" cy="221"/>
            </a:xfrm>
            <a:prstGeom prst="ellipse">
              <a:avLst/>
            </a:prstGeom>
            <a:solidFill>
              <a:srgbClr val="CC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Oval 42">
              <a:extLst>
                <a:ext uri="{FF2B5EF4-FFF2-40B4-BE49-F238E27FC236}">
                  <a16:creationId xmlns:a16="http://schemas.microsoft.com/office/drawing/2014/main" id="{89234FD8-E761-4817-9B96-C07F2EC94C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" y="3207"/>
              <a:ext cx="1783" cy="845"/>
            </a:xfrm>
            <a:prstGeom prst="ellipse">
              <a:avLst/>
            </a:prstGeom>
            <a:solidFill>
              <a:srgbClr val="CC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55" name="Picture 29">
              <a:extLst>
                <a:ext uri="{FF2B5EF4-FFF2-40B4-BE49-F238E27FC236}">
                  <a16:creationId xmlns:a16="http://schemas.microsoft.com/office/drawing/2014/main" id="{587C6F7C-FA58-46D3-B82F-AFF728CFCDA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315" y="252"/>
              <a:ext cx="1313" cy="32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6" name="AutoShape 6">
            <a:extLst>
              <a:ext uri="{FF2B5EF4-FFF2-40B4-BE49-F238E27FC236}">
                <a16:creationId xmlns:a16="http://schemas.microsoft.com/office/drawing/2014/main" id="{8A9151F9-02C3-43FB-985B-20C582A7D886}"/>
              </a:ext>
            </a:extLst>
          </p:cNvPr>
          <p:cNvSpPr>
            <a:spLocks noChangeAspect="1" noChangeArrowheads="1"/>
          </p:cNvSpPr>
          <p:nvPr/>
        </p:nvSpPr>
        <p:spPr bwMode="auto">
          <a:xfrm flipV="1">
            <a:off x="2946148" y="2638519"/>
            <a:ext cx="3544403" cy="2012506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7" name="AutoShape 17">
            <a:extLst>
              <a:ext uri="{FF2B5EF4-FFF2-40B4-BE49-F238E27FC236}">
                <a16:creationId xmlns:a16="http://schemas.microsoft.com/office/drawing/2014/main" id="{FF5570D8-FF4F-48D5-9079-DB1F1287BC1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17664404">
            <a:off x="1830606" y="2882711"/>
            <a:ext cx="1573278" cy="1290390"/>
          </a:xfrm>
          <a:prstGeom prst="triangle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8" name="Oval 18">
            <a:extLst>
              <a:ext uri="{FF2B5EF4-FFF2-40B4-BE49-F238E27FC236}">
                <a16:creationId xmlns:a16="http://schemas.microsoft.com/office/drawing/2014/main" id="{89683145-4E54-4E3C-9C11-5B60974934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91366" y="4248015"/>
            <a:ext cx="100012" cy="10001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4" name="Line 7">
            <a:extLst>
              <a:ext uri="{FF2B5EF4-FFF2-40B4-BE49-F238E27FC236}">
                <a16:creationId xmlns:a16="http://schemas.microsoft.com/office/drawing/2014/main" id="{45BB73D8-4228-4869-9A91-95C60B4517A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654774" y="1866931"/>
            <a:ext cx="2565740" cy="191707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" name="Oval 19">
            <a:extLst>
              <a:ext uri="{FF2B5EF4-FFF2-40B4-BE49-F238E27FC236}">
                <a16:creationId xmlns:a16="http://schemas.microsoft.com/office/drawing/2014/main" id="{66FAAEE7-0904-48A6-8456-098852CA6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29819" y="3283999"/>
            <a:ext cx="100012" cy="10001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AECBB26-E131-4973-8147-C76F7DD59EB9}"/>
              </a:ext>
            </a:extLst>
          </p:cNvPr>
          <p:cNvGrpSpPr/>
          <p:nvPr/>
        </p:nvGrpSpPr>
        <p:grpSpPr>
          <a:xfrm>
            <a:off x="2560117" y="1034353"/>
            <a:ext cx="507180" cy="515099"/>
            <a:chOff x="3779070" y="1060931"/>
            <a:chExt cx="838200" cy="838200"/>
          </a:xfrm>
        </p:grpSpPr>
        <p:sp>
          <p:nvSpPr>
            <p:cNvPr id="70" name="Oval 4">
              <a:extLst>
                <a:ext uri="{FF2B5EF4-FFF2-40B4-BE49-F238E27FC236}">
                  <a16:creationId xmlns:a16="http://schemas.microsoft.com/office/drawing/2014/main" id="{4AD11354-A388-4979-9F4A-805C47ACF7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9070" y="1060931"/>
              <a:ext cx="838200" cy="838200"/>
            </a:xfrm>
            <a:prstGeom prst="ellipse">
              <a:avLst/>
            </a:prstGeom>
            <a:solidFill>
              <a:srgbClr val="9FCC3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Oval 5">
              <a:extLst>
                <a:ext uri="{FF2B5EF4-FFF2-40B4-BE49-F238E27FC236}">
                  <a16:creationId xmlns:a16="http://schemas.microsoft.com/office/drawing/2014/main" id="{D7B0DAE3-C192-4D6C-8E73-DCC076222B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870" y="1365731"/>
              <a:ext cx="228600" cy="2286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Line 18">
              <a:extLst>
                <a:ext uri="{FF2B5EF4-FFF2-40B4-BE49-F238E27FC236}">
                  <a16:creationId xmlns:a16="http://schemas.microsoft.com/office/drawing/2014/main" id="{691B3888-6729-48FE-99C8-4B3F6333A13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798120" y="1481618"/>
              <a:ext cx="801688" cy="127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9915BD06-5803-4C17-8679-70CE26FC0FBD}"/>
              </a:ext>
            </a:extLst>
          </p:cNvPr>
          <p:cNvGrpSpPr/>
          <p:nvPr/>
        </p:nvGrpSpPr>
        <p:grpSpPr>
          <a:xfrm>
            <a:off x="6046651" y="1764409"/>
            <a:ext cx="507180" cy="515099"/>
            <a:chOff x="3779070" y="1060931"/>
            <a:chExt cx="838200" cy="838200"/>
          </a:xfrm>
        </p:grpSpPr>
        <p:sp>
          <p:nvSpPr>
            <p:cNvPr id="74" name="Oval 4">
              <a:extLst>
                <a:ext uri="{FF2B5EF4-FFF2-40B4-BE49-F238E27FC236}">
                  <a16:creationId xmlns:a16="http://schemas.microsoft.com/office/drawing/2014/main" id="{8F808D00-96A3-4ABF-8711-D36935A583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9070" y="1060931"/>
              <a:ext cx="838200" cy="838200"/>
            </a:xfrm>
            <a:prstGeom prst="ellipse">
              <a:avLst/>
            </a:prstGeom>
            <a:solidFill>
              <a:srgbClr val="9FCC3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Oval 5">
              <a:extLst>
                <a:ext uri="{FF2B5EF4-FFF2-40B4-BE49-F238E27FC236}">
                  <a16:creationId xmlns:a16="http://schemas.microsoft.com/office/drawing/2014/main" id="{57E1A5AB-C8D5-4DA5-954F-203A18185A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870" y="1365731"/>
              <a:ext cx="228600" cy="2286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Line 18">
              <a:extLst>
                <a:ext uri="{FF2B5EF4-FFF2-40B4-BE49-F238E27FC236}">
                  <a16:creationId xmlns:a16="http://schemas.microsoft.com/office/drawing/2014/main" id="{EEB50F16-0709-44EF-AD65-A5473885F95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798120" y="1481618"/>
              <a:ext cx="801688" cy="127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250707C0-0280-44C8-9D6A-E9A025FB339D}"/>
              </a:ext>
            </a:extLst>
          </p:cNvPr>
          <p:cNvGrpSpPr/>
          <p:nvPr/>
        </p:nvGrpSpPr>
        <p:grpSpPr>
          <a:xfrm>
            <a:off x="6429551" y="4144706"/>
            <a:ext cx="507180" cy="515099"/>
            <a:chOff x="3779070" y="1060931"/>
            <a:chExt cx="838200" cy="838200"/>
          </a:xfrm>
        </p:grpSpPr>
        <p:sp>
          <p:nvSpPr>
            <p:cNvPr id="78" name="Oval 4">
              <a:extLst>
                <a:ext uri="{FF2B5EF4-FFF2-40B4-BE49-F238E27FC236}">
                  <a16:creationId xmlns:a16="http://schemas.microsoft.com/office/drawing/2014/main" id="{4687FB27-1D52-46E3-BFDA-B1D0564764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9070" y="1060931"/>
              <a:ext cx="838200" cy="838200"/>
            </a:xfrm>
            <a:prstGeom prst="ellipse">
              <a:avLst/>
            </a:prstGeom>
            <a:solidFill>
              <a:srgbClr val="9FCC3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9" name="Oval 5">
              <a:extLst>
                <a:ext uri="{FF2B5EF4-FFF2-40B4-BE49-F238E27FC236}">
                  <a16:creationId xmlns:a16="http://schemas.microsoft.com/office/drawing/2014/main" id="{B3516F81-39B2-40CB-B2C1-BBA22382DB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83870" y="1365731"/>
              <a:ext cx="228600" cy="228600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0" name="Line 18">
              <a:extLst>
                <a:ext uri="{FF2B5EF4-FFF2-40B4-BE49-F238E27FC236}">
                  <a16:creationId xmlns:a16="http://schemas.microsoft.com/office/drawing/2014/main" id="{8B2E1544-8BB9-4DA1-A103-5BD6D15339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3798120" y="1481618"/>
              <a:ext cx="801688" cy="127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1" name="Rectangle 53">
            <a:extLst>
              <a:ext uri="{FF2B5EF4-FFF2-40B4-BE49-F238E27FC236}">
                <a16:creationId xmlns:a16="http://schemas.microsoft.com/office/drawing/2014/main" id="{30C61146-26F5-4F52-9E73-2039815D95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67549" y="4478594"/>
            <a:ext cx="101600" cy="1651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0" name="Freeform 36">
            <a:extLst>
              <a:ext uri="{FF2B5EF4-FFF2-40B4-BE49-F238E27FC236}">
                <a16:creationId xmlns:a16="http://schemas.microsoft.com/office/drawing/2014/main" id="{A58A1EF8-B330-4288-80E8-E7D8D9F0F565}"/>
              </a:ext>
            </a:extLst>
          </p:cNvPr>
          <p:cNvSpPr>
            <a:spLocks/>
          </p:cNvSpPr>
          <p:nvPr/>
        </p:nvSpPr>
        <p:spPr bwMode="auto">
          <a:xfrm>
            <a:off x="7128427" y="4121799"/>
            <a:ext cx="1916113" cy="241300"/>
          </a:xfrm>
          <a:custGeom>
            <a:avLst/>
            <a:gdLst>
              <a:gd name="T0" fmla="*/ 1207 w 1207"/>
              <a:gd name="T1" fmla="*/ 89 h 152"/>
              <a:gd name="T2" fmla="*/ 821 w 1207"/>
              <a:gd name="T3" fmla="*/ 10 h 152"/>
              <a:gd name="T4" fmla="*/ 560 w 1207"/>
              <a:gd name="T5" fmla="*/ 26 h 152"/>
              <a:gd name="T6" fmla="*/ 387 w 1207"/>
              <a:gd name="T7" fmla="*/ 136 h 152"/>
              <a:gd name="T8" fmla="*/ 142 w 1207"/>
              <a:gd name="T9" fmla="*/ 113 h 152"/>
              <a:gd name="T10" fmla="*/ 0 w 1207"/>
              <a:gd name="T11" fmla="*/ 152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207" h="152">
                <a:moveTo>
                  <a:pt x="1207" y="89"/>
                </a:moveTo>
                <a:cubicBezTo>
                  <a:pt x="1068" y="54"/>
                  <a:pt x="929" y="20"/>
                  <a:pt x="821" y="10"/>
                </a:cubicBezTo>
                <a:cubicBezTo>
                  <a:pt x="713" y="0"/>
                  <a:pt x="632" y="5"/>
                  <a:pt x="560" y="26"/>
                </a:cubicBezTo>
                <a:cubicBezTo>
                  <a:pt x="488" y="47"/>
                  <a:pt x="457" y="122"/>
                  <a:pt x="387" y="136"/>
                </a:cubicBezTo>
                <a:cubicBezTo>
                  <a:pt x="317" y="150"/>
                  <a:pt x="206" y="110"/>
                  <a:pt x="142" y="113"/>
                </a:cubicBezTo>
                <a:cubicBezTo>
                  <a:pt x="78" y="116"/>
                  <a:pt x="39" y="134"/>
                  <a:pt x="0" y="15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1" name="Freeform 34">
            <a:extLst>
              <a:ext uri="{FF2B5EF4-FFF2-40B4-BE49-F238E27FC236}">
                <a16:creationId xmlns:a16="http://schemas.microsoft.com/office/drawing/2014/main" id="{B1BF86B6-A91B-4585-A39C-BAB4009862F1}"/>
              </a:ext>
            </a:extLst>
          </p:cNvPr>
          <p:cNvSpPr>
            <a:spLocks/>
          </p:cNvSpPr>
          <p:nvPr/>
        </p:nvSpPr>
        <p:spPr bwMode="auto">
          <a:xfrm>
            <a:off x="195890" y="4222615"/>
            <a:ext cx="1243163" cy="202810"/>
          </a:xfrm>
          <a:custGeom>
            <a:avLst/>
            <a:gdLst>
              <a:gd name="T0" fmla="*/ 0 w 1499"/>
              <a:gd name="T1" fmla="*/ 13 h 95"/>
              <a:gd name="T2" fmla="*/ 742 w 1499"/>
              <a:gd name="T3" fmla="*/ 13 h 95"/>
              <a:gd name="T4" fmla="*/ 868 w 1499"/>
              <a:gd name="T5" fmla="*/ 92 h 95"/>
              <a:gd name="T6" fmla="*/ 1271 w 1499"/>
              <a:gd name="T7" fmla="*/ 29 h 95"/>
              <a:gd name="T8" fmla="*/ 1499 w 1499"/>
              <a:gd name="T9" fmla="*/ 84 h 9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99" h="95">
                <a:moveTo>
                  <a:pt x="0" y="13"/>
                </a:moveTo>
                <a:cubicBezTo>
                  <a:pt x="298" y="6"/>
                  <a:pt x="597" y="0"/>
                  <a:pt x="742" y="13"/>
                </a:cubicBezTo>
                <a:cubicBezTo>
                  <a:pt x="887" y="26"/>
                  <a:pt x="780" y="89"/>
                  <a:pt x="868" y="92"/>
                </a:cubicBezTo>
                <a:cubicBezTo>
                  <a:pt x="956" y="95"/>
                  <a:pt x="1166" y="30"/>
                  <a:pt x="1271" y="29"/>
                </a:cubicBezTo>
                <a:cubicBezTo>
                  <a:pt x="1376" y="28"/>
                  <a:pt x="1437" y="56"/>
                  <a:pt x="1499" y="8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" name="AutoShape 49">
            <a:extLst>
              <a:ext uri="{FF2B5EF4-FFF2-40B4-BE49-F238E27FC236}">
                <a16:creationId xmlns:a16="http://schemas.microsoft.com/office/drawing/2014/main" id="{16738C32-5849-4555-8EF5-CB11DA8D9094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3802465" y="2092200"/>
            <a:ext cx="1825172" cy="565953"/>
          </a:xfrm>
          <a:custGeom>
            <a:avLst/>
            <a:gdLst>
              <a:gd name="G0" fmla="+- 5400 0 0"/>
              <a:gd name="G1" fmla="+- 21600 0 5400"/>
              <a:gd name="G2" fmla="*/ 5400 1 2"/>
              <a:gd name="G3" fmla="+- 21600 0 G2"/>
              <a:gd name="G4" fmla="+/ 5400 21600 2"/>
              <a:gd name="G5" fmla="+/ G1 0 2"/>
              <a:gd name="G6" fmla="*/ 21600 21600 5400"/>
              <a:gd name="G7" fmla="*/ G6 1 2"/>
              <a:gd name="G8" fmla="+- 21600 0 G7"/>
              <a:gd name="G9" fmla="*/ 21600 1 2"/>
              <a:gd name="G10" fmla="+- 5400 0 G9"/>
              <a:gd name="G11" fmla="?: G10 G8 0"/>
              <a:gd name="G12" fmla="?: G10 G7 21600"/>
              <a:gd name="T0" fmla="*/ 18900 w 21600"/>
              <a:gd name="T1" fmla="*/ 10800 h 21600"/>
              <a:gd name="T2" fmla="*/ 10800 w 21600"/>
              <a:gd name="T3" fmla="*/ 21600 h 21600"/>
              <a:gd name="T4" fmla="*/ 2700 w 21600"/>
              <a:gd name="T5" fmla="*/ 10800 h 21600"/>
              <a:gd name="T6" fmla="*/ 10800 w 21600"/>
              <a:gd name="T7" fmla="*/ 0 h 21600"/>
              <a:gd name="T8" fmla="*/ 4500 w 21600"/>
              <a:gd name="T9" fmla="*/ 4500 h 21600"/>
              <a:gd name="T10" fmla="*/ 17100 w 21600"/>
              <a:gd name="T11" fmla="*/ 171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47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91 -0.36494 " pathEditMode="relative" ptsTypes="AA">
                                      <p:cBhvr>
                                        <p:cTn id="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91 -0.36494 " pathEditMode="relative" ptsTypes="AA">
                                      <p:cBhvr>
                                        <p:cTn id="8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1191 -0.36494 " pathEditMode="relative" ptsTypes="AA">
                                      <p:cBhvr>
                                        <p:cTn id="10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3930000">
                                      <p:cBhvr>
                                        <p:cTn id="1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1909 -0.36528 L 0.23819 -0.2884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55" y="3843"/>
                                    </p:animMotion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5573747" cy="599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Vocabulary &amp; Definitions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1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4E9263-5239-4652-B032-2FC960D121A2}"/>
              </a:ext>
            </a:extLst>
          </p:cNvPr>
          <p:cNvSpPr txBox="1"/>
          <p:nvPr/>
        </p:nvSpPr>
        <p:spPr>
          <a:xfrm>
            <a:off x="311700" y="891035"/>
            <a:ext cx="701493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Force: 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A push or pull on an object.</a:t>
            </a:r>
          </a:p>
          <a:p>
            <a:pPr marL="342900" indent="-342900"/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Fixed pulley: 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A pulley attached to a fixed point with the rope attached to the object.</a:t>
            </a:r>
          </a:p>
          <a:p>
            <a:pPr marL="342900" indent="-342900"/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Movable pulley: 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A pullet attached to the object itself, with one end of the rope attached to a fixed point. </a:t>
            </a:r>
          </a:p>
          <a:p>
            <a:pPr marL="342900" indent="-342900"/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Redirect force: 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To change the direction of a push or pull to gain advantage over a task.</a:t>
            </a:r>
          </a:p>
          <a:p>
            <a:pPr marL="342900" indent="-342900"/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Mechanical advantage: 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The advantage gained my using simple machines; trading distance for force. </a:t>
            </a:r>
            <a:endParaRPr lang="en-US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400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5573747" cy="599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References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1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05FBE40B-2B97-48F6-88AF-33CD18F7D2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11700" y="882748"/>
            <a:ext cx="6879125" cy="3643532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Drawing of block and tackle (right) is Copyright © U.S. Department of Transportation, Federal Highway Administration, </a:t>
            </a:r>
            <a:r>
              <a:rPr lang="en-US" altLang="en-US" sz="12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Handtools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 </a:t>
            </a:r>
            <a:r>
              <a:rPr lang="en-US" altLang="en-US" sz="1200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Trailwork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http://www.fhwa.dot.gov/environment/fspubs/05232810/page16.htm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 of Giza pyramid (right) is Copyright © National Library of Medicine, Profiles in Science, The Wilbur A. Sawyer Papers, 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http://profiles.nlm.nih.gov/LW/B/B/D/Y/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Photo of crane (right) is Copyright © NASA, Nightglow, Interesting Vehicles, 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http://nightglow.gsfc.nasa.gov/vehicles.html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Drawing of mine elevator (right) is Copyright © U.S. Department of Labor, Mine Safety and Health Administration, 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http://www.msha.gov/S&amp;HINFO/TECHRPT/HOIST/PAPER4.HTM</a:t>
            </a:r>
            <a:endParaRPr lang="en-US" altLang="en-US" sz="12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photo of an unguarded belt and pulley (right) is Copyright © U.S. Department of Labor, OSHA, 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http://www.osha.gov/SLTC/woodproducts/pulley.html</a:t>
            </a: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hand and pulley photograph (right) is Copyright © Denise Carlson, ITL Program, </a:t>
            </a:r>
            <a:r>
              <a:rPr lang="en-US" altLang="ko-KR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College of Engineering and Applied Science, University of Colorado at Boulder. Used with permission.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Pulley concept drawings are Copyright © </a:t>
            </a:r>
            <a:r>
              <a:rPr lang="pt-BR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ITL Program,</a:t>
            </a:r>
            <a:r>
              <a:rPr lang="en-US" altLang="ko-KR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College of Engineering and Applied Science, University of Colorado at Boulder. 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rest of the images are Copyright © 2004 Microsoft Corporation, One Microsoft Way, Redmond, WA 98052-6399 USA. All rights reserved. 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0832FCBF-C3ED-4D97-AF4A-B22C7F8CF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0050" y="1092517"/>
            <a:ext cx="860425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5">
            <a:extLst>
              <a:ext uri="{FF2B5EF4-FFF2-40B4-BE49-F238E27FC236}">
                <a16:creationId xmlns:a16="http://schemas.microsoft.com/office/drawing/2014/main" id="{CB77F904-7E51-46D0-9D54-FD26E4F6A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9700" y="394017"/>
            <a:ext cx="482600" cy="157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6">
            <a:extLst>
              <a:ext uri="{FF2B5EF4-FFF2-40B4-BE49-F238E27FC236}">
                <a16:creationId xmlns:a16="http://schemas.microsoft.com/office/drawing/2014/main" id="{7CB2728D-6EAD-4876-90AE-F86E19C123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700" y="2079942"/>
            <a:ext cx="1219200" cy="82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3ED7B5-F04B-44E1-9922-0BBBB2F3AA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34"/>
          <a:stretch>
            <a:fillRect/>
          </a:stretch>
        </p:blipFill>
        <p:spPr bwMode="auto">
          <a:xfrm>
            <a:off x="7065413" y="3175317"/>
            <a:ext cx="1093787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B37F609-7867-4E50-BDB9-4A1E9D4A56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425" y="3865880"/>
            <a:ext cx="495300" cy="66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8C0FF182-A8F9-41F8-9E21-7011949B35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450" y="3049905"/>
            <a:ext cx="596900" cy="117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8068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5573747" cy="599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What is a pulley?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1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4">
            <a:extLst>
              <a:ext uri="{FF2B5EF4-FFF2-40B4-BE49-F238E27FC236}">
                <a16:creationId xmlns:a16="http://schemas.microsoft.com/office/drawing/2014/main" id="{ECCD26B8-1863-46C2-8681-D292AC7640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9324" y="997451"/>
            <a:ext cx="2791499" cy="278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4E9263-5239-4652-B032-2FC960D121A2}"/>
              </a:ext>
            </a:extLst>
          </p:cNvPr>
          <p:cNvSpPr txBox="1"/>
          <p:nvPr/>
        </p:nvSpPr>
        <p:spPr>
          <a:xfrm>
            <a:off x="311700" y="891035"/>
            <a:ext cx="520584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800" dirty="0">
                <a:latin typeface="Open Sans"/>
                <a:ea typeface="Open Sans"/>
                <a:cs typeface="Open Sans"/>
                <a:sym typeface="Open Sans"/>
              </a:rPr>
              <a:t>A pulley is a wheel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800" dirty="0">
                <a:latin typeface="Open Sans"/>
                <a:ea typeface="Open Sans"/>
                <a:cs typeface="Open Sans"/>
                <a:sym typeface="Open Sans"/>
              </a:rPr>
              <a:t>A pulley uses rope that goes around the wheel </a:t>
            </a:r>
            <a:r>
              <a:rPr lang="en-US" sz="1600" dirty="0">
                <a:latin typeface="Open Sans"/>
                <a:ea typeface="Open Sans"/>
                <a:cs typeface="Open Sans"/>
                <a:sym typeface="Open Sans"/>
              </a:rPr>
              <a:t>(often in a groove)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800" dirty="0">
                <a:latin typeface="Open Sans"/>
                <a:ea typeface="Open Sans"/>
                <a:cs typeface="Open Sans"/>
                <a:sym typeface="Open Sans"/>
              </a:rPr>
              <a:t>The rope attaches to objects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800" dirty="0">
                <a:latin typeface="Open Sans"/>
                <a:ea typeface="Open Sans"/>
                <a:cs typeface="Open Sans"/>
                <a:sym typeface="Open Sans"/>
              </a:rPr>
              <a:t>The other end of the rope has a </a:t>
            </a:r>
            <a:r>
              <a:rPr lang="en-US" sz="1800" b="1" dirty="0">
                <a:solidFill>
                  <a:schemeClr val="tx1"/>
                </a:solidFill>
                <a:latin typeface="Open Sans"/>
                <a:ea typeface="Open Sans"/>
                <a:cs typeface="Open Sans"/>
                <a:sym typeface="Open Sans"/>
              </a:rPr>
              <a:t>force </a:t>
            </a:r>
            <a:r>
              <a:rPr lang="en-US" sz="1800" dirty="0">
                <a:latin typeface="Open Sans"/>
                <a:ea typeface="Open Sans"/>
                <a:cs typeface="Open Sans"/>
                <a:sym typeface="Open Sans"/>
              </a:rPr>
              <a:t>applied</a:t>
            </a:r>
          </a:p>
          <a:p>
            <a:pPr marL="571500" indent="-285750">
              <a:buFont typeface="Wingdings" panose="05000000000000000000" pitchFamily="2" charset="2"/>
              <a:buChar char="§"/>
            </a:pPr>
            <a:r>
              <a:rPr lang="en-US" sz="1800" dirty="0">
                <a:latin typeface="Open Sans"/>
                <a:ea typeface="Open Sans"/>
                <a:cs typeface="Open Sans"/>
                <a:sym typeface="Open Sans"/>
              </a:rPr>
              <a:t>Applied force is a push or pull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5573747" cy="599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Fixed Pulley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1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Line 9">
            <a:extLst>
              <a:ext uri="{FF2B5EF4-FFF2-40B4-BE49-F238E27FC236}">
                <a16:creationId xmlns:a16="http://schemas.microsoft.com/office/drawing/2014/main" id="{E60D41E5-7115-414B-8346-B898B51B07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388151" y="1326641"/>
            <a:ext cx="4903788" cy="25400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Line 7">
            <a:extLst>
              <a:ext uri="{FF2B5EF4-FFF2-40B4-BE49-F238E27FC236}">
                <a16:creationId xmlns:a16="http://schemas.microsoft.com/office/drawing/2014/main" id="{5E811D42-017B-4FA3-B2FD-BC1419C354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926081" y="1733041"/>
            <a:ext cx="4870" cy="2148602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1" name="Rectangle 22">
            <a:extLst>
              <a:ext uri="{FF2B5EF4-FFF2-40B4-BE49-F238E27FC236}">
                <a16:creationId xmlns:a16="http://schemas.microsoft.com/office/drawing/2014/main" id="{D334F804-F0A5-4A9F-B704-042A0EA79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3394" y="1030809"/>
            <a:ext cx="2255855" cy="6016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Oval 8">
            <a:extLst>
              <a:ext uri="{FF2B5EF4-FFF2-40B4-BE49-F238E27FC236}">
                <a16:creationId xmlns:a16="http://schemas.microsoft.com/office/drawing/2014/main" id="{5EA5FA8E-CF79-4385-903F-081DED8BC3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54751" y="1275841"/>
            <a:ext cx="838200" cy="838200"/>
          </a:xfrm>
          <a:prstGeom prst="ellipse">
            <a:avLst/>
          </a:prstGeom>
          <a:solidFill>
            <a:srgbClr val="9FCC3B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Oval 10">
            <a:extLst>
              <a:ext uri="{FF2B5EF4-FFF2-40B4-BE49-F238E27FC236}">
                <a16:creationId xmlns:a16="http://schemas.microsoft.com/office/drawing/2014/main" id="{44B55A63-57C4-454D-90B9-FCE5CDF31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59551" y="1580641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Text Box 13">
            <a:extLst>
              <a:ext uri="{FF2B5EF4-FFF2-40B4-BE49-F238E27FC236}">
                <a16:creationId xmlns:a16="http://schemas.microsoft.com/office/drawing/2014/main" id="{6208E826-858E-4F4D-9843-5AA8B8B491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551" y="2190241"/>
            <a:ext cx="61266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Rope</a:t>
            </a:r>
          </a:p>
        </p:txBody>
      </p:sp>
      <p:sp>
        <p:nvSpPr>
          <p:cNvPr id="25" name="Line 15">
            <a:extLst>
              <a:ext uri="{FF2B5EF4-FFF2-40B4-BE49-F238E27FC236}">
                <a16:creationId xmlns:a16="http://schemas.microsoft.com/office/drawing/2014/main" id="{3E591CEB-FE2E-40A4-A1EE-B3031815FB4B}"/>
              </a:ext>
            </a:extLst>
          </p:cNvPr>
          <p:cNvSpPr>
            <a:spLocks noChangeShapeType="1"/>
          </p:cNvSpPr>
          <p:nvPr/>
        </p:nvSpPr>
        <p:spPr bwMode="auto">
          <a:xfrm>
            <a:off x="5885447" y="1352041"/>
            <a:ext cx="838200" cy="1588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Text Box 16">
            <a:extLst>
              <a:ext uri="{FF2B5EF4-FFF2-40B4-BE49-F238E27FC236}">
                <a16:creationId xmlns:a16="http://schemas.microsoft.com/office/drawing/2014/main" id="{1023B1C6-1A28-4B74-B79E-88102570B1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7838" y="1172752"/>
            <a:ext cx="67197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Force</a:t>
            </a:r>
          </a:p>
        </p:txBody>
      </p:sp>
      <p:sp>
        <p:nvSpPr>
          <p:cNvPr id="27" name="Rectangle 5">
            <a:extLst>
              <a:ext uri="{FF2B5EF4-FFF2-40B4-BE49-F238E27FC236}">
                <a16:creationId xmlns:a16="http://schemas.microsoft.com/office/drawing/2014/main" id="{F7BF8B67-FCDA-4AC7-B7F5-5F145EA76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87881" y="3272043"/>
            <a:ext cx="1676400" cy="1219200"/>
          </a:xfrm>
          <a:prstGeom prst="rect">
            <a:avLst/>
          </a:prstGeom>
          <a:solidFill>
            <a:srgbClr val="6091BA"/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28" name="Text Box 14">
            <a:extLst>
              <a:ext uri="{FF2B5EF4-FFF2-40B4-BE49-F238E27FC236}">
                <a16:creationId xmlns:a16="http://schemas.microsoft.com/office/drawing/2014/main" id="{1D1179BD-AD4A-4F16-BC21-8C271E6FD4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4825" y="3713770"/>
            <a:ext cx="76976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Weight</a:t>
            </a:r>
          </a:p>
        </p:txBody>
      </p:sp>
      <p:sp>
        <p:nvSpPr>
          <p:cNvPr id="29" name="Text Box 19">
            <a:extLst>
              <a:ext uri="{FF2B5EF4-FFF2-40B4-BE49-F238E27FC236}">
                <a16:creationId xmlns:a16="http://schemas.microsoft.com/office/drawing/2014/main" id="{75FBD89F-B89E-4A3A-9635-2C0A885A02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1851" y="2885813"/>
            <a:ext cx="3786188" cy="1295919"/>
          </a:xfrm>
          <a:prstGeom prst="rect">
            <a:avLst/>
          </a:prstGeom>
          <a:solidFill>
            <a:srgbClr val="9FCC3B"/>
          </a:solidFill>
          <a:ln>
            <a:noFill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alt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Fixed Pulley</a:t>
            </a:r>
          </a:p>
          <a:p>
            <a:pPr algn="ctr">
              <a:spcBef>
                <a:spcPct val="20000"/>
              </a:spcBef>
              <a:buFontTx/>
              <a:buChar char="•"/>
            </a:pPr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Object moves</a:t>
            </a:r>
          </a:p>
          <a:p>
            <a:pPr algn="ctr">
              <a:spcBef>
                <a:spcPct val="20000"/>
              </a:spcBef>
              <a:buFontTx/>
              <a:buChar char="•"/>
            </a:pPr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Pulley stays in the same spot</a:t>
            </a:r>
          </a:p>
          <a:p>
            <a:pPr algn="ctr">
              <a:spcBef>
                <a:spcPct val="20000"/>
              </a:spcBef>
              <a:buFontTx/>
              <a:buChar char="•"/>
            </a:pPr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Force applied only on one end of the rope</a:t>
            </a:r>
          </a:p>
        </p:txBody>
      </p:sp>
      <p:sp>
        <p:nvSpPr>
          <p:cNvPr id="30" name="Line 20">
            <a:extLst>
              <a:ext uri="{FF2B5EF4-FFF2-40B4-BE49-F238E27FC236}">
                <a16:creationId xmlns:a16="http://schemas.microsoft.com/office/drawing/2014/main" id="{558CD426-59EA-42F9-AF09-8A8B9B23318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62689" y="1674304"/>
            <a:ext cx="801687" cy="1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472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60962E-6 L 3.33333E-6 -0.2331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65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85661E-6 L 0.00104 -0.2375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188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25 0  E" pathEditMode="relative" ptsTypes="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6" grpId="1"/>
      <p:bldP spid="27" grpId="0" animBg="1"/>
      <p:bldP spid="28" grpId="0"/>
      <p:bldP spid="28" grpId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Line 2">
            <a:extLst>
              <a:ext uri="{FF2B5EF4-FFF2-40B4-BE49-F238E27FC236}">
                <a16:creationId xmlns:a16="http://schemas.microsoft.com/office/drawing/2014/main" id="{1B09A7A1-9A5B-4DDE-9E79-A9CFDAE89CF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675305" y="903943"/>
            <a:ext cx="13749" cy="2333044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5573747" cy="599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Moveable Pulley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1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Line 3">
            <a:extLst>
              <a:ext uri="{FF2B5EF4-FFF2-40B4-BE49-F238E27FC236}">
                <a16:creationId xmlns:a16="http://schemas.microsoft.com/office/drawing/2014/main" id="{F1647619-781A-4E9A-946D-1814378324E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926006" y="1061321"/>
            <a:ext cx="13749" cy="2153450"/>
          </a:xfrm>
          <a:prstGeom prst="line">
            <a:avLst/>
          </a:prstGeom>
          <a:noFill/>
          <a:ln w="57150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7" name="Oval 4">
            <a:extLst>
              <a:ext uri="{FF2B5EF4-FFF2-40B4-BE49-F238E27FC236}">
                <a16:creationId xmlns:a16="http://schemas.microsoft.com/office/drawing/2014/main" id="{37012B59-D90E-425D-8B45-5D5588815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65362" y="2798843"/>
            <a:ext cx="838200" cy="838200"/>
          </a:xfrm>
          <a:prstGeom prst="ellipse">
            <a:avLst/>
          </a:prstGeom>
          <a:solidFill>
            <a:srgbClr val="9FCC3B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Oval 5">
            <a:extLst>
              <a:ext uri="{FF2B5EF4-FFF2-40B4-BE49-F238E27FC236}">
                <a16:creationId xmlns:a16="http://schemas.microsoft.com/office/drawing/2014/main" id="{343FA767-5DFB-4513-B463-E2BC15F24C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0162" y="3103643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1" name="Text Box 6">
            <a:extLst>
              <a:ext uri="{FF2B5EF4-FFF2-40B4-BE49-F238E27FC236}">
                <a16:creationId xmlns:a16="http://schemas.microsoft.com/office/drawing/2014/main" id="{5BFD0CD2-FBED-4FFA-ABE2-907F72C36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4162" y="3034587"/>
            <a:ext cx="683200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Pulley</a:t>
            </a:r>
          </a:p>
        </p:txBody>
      </p:sp>
      <p:sp>
        <p:nvSpPr>
          <p:cNvPr id="32" name="Text Box 7">
            <a:extLst>
              <a:ext uri="{FF2B5EF4-FFF2-40B4-BE49-F238E27FC236}">
                <a16:creationId xmlns:a16="http://schemas.microsoft.com/office/drawing/2014/main" id="{FF224EE1-B99F-4C8A-99E6-4489CBF067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6505" y="1698770"/>
            <a:ext cx="61587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Rope</a:t>
            </a:r>
          </a:p>
        </p:txBody>
      </p:sp>
      <p:sp>
        <p:nvSpPr>
          <p:cNvPr id="34" name="Text Box 9">
            <a:extLst>
              <a:ext uri="{FF2B5EF4-FFF2-40B4-BE49-F238E27FC236}">
                <a16:creationId xmlns:a16="http://schemas.microsoft.com/office/drawing/2014/main" id="{CB1F2C48-317E-40BF-BDF0-79B8DE2C3E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83658" y="1830269"/>
            <a:ext cx="671979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Force</a:t>
            </a:r>
          </a:p>
        </p:txBody>
      </p:sp>
      <p:sp>
        <p:nvSpPr>
          <p:cNvPr id="35" name="Rectangle 10">
            <a:extLst>
              <a:ext uri="{FF2B5EF4-FFF2-40B4-BE49-F238E27FC236}">
                <a16:creationId xmlns:a16="http://schemas.microsoft.com/office/drawing/2014/main" id="{3B00FEE2-BE69-4415-AEFF-81DF5CE0B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46262" y="3641539"/>
            <a:ext cx="1676400" cy="1219200"/>
          </a:xfrm>
          <a:prstGeom prst="rect">
            <a:avLst/>
          </a:prstGeom>
          <a:solidFill>
            <a:srgbClr val="6091BA"/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36" name="Text Box 11">
            <a:extLst>
              <a:ext uri="{FF2B5EF4-FFF2-40B4-BE49-F238E27FC236}">
                <a16:creationId xmlns:a16="http://schemas.microsoft.com/office/drawing/2014/main" id="{31062C11-8329-44E3-946E-B1EF2E0320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8005" y="4112263"/>
            <a:ext cx="76976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Weight</a:t>
            </a:r>
          </a:p>
        </p:txBody>
      </p:sp>
      <p:sp>
        <p:nvSpPr>
          <p:cNvPr id="43" name="Rectangle 20">
            <a:extLst>
              <a:ext uri="{FF2B5EF4-FFF2-40B4-BE49-F238E27FC236}">
                <a16:creationId xmlns:a16="http://schemas.microsoft.com/office/drawing/2014/main" id="{F95A10DD-F43A-46DB-8D64-59BF8E8396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105" y="731893"/>
            <a:ext cx="463550" cy="18631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7" name="Rectangle 14">
            <a:extLst>
              <a:ext uri="{FF2B5EF4-FFF2-40B4-BE49-F238E27FC236}">
                <a16:creationId xmlns:a16="http://schemas.microsoft.com/office/drawing/2014/main" id="{DD844107-E2DB-4708-91B6-225CC2B4A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6505" y="919025"/>
            <a:ext cx="1143000" cy="2286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8" name="Text Box 15">
            <a:extLst>
              <a:ext uri="{FF2B5EF4-FFF2-40B4-BE49-F238E27FC236}">
                <a16:creationId xmlns:a16="http://schemas.microsoft.com/office/drawing/2014/main" id="{7430A09D-6893-4B1F-809A-9CE767F99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305" y="2725028"/>
            <a:ext cx="3971925" cy="1736503"/>
          </a:xfrm>
          <a:prstGeom prst="rect">
            <a:avLst/>
          </a:prstGeom>
          <a:solidFill>
            <a:srgbClr val="9FCC3B"/>
          </a:solidFill>
          <a:ln>
            <a:noFill/>
          </a:ln>
          <a:effectLst/>
        </p:spPr>
        <p:txBody>
          <a:bodyPr/>
          <a:lstStyle/>
          <a:p>
            <a:pPr algn="ctr">
              <a:spcBef>
                <a:spcPct val="20000"/>
              </a:spcBef>
            </a:pPr>
            <a:r>
              <a:rPr lang="en-US" altLang="en-US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Movable Pulley</a:t>
            </a:r>
          </a:p>
          <a:p>
            <a:pPr algn="ctr">
              <a:spcBef>
                <a:spcPct val="20000"/>
              </a:spcBef>
              <a:buFontTx/>
              <a:buChar char="•"/>
            </a:pPr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Pulley is attached to object</a:t>
            </a:r>
          </a:p>
          <a:p>
            <a:pPr algn="ctr">
              <a:spcBef>
                <a:spcPct val="20000"/>
              </a:spcBef>
              <a:buFontTx/>
              <a:buChar char="•"/>
            </a:pPr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Pulley and object move together</a:t>
            </a:r>
          </a:p>
          <a:p>
            <a:pPr algn="ctr">
              <a:spcBef>
                <a:spcPct val="20000"/>
              </a:spcBef>
              <a:buFontTx/>
              <a:buChar char="•"/>
            </a:pPr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Rope is attached to something </a:t>
            </a:r>
            <a:b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that does not move</a:t>
            </a:r>
          </a:p>
          <a:p>
            <a:pPr algn="ctr">
              <a:spcBef>
                <a:spcPct val="20000"/>
              </a:spcBef>
              <a:buFontTx/>
              <a:buChar char="•"/>
            </a:pPr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Force applied to other end of rope</a:t>
            </a:r>
          </a:p>
        </p:txBody>
      </p:sp>
      <p:sp>
        <p:nvSpPr>
          <p:cNvPr id="39" name="Line 16">
            <a:extLst>
              <a:ext uri="{FF2B5EF4-FFF2-40B4-BE49-F238E27FC236}">
                <a16:creationId xmlns:a16="http://schemas.microsoft.com/office/drawing/2014/main" id="{B54AAC11-8FC2-4660-88F8-F210F822671A}"/>
              </a:ext>
            </a:extLst>
          </p:cNvPr>
          <p:cNvSpPr>
            <a:spLocks noChangeShapeType="1"/>
          </p:cNvSpPr>
          <p:nvPr/>
        </p:nvSpPr>
        <p:spPr bwMode="auto">
          <a:xfrm>
            <a:off x="5137734" y="846793"/>
            <a:ext cx="0" cy="762000"/>
          </a:xfrm>
          <a:prstGeom prst="line">
            <a:avLst/>
          </a:prstGeom>
          <a:noFill/>
          <a:ln w="88900">
            <a:solidFill>
              <a:schemeClr val="bg2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0" name="Text Box 17">
            <a:extLst>
              <a:ext uri="{FF2B5EF4-FFF2-40B4-BE49-F238E27FC236}">
                <a16:creationId xmlns:a16="http://schemas.microsoft.com/office/drawing/2014/main" id="{747C9321-6D9A-486C-9721-4C7991E711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09063" y="885498"/>
            <a:ext cx="90922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Reaction</a:t>
            </a:r>
          </a:p>
          <a:p>
            <a:pPr algn="ctr"/>
            <a:r>
              <a:rPr lang="en-US" altLang="en-US" dirty="0">
                <a:solidFill>
                  <a:schemeClr val="bg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Force</a:t>
            </a:r>
          </a:p>
        </p:txBody>
      </p:sp>
      <p:sp>
        <p:nvSpPr>
          <p:cNvPr id="41" name="Line 18">
            <a:extLst>
              <a:ext uri="{FF2B5EF4-FFF2-40B4-BE49-F238E27FC236}">
                <a16:creationId xmlns:a16="http://schemas.microsoft.com/office/drawing/2014/main" id="{1CA817BA-9703-4136-9305-45CC7A25AE5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884412" y="3219530"/>
            <a:ext cx="801688" cy="12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Line 8">
            <a:extLst>
              <a:ext uri="{FF2B5EF4-FFF2-40B4-BE49-F238E27FC236}">
                <a16:creationId xmlns:a16="http://schemas.microsoft.com/office/drawing/2014/main" id="{BB93B30C-CDDF-4C5D-8198-85314E4E3D5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86100" y="1549361"/>
            <a:ext cx="0" cy="838200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 type="triangle" w="lg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b="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2214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76688E-6 L 0.00105 -0.22688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135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76688E-6 L 0.00105 -0.2268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-11355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89639E-6 L 0.00278 -0.23682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-11841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64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5.2729E-7 L 0.00521 -0.2324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0" y="-11633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7197E-6 L -0.00209 -0.2368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1841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56984E-6 L 5E-6 -0.2271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3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19796E-7 L -0.00139 -0.37674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188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4" grpId="0"/>
      <p:bldP spid="34" grpId="1"/>
      <p:bldP spid="35" grpId="0" animBg="1"/>
      <p:bldP spid="36" grpId="0"/>
      <p:bldP spid="36" grpId="1"/>
      <p:bldP spid="38" grpId="0" animBg="1"/>
      <p:bldP spid="40" grpId="0"/>
      <p:bldP spid="40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5573747" cy="599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Who has seen pulleys?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1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4E9263-5239-4652-B032-2FC960D121A2}"/>
              </a:ext>
            </a:extLst>
          </p:cNvPr>
          <p:cNvSpPr txBox="1"/>
          <p:nvPr/>
        </p:nvSpPr>
        <p:spPr>
          <a:xfrm>
            <a:off x="311700" y="891035"/>
            <a:ext cx="52058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…Pulleys are all around us…</a:t>
            </a:r>
          </a:p>
        </p:txBody>
      </p:sp>
      <p:pic>
        <p:nvPicPr>
          <p:cNvPr id="6" name="Picture 19">
            <a:extLst>
              <a:ext uri="{FF2B5EF4-FFF2-40B4-BE49-F238E27FC236}">
                <a16:creationId xmlns:a16="http://schemas.microsoft.com/office/drawing/2014/main" id="{F8B83F7A-35A7-448E-8D07-FDB84090E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559" y="1381170"/>
            <a:ext cx="18192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0">
            <a:extLst>
              <a:ext uri="{FF2B5EF4-FFF2-40B4-BE49-F238E27FC236}">
                <a16:creationId xmlns:a16="http://schemas.microsoft.com/office/drawing/2014/main" id="{4D9F3F9A-C789-433A-8A25-399330BE65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08" y="2811439"/>
            <a:ext cx="5905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23">
            <a:extLst>
              <a:ext uri="{FF2B5EF4-FFF2-40B4-BE49-F238E27FC236}">
                <a16:creationId xmlns:a16="http://schemas.microsoft.com/office/drawing/2014/main" id="{1C2EB4C1-5B46-468C-9BD8-53BD42E77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2036" y="2379245"/>
            <a:ext cx="2292350" cy="152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1">
            <a:extLst>
              <a:ext uri="{FF2B5EF4-FFF2-40B4-BE49-F238E27FC236}">
                <a16:creationId xmlns:a16="http://schemas.microsoft.com/office/drawing/2014/main" id="{2767FB8F-E563-449A-8E2F-1637BD9763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174" y="188709"/>
            <a:ext cx="1305243" cy="1740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2">
            <a:extLst>
              <a:ext uri="{FF2B5EF4-FFF2-40B4-BE49-F238E27FC236}">
                <a16:creationId xmlns:a16="http://schemas.microsoft.com/office/drawing/2014/main" id="{D279172F-E9AA-449E-83E5-5B2BCF550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2727" y="3482631"/>
            <a:ext cx="1261244" cy="113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3">
            <a:extLst>
              <a:ext uri="{FF2B5EF4-FFF2-40B4-BE49-F238E27FC236}">
                <a16:creationId xmlns:a16="http://schemas.microsoft.com/office/drawing/2014/main" id="{0DD62D06-3998-4C7F-AAA2-97327CB78F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59836" y="2713032"/>
            <a:ext cx="1485900" cy="307777"/>
          </a:xfrm>
          <a:prstGeom prst="rect">
            <a:avLst/>
          </a:prstGeom>
          <a:solidFill>
            <a:srgbClr val="9FCC3B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Flagpole </a:t>
            </a:r>
            <a:endParaRPr lang="en-US" alt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4" name="Text Box 8">
            <a:extLst>
              <a:ext uri="{FF2B5EF4-FFF2-40B4-BE49-F238E27FC236}">
                <a16:creationId xmlns:a16="http://schemas.microsoft.com/office/drawing/2014/main" id="{38E87B20-6E55-4F69-A985-528B6EAD67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385" y="2081997"/>
            <a:ext cx="1371600" cy="307777"/>
          </a:xfrm>
          <a:prstGeom prst="rect">
            <a:avLst/>
          </a:prstGeom>
          <a:solidFill>
            <a:srgbClr val="9FCC3B"/>
          </a:solidFill>
          <a:ln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 Elevator</a:t>
            </a:r>
            <a:endParaRPr lang="en-US" alt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6" name="Text Box 33">
            <a:extLst>
              <a:ext uri="{FF2B5EF4-FFF2-40B4-BE49-F238E27FC236}">
                <a16:creationId xmlns:a16="http://schemas.microsoft.com/office/drawing/2014/main" id="{C0EA1BBD-125D-45CD-BE97-D0578D353D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2484" y="3741689"/>
            <a:ext cx="2112963" cy="523220"/>
          </a:xfrm>
          <a:prstGeom prst="rect">
            <a:avLst/>
          </a:prstGeom>
          <a:solidFill>
            <a:srgbClr val="9FCC3B"/>
          </a:solidFill>
          <a:ln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 Window shades and blinds</a:t>
            </a:r>
            <a:endParaRPr lang="en-US" alt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038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5573747" cy="599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More examples 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1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26">
            <a:extLst>
              <a:ext uri="{FF2B5EF4-FFF2-40B4-BE49-F238E27FC236}">
                <a16:creationId xmlns:a16="http://schemas.microsoft.com/office/drawing/2014/main" id="{9FA9D274-1971-4FA2-872C-AD12D6F68C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0830" y="200350"/>
            <a:ext cx="1616075" cy="24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27">
            <a:extLst>
              <a:ext uri="{FF2B5EF4-FFF2-40B4-BE49-F238E27FC236}">
                <a16:creationId xmlns:a16="http://schemas.microsoft.com/office/drawing/2014/main" id="{D3905838-5D6E-4995-B699-947F2961E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42059" y="980949"/>
            <a:ext cx="990600" cy="954107"/>
          </a:xfrm>
          <a:prstGeom prst="rect">
            <a:avLst/>
          </a:prstGeom>
          <a:solidFill>
            <a:srgbClr val="9FCC3B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 Sails and fishing nets </a:t>
            </a:r>
            <a:endParaRPr lang="en-US" alt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8" name="Picture 29">
            <a:extLst>
              <a:ext uri="{FF2B5EF4-FFF2-40B4-BE49-F238E27FC236}">
                <a16:creationId xmlns:a16="http://schemas.microsoft.com/office/drawing/2014/main" id="{F90DC224-FD96-4F6F-8859-994007BB47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82" r="12955" b="19421"/>
          <a:stretch>
            <a:fillRect/>
          </a:stretch>
        </p:blipFill>
        <p:spPr bwMode="auto">
          <a:xfrm>
            <a:off x="1951689" y="2571750"/>
            <a:ext cx="2480640" cy="2112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Box 36">
            <a:extLst>
              <a:ext uri="{FF2B5EF4-FFF2-40B4-BE49-F238E27FC236}">
                <a16:creationId xmlns:a16="http://schemas.microsoft.com/office/drawing/2014/main" id="{932D8DF1-5A46-4EA4-8890-B17431B27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4675" y="4114548"/>
            <a:ext cx="2324100" cy="307777"/>
          </a:xfrm>
          <a:prstGeom prst="rect">
            <a:avLst/>
          </a:prstGeom>
          <a:solidFill>
            <a:srgbClr val="9FCC3B"/>
          </a:solidFill>
          <a:ln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+ rock climbing gear </a:t>
            </a:r>
            <a:endParaRPr lang="en-US" alt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0" name="Text Box 37">
            <a:extLst>
              <a:ext uri="{FF2B5EF4-FFF2-40B4-BE49-F238E27FC236}">
                <a16:creationId xmlns:a16="http://schemas.microsoft.com/office/drawing/2014/main" id="{19A11FEF-DDA9-4F71-84AA-143DCE8F3ED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8400" y="2962023"/>
            <a:ext cx="1778000" cy="307777"/>
          </a:xfrm>
          <a:prstGeom prst="rect">
            <a:avLst/>
          </a:prstGeom>
          <a:solidFill>
            <a:srgbClr val="9FCC3B"/>
          </a:solidFill>
          <a:ln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+ clothes lines</a:t>
            </a:r>
            <a:endParaRPr lang="en-US" alt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Text Box 38">
            <a:extLst>
              <a:ext uri="{FF2B5EF4-FFF2-40B4-BE49-F238E27FC236}">
                <a16:creationId xmlns:a16="http://schemas.microsoft.com/office/drawing/2014/main" id="{69095D2F-207E-445F-AC7E-3A00714C4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8900" y="3544636"/>
            <a:ext cx="2876550" cy="307777"/>
          </a:xfrm>
          <a:prstGeom prst="rect">
            <a:avLst/>
          </a:prstGeom>
          <a:solidFill>
            <a:srgbClr val="9FCC3B"/>
          </a:solidFill>
          <a:ln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+ gym training equipment </a:t>
            </a:r>
            <a:endParaRPr lang="en-US" altLang="en-US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Text Box 30">
            <a:extLst>
              <a:ext uri="{FF2B5EF4-FFF2-40B4-BE49-F238E27FC236}">
                <a16:creationId xmlns:a16="http://schemas.microsoft.com/office/drawing/2014/main" id="{EF0D591C-5903-4C8F-98D6-66E532882A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8304" y="1853584"/>
            <a:ext cx="1509713" cy="307777"/>
          </a:xfrm>
          <a:prstGeom prst="rect">
            <a:avLst/>
          </a:prstGeom>
          <a:solidFill>
            <a:srgbClr val="9FCC3B"/>
          </a:solidFill>
          <a:ln>
            <a:noFill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 </a:t>
            </a:r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Cranes </a:t>
            </a:r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Wingdings" panose="05000000000000000000" pitchFamily="2" charset="2"/>
              </a:rPr>
              <a:t></a:t>
            </a:r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23" name="Picture 31">
            <a:extLst>
              <a:ext uri="{FF2B5EF4-FFF2-40B4-BE49-F238E27FC236}">
                <a16:creationId xmlns:a16="http://schemas.microsoft.com/office/drawing/2014/main" id="{85F3F1CB-AEE1-4191-9D44-119229FE4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2" y="1258349"/>
            <a:ext cx="2422711" cy="16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3491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5573747" cy="599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Why use pulleys?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1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4E9263-5239-4652-B032-2FC960D121A2}"/>
              </a:ext>
            </a:extLst>
          </p:cNvPr>
          <p:cNvSpPr txBox="1"/>
          <p:nvPr/>
        </p:nvSpPr>
        <p:spPr>
          <a:xfrm>
            <a:off x="311700" y="891035"/>
            <a:ext cx="520584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Makes lifting things easier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Pulleys </a:t>
            </a: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redirect force</a:t>
            </a:r>
          </a:p>
          <a:p>
            <a:pPr marL="571500" lvl="8" indent="-285750">
              <a:buFont typeface="Wingdings" panose="05000000000000000000" pitchFamily="2" charset="2"/>
              <a:buChar char="§"/>
            </a:pPr>
            <a:r>
              <a:rPr lang="en-US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Enables us to use gravity to help us (it is usually easier to full down than to lift something up)</a:t>
            </a:r>
          </a:p>
          <a:p>
            <a:pPr marL="285750" lvl="8" indent="-285750">
              <a:buFont typeface="Wingdings" panose="05000000000000000000" pitchFamily="2" charset="2"/>
              <a:buChar char="q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Using several pulleys reduces the force required to lift an object</a:t>
            </a:r>
          </a:p>
          <a:p>
            <a:pPr marL="571500" lvl="8" indent="-285750">
              <a:buFont typeface="Wingdings" panose="05000000000000000000" pitchFamily="2" charset="2"/>
              <a:buChar char="§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 have to use more rope and make the rope go further</a:t>
            </a:r>
          </a:p>
          <a:p>
            <a:pPr marL="571500" lvl="8" indent="-285750">
              <a:buFont typeface="Wingdings" panose="05000000000000000000" pitchFamily="2" charset="2"/>
              <a:buChar char="§"/>
            </a:pPr>
            <a:r>
              <a:rPr lang="en-US" sz="18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Mechanical Advantage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More distance traveled, but less force required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id="{D0D7E052-5046-4E2D-80B6-4E8CACB15B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683" y="1478032"/>
            <a:ext cx="2552700" cy="196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02741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5573747" cy="599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Using Gravity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1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04E9263-5239-4652-B032-2FC960D121A2}"/>
              </a:ext>
            </a:extLst>
          </p:cNvPr>
          <p:cNvSpPr txBox="1"/>
          <p:nvPr/>
        </p:nvSpPr>
        <p:spPr>
          <a:xfrm>
            <a:off x="311700" y="891035"/>
            <a:ext cx="488835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Easier to pull down than up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Elevators use gravity</a:t>
            </a:r>
            <a:endParaRPr lang="en-US" sz="18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marL="571500" lvl="8" indent="-285750">
              <a:buFont typeface="Wingdings" panose="05000000000000000000" pitchFamily="2" charset="2"/>
              <a:buChar char="§"/>
            </a:pPr>
            <a:r>
              <a:rPr lang="en-US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Counterweight on the other side of the cable</a:t>
            </a:r>
          </a:p>
          <a:p>
            <a:pPr marL="571500" lvl="8" indent="-285750">
              <a:buFont typeface="Wingdings" panose="05000000000000000000" pitchFamily="2" charset="2"/>
              <a:buChar char="§"/>
            </a:pPr>
            <a:r>
              <a:rPr lang="en-US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Gravity already applying force on counterweight</a:t>
            </a:r>
          </a:p>
          <a:p>
            <a:pPr marL="571500" lvl="8" indent="-285750">
              <a:buFont typeface="Wingdings" panose="05000000000000000000" pitchFamily="2" charset="2"/>
              <a:buChar char="§"/>
            </a:pPr>
            <a:r>
              <a:rPr lang="en-US" alt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Less powerful motor required</a:t>
            </a:r>
          </a:p>
        </p:txBody>
      </p:sp>
      <p:pic>
        <p:nvPicPr>
          <p:cNvPr id="6" name="Picture 11">
            <a:extLst>
              <a:ext uri="{FF2B5EF4-FFF2-40B4-BE49-F238E27FC236}">
                <a16:creationId xmlns:a16="http://schemas.microsoft.com/office/drawing/2014/main" id="{502DDA28-2753-4188-AD04-40C5DA6107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040" y="708332"/>
            <a:ext cx="1943432" cy="3820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Line 6">
            <a:extLst>
              <a:ext uri="{FF2B5EF4-FFF2-40B4-BE49-F238E27FC236}">
                <a16:creationId xmlns:a16="http://schemas.microsoft.com/office/drawing/2014/main" id="{1BC6BB69-FE83-47CD-BA84-D95B48FCCEF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768225" y="3676880"/>
            <a:ext cx="500696" cy="36671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928298B1-8A2F-4E75-A9D9-BC516F99229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906405" y="708332"/>
            <a:ext cx="1246552" cy="15015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315D58E5-0C1B-4A8E-82B2-794CBD5378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52957" y="3886436"/>
            <a:ext cx="1425390" cy="307777"/>
          </a:xfrm>
          <a:prstGeom prst="rect">
            <a:avLst/>
          </a:prstGeom>
          <a:solidFill>
            <a:srgbClr val="9FCC3B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Counterweight</a:t>
            </a:r>
          </a:p>
        </p:txBody>
      </p:sp>
      <p:sp>
        <p:nvSpPr>
          <p:cNvPr id="11" name="Line 9">
            <a:extLst>
              <a:ext uri="{FF2B5EF4-FFF2-40B4-BE49-F238E27FC236}">
                <a16:creationId xmlns:a16="http://schemas.microsoft.com/office/drawing/2014/main" id="{06045F60-980E-44FE-AD1D-D38362AA8BB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652260" y="931230"/>
            <a:ext cx="500697" cy="2523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Text Box 7">
            <a:extLst>
              <a:ext uri="{FF2B5EF4-FFF2-40B4-BE49-F238E27FC236}">
                <a16:creationId xmlns:a16="http://schemas.microsoft.com/office/drawing/2014/main" id="{171D337F-2661-46B7-9E62-AFB517D461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4472" y="582754"/>
            <a:ext cx="1327150" cy="523220"/>
          </a:xfrm>
          <a:prstGeom prst="rect">
            <a:avLst/>
          </a:prstGeom>
          <a:solidFill>
            <a:srgbClr val="9FCC3B"/>
          </a:solidFill>
          <a:ln>
            <a:noFill/>
          </a:ln>
          <a:effectLst/>
        </p:spPr>
        <p:txBody>
          <a:bodyPr>
            <a:spAutoFit/>
          </a:bodyPr>
          <a:lstStyle/>
          <a:p>
            <a:pPr algn="ctr"/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Elevator Pulleys</a:t>
            </a:r>
          </a:p>
        </p:txBody>
      </p:sp>
    </p:spTree>
    <p:extLst>
      <p:ext uri="{BB962C8B-B14F-4D97-AF65-F5344CB8AC3E}">
        <p14:creationId xmlns:p14="http://schemas.microsoft.com/office/powerpoint/2010/main" val="3251023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title"/>
          </p:nvPr>
        </p:nvSpPr>
        <p:spPr>
          <a:xfrm>
            <a:off x="311700" y="282761"/>
            <a:ext cx="5573747" cy="599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solidFill>
                  <a:srgbClr val="6091BA"/>
                </a:solidFill>
                <a:latin typeface="Open Sans"/>
                <a:ea typeface="Open Sans"/>
                <a:cs typeface="Open Sans"/>
                <a:sym typeface="Open Sans"/>
              </a:rPr>
              <a:t>System of Pulleys</a:t>
            </a:r>
            <a:endParaRPr sz="2400" b="1" dirty="0">
              <a:solidFill>
                <a:srgbClr val="6091B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lvl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endParaRPr sz="1800" dirty="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2" y="4651025"/>
            <a:ext cx="8839196" cy="40301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Rectangle 20">
            <a:extLst>
              <a:ext uri="{FF2B5EF4-FFF2-40B4-BE49-F238E27FC236}">
                <a16:creationId xmlns:a16="http://schemas.microsoft.com/office/drawing/2014/main" id="{F95A10DD-F43A-46DB-8D64-59BF8E8396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4105" y="731893"/>
            <a:ext cx="463550" cy="186312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2" name="Oval 19">
            <a:extLst>
              <a:ext uri="{FF2B5EF4-FFF2-40B4-BE49-F238E27FC236}">
                <a16:creationId xmlns:a16="http://schemas.microsoft.com/office/drawing/2014/main" id="{D2E1CB8A-A689-4225-B4D1-10DC9CB8D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7020" y="3264255"/>
            <a:ext cx="838200" cy="838200"/>
          </a:xfrm>
          <a:prstGeom prst="ellipse">
            <a:avLst/>
          </a:prstGeom>
          <a:solidFill>
            <a:srgbClr val="9FCC3B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Line 3">
            <a:extLst>
              <a:ext uri="{FF2B5EF4-FFF2-40B4-BE49-F238E27FC236}">
                <a16:creationId xmlns:a16="http://schemas.microsoft.com/office/drawing/2014/main" id="{92222222-CB47-4AA5-B04F-B1B83A196E0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55220" y="1524705"/>
            <a:ext cx="0" cy="2296587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Line 16">
            <a:extLst>
              <a:ext uri="{FF2B5EF4-FFF2-40B4-BE49-F238E27FC236}">
                <a16:creationId xmlns:a16="http://schemas.microsoft.com/office/drawing/2014/main" id="{AA369065-95AA-4B2E-9F8A-6DDB6E7BDDF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855790" y="1543049"/>
            <a:ext cx="28752" cy="2203806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Oval 20">
            <a:extLst>
              <a:ext uri="{FF2B5EF4-FFF2-40B4-BE49-F238E27FC236}">
                <a16:creationId xmlns:a16="http://schemas.microsoft.com/office/drawing/2014/main" id="{495E4BE2-2B84-4E68-AD16-7D8944929C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4520" y="3569055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6" name="Line 17">
            <a:extLst>
              <a:ext uri="{FF2B5EF4-FFF2-40B4-BE49-F238E27FC236}">
                <a16:creationId xmlns:a16="http://schemas.microsoft.com/office/drawing/2014/main" id="{A918CB9A-848A-4BF0-A030-02C0F332EE0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26644" y="1243542"/>
            <a:ext cx="1097999" cy="2557528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Line 2">
            <a:extLst>
              <a:ext uri="{FF2B5EF4-FFF2-40B4-BE49-F238E27FC236}">
                <a16:creationId xmlns:a16="http://schemas.microsoft.com/office/drawing/2014/main" id="{93C4DCEB-D04D-42E1-98E7-E7D31878C296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350838" y="1331386"/>
            <a:ext cx="21228" cy="3039674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Line 4">
            <a:extLst>
              <a:ext uri="{FF2B5EF4-FFF2-40B4-BE49-F238E27FC236}">
                <a16:creationId xmlns:a16="http://schemas.microsoft.com/office/drawing/2014/main" id="{A064C501-E60F-4031-9878-D3045321E12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704058" y="929920"/>
            <a:ext cx="1260723" cy="2914650"/>
          </a:xfrm>
          <a:prstGeom prst="line">
            <a:avLst/>
          </a:prstGeom>
          <a:noFill/>
          <a:ln w="57150">
            <a:solidFill>
              <a:srgbClr val="F8A81B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Oval 5">
            <a:extLst>
              <a:ext uri="{FF2B5EF4-FFF2-40B4-BE49-F238E27FC236}">
                <a16:creationId xmlns:a16="http://schemas.microsoft.com/office/drawing/2014/main" id="{0F9BB4DD-C0DA-4E12-9ABA-52F659BC6E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6545" y="3375380"/>
            <a:ext cx="838200" cy="838200"/>
          </a:xfrm>
          <a:prstGeom prst="ellipse">
            <a:avLst/>
          </a:prstGeom>
          <a:solidFill>
            <a:srgbClr val="9FCC3B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" name="Oval 6">
            <a:extLst>
              <a:ext uri="{FF2B5EF4-FFF2-40B4-BE49-F238E27FC236}">
                <a16:creationId xmlns:a16="http://schemas.microsoft.com/office/drawing/2014/main" id="{D9E15D35-4CD7-4760-9C7C-28C64BC578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31345" y="3680180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" name="Rectangle 7">
            <a:extLst>
              <a:ext uri="{FF2B5EF4-FFF2-40B4-BE49-F238E27FC236}">
                <a16:creationId xmlns:a16="http://schemas.microsoft.com/office/drawing/2014/main" id="{A214B17A-A614-48C4-8472-C3F5EAACD1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1737" y="4230732"/>
            <a:ext cx="981075" cy="800100"/>
          </a:xfrm>
          <a:prstGeom prst="rect">
            <a:avLst/>
          </a:prstGeom>
          <a:solidFill>
            <a:srgbClr val="6091BA"/>
          </a:solidFill>
          <a:ln>
            <a:noFill/>
          </a:ln>
          <a:effectLst/>
        </p:spPr>
        <p:txBody>
          <a:bodyPr wrap="none" anchor="ctr"/>
          <a:lstStyle/>
          <a:p>
            <a:pPr algn="ctr"/>
            <a:endParaRPr lang="en-US" altLang="en-US"/>
          </a:p>
        </p:txBody>
      </p:sp>
      <p:sp>
        <p:nvSpPr>
          <p:cNvPr id="45" name="Rectangle 9">
            <a:extLst>
              <a:ext uri="{FF2B5EF4-FFF2-40B4-BE49-F238E27FC236}">
                <a16:creationId xmlns:a16="http://schemas.microsoft.com/office/drawing/2014/main" id="{51F80D9F-C23E-402C-BA5F-E126F62087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0256" y="900817"/>
            <a:ext cx="4687887" cy="204788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" name="Oval 10">
            <a:extLst>
              <a:ext uri="{FF2B5EF4-FFF2-40B4-BE49-F238E27FC236}">
                <a16:creationId xmlns:a16="http://schemas.microsoft.com/office/drawing/2014/main" id="{3C66ADE9-8587-4894-BDA3-EA78380574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3521" y="1097138"/>
            <a:ext cx="838200" cy="838200"/>
          </a:xfrm>
          <a:prstGeom prst="ellipse">
            <a:avLst/>
          </a:prstGeom>
          <a:solidFill>
            <a:srgbClr val="9FCC3B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47" name="Oval 11">
            <a:extLst>
              <a:ext uri="{FF2B5EF4-FFF2-40B4-BE49-F238E27FC236}">
                <a16:creationId xmlns:a16="http://schemas.microsoft.com/office/drawing/2014/main" id="{A86475A9-A409-4F98-8FC0-DBB3272B89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8321" y="1401938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48" name="Picture 12">
            <a:extLst>
              <a:ext uri="{FF2B5EF4-FFF2-40B4-BE49-F238E27FC236}">
                <a16:creationId xmlns:a16="http://schemas.microsoft.com/office/drawing/2014/main" id="{BE444D24-9A92-4BCB-A077-6D86BD3864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9554" y="882748"/>
            <a:ext cx="981075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Oval 13">
            <a:extLst>
              <a:ext uri="{FF2B5EF4-FFF2-40B4-BE49-F238E27FC236}">
                <a16:creationId xmlns:a16="http://schemas.microsoft.com/office/drawing/2014/main" id="{97F1EAC9-B867-467D-91EB-284505E3DD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40921" y="1108251"/>
            <a:ext cx="838200" cy="838200"/>
          </a:xfrm>
          <a:prstGeom prst="ellipse">
            <a:avLst/>
          </a:prstGeom>
          <a:solidFill>
            <a:srgbClr val="9FCC3B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50" name="Oval 14">
            <a:extLst>
              <a:ext uri="{FF2B5EF4-FFF2-40B4-BE49-F238E27FC236}">
                <a16:creationId xmlns:a16="http://schemas.microsoft.com/office/drawing/2014/main" id="{54CC30C5-A211-4246-B980-09365B1478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45721" y="1413051"/>
            <a:ext cx="228600" cy="228600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" name="Text Box 18">
            <a:extLst>
              <a:ext uri="{FF2B5EF4-FFF2-40B4-BE49-F238E27FC236}">
                <a16:creationId xmlns:a16="http://schemas.microsoft.com/office/drawing/2014/main" id="{4B05BA5B-B589-453C-8251-D1470DBBFC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851" y="3400173"/>
            <a:ext cx="1763623" cy="954107"/>
          </a:xfrm>
          <a:prstGeom prst="rect">
            <a:avLst/>
          </a:prstGeom>
          <a:solidFill>
            <a:srgbClr val="9FCC3B"/>
          </a:solidFill>
          <a:ln>
            <a:noFill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force needed</a:t>
            </a:r>
          </a:p>
          <a:p>
            <a:pPr algn="ctr"/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to raise this weight</a:t>
            </a:r>
          </a:p>
          <a:p>
            <a:pPr algn="ctr"/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¼ the weight of</a:t>
            </a:r>
          </a:p>
          <a:p>
            <a:pPr algn="ctr"/>
            <a:r>
              <a:rPr lang="en-US" alt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object</a:t>
            </a:r>
          </a:p>
        </p:txBody>
      </p:sp>
      <p:sp>
        <p:nvSpPr>
          <p:cNvPr id="52" name="Text Box 22">
            <a:extLst>
              <a:ext uri="{FF2B5EF4-FFF2-40B4-BE49-F238E27FC236}">
                <a16:creationId xmlns:a16="http://schemas.microsoft.com/office/drawing/2014/main" id="{92E578C1-8D4D-4028-A65A-DE59347DE6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0921" y="4452965"/>
            <a:ext cx="76976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Weight</a:t>
            </a:r>
          </a:p>
        </p:txBody>
      </p:sp>
    </p:spTree>
    <p:extLst>
      <p:ext uri="{BB962C8B-B14F-4D97-AF65-F5344CB8AC3E}">
        <p14:creationId xmlns:p14="http://schemas.microsoft.com/office/powerpoint/2010/main" val="75858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19796E-7 L -0.00139 -0.3767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" y="-1884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0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80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9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7197E-6 L -0.00209 -0.23682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118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51" grpId="0" animBg="1"/>
      <p:bldP spid="52" grpId="0"/>
      <p:bldP spid="52" grpId="1"/>
    </p:bld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673</Words>
  <Application>Microsoft Office PowerPoint</Application>
  <PresentationFormat>On-screen Show (16:9)</PresentationFormat>
  <Paragraphs>79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Open Sans</vt:lpstr>
      <vt:lpstr>Arial</vt:lpstr>
      <vt:lpstr>Wingdings</vt:lpstr>
      <vt:lpstr>Simple Light</vt:lpstr>
      <vt:lpstr>PowerPoint Presentation</vt:lpstr>
      <vt:lpstr>What is a pulley? </vt:lpstr>
      <vt:lpstr>Fixed Pulley </vt:lpstr>
      <vt:lpstr>Moveable Pulley </vt:lpstr>
      <vt:lpstr>Who has seen pulleys? </vt:lpstr>
      <vt:lpstr>More examples  </vt:lpstr>
      <vt:lpstr>Why use pulleys? </vt:lpstr>
      <vt:lpstr>Using Gravity </vt:lpstr>
      <vt:lpstr>System of Pulleys </vt:lpstr>
      <vt:lpstr>How do they help us? </vt:lpstr>
      <vt:lpstr>Building the Pyramids  </vt:lpstr>
      <vt:lpstr>Vocabulary &amp; Definitions  </vt:lpstr>
      <vt:lpstr>References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Dua Chaker</dc:creator>
  <cp:lastModifiedBy>Sabina Anne Schill</cp:lastModifiedBy>
  <cp:revision>11</cp:revision>
  <dcterms:modified xsi:type="dcterms:W3CDTF">2020-05-18T19:57:44Z</dcterms:modified>
</cp:coreProperties>
</file>