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</p:sldMasterIdLst>
  <p:notesMasterIdLst>
    <p:notesMasterId r:id="rId11"/>
  </p:notesMasterIdLst>
  <p:sldIdLst>
    <p:sldId id="269" r:id="rId3"/>
    <p:sldId id="263" r:id="rId4"/>
    <p:sldId id="257" r:id="rId5"/>
    <p:sldId id="261" r:id="rId6"/>
    <p:sldId id="264" r:id="rId7"/>
    <p:sldId id="266" r:id="rId8"/>
    <p:sldId id="268" r:id="rId9"/>
    <p:sldId id="267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58" autoAdjust="0"/>
    <p:restoredTop sz="94660"/>
  </p:normalViewPr>
  <p:slideViewPr>
    <p:cSldViewPr>
      <p:cViewPr varScale="1">
        <p:scale>
          <a:sx n="107" d="100"/>
          <a:sy n="107" d="100"/>
        </p:scale>
        <p:origin x="-7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2000">
                <a:latin typeface="Comic Sans MS" pitchFamily="66" charset="0"/>
              </a:rPr>
              <a:t>Angle of Track vs. Time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0.10539349004732071"/>
          <c:y val="0.11591611550376009"/>
          <c:w val="0.86826108780198097"/>
          <c:h val="0.68792440772990016"/>
        </c:manualLayout>
      </c:layout>
      <c:scatterChart>
        <c:scatterStyle val="lineMarker"/>
        <c:ser>
          <c:idx val="0"/>
          <c:order val="0"/>
          <c:tx>
            <c:strRef>
              <c:f>Graph!$C$2</c:f>
              <c:strCache>
                <c:ptCount val="1"/>
                <c:pt idx="0">
                  <c:v>Height of Drop</c:v>
                </c:pt>
              </c:strCache>
            </c:strRef>
          </c:tx>
          <c:spPr>
            <a:ln w="28575">
              <a:noFill/>
            </a:ln>
          </c:spPr>
          <c:marker>
            <c:spPr>
              <a:noFill/>
              <a:ln>
                <a:noFill/>
              </a:ln>
            </c:spPr>
          </c:marker>
          <c:yVal>
            <c:numRef>
              <c:f>Graph!$C$3:$C$8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</c:numCache>
            </c:numRef>
          </c:yVal>
        </c:ser>
        <c:axId val="55436416"/>
        <c:axId val="67905024"/>
      </c:scatterChart>
      <c:valAx>
        <c:axId val="55436416"/>
        <c:scaling>
          <c:orientation val="minMax"/>
          <c:max val="60"/>
        </c:scaling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sz="1200">
                    <a:latin typeface="Comic Sans MS" pitchFamily="66" charset="0"/>
                  </a:rPr>
                  <a:t>Angle of Track (degrees)</a:t>
                </a:r>
              </a:p>
            </c:rich>
          </c:tx>
          <c:layout>
            <c:manualLayout>
              <c:xMode val="edge"/>
              <c:yMode val="edge"/>
              <c:x val="0.41942746023143923"/>
              <c:y val="0.88825605132691654"/>
            </c:manualLayout>
          </c:layout>
        </c:title>
        <c:tickLblPos val="nextTo"/>
        <c:crossAx val="67905024"/>
        <c:crosses val="autoZero"/>
        <c:crossBetween val="midCat"/>
        <c:majorUnit val="5"/>
      </c:valAx>
      <c:valAx>
        <c:axId val="67905024"/>
        <c:scaling>
          <c:orientation val="minMax"/>
          <c:max val="4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200">
                    <a:latin typeface="Comic Sans MS" pitchFamily="66" charset="0"/>
                  </a:rPr>
                  <a:t>Time</a:t>
                </a:r>
                <a:r>
                  <a:rPr lang="en-US" sz="1200" baseline="0">
                    <a:latin typeface="Comic Sans MS" pitchFamily="66" charset="0"/>
                  </a:rPr>
                  <a:t> to reach end of track (s)</a:t>
                </a:r>
                <a:endParaRPr lang="en-US" sz="1200">
                  <a:latin typeface="Comic Sans MS" pitchFamily="66" charset="0"/>
                </a:endParaRPr>
              </a:p>
            </c:rich>
          </c:tx>
          <c:layout/>
        </c:title>
        <c:numFmt formatCode="General" sourceLinked="1"/>
        <c:tickLblPos val="nextTo"/>
        <c:crossAx val="55436416"/>
        <c:crosses val="autoZero"/>
        <c:crossBetween val="midCat"/>
        <c:majorUnit val="0.5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2000">
                <a:latin typeface="Comic Sans MS" pitchFamily="66" charset="0"/>
              </a:rPr>
              <a:t>Weight vs. Time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0.10539349004732071"/>
          <c:y val="0.11591611550376008"/>
          <c:w val="0.86826108780198097"/>
          <c:h val="0.68792440772990004"/>
        </c:manualLayout>
      </c:layout>
      <c:scatterChart>
        <c:scatterStyle val="lineMarker"/>
        <c:ser>
          <c:idx val="0"/>
          <c:order val="0"/>
          <c:tx>
            <c:strRef>
              <c:f>Graph!$C$2</c:f>
              <c:strCache>
                <c:ptCount val="1"/>
                <c:pt idx="0">
                  <c:v>Height of Drop</c:v>
                </c:pt>
              </c:strCache>
            </c:strRef>
          </c:tx>
          <c:spPr>
            <a:ln w="28575">
              <a:noFill/>
            </a:ln>
          </c:spPr>
          <c:marker>
            <c:spPr>
              <a:noFill/>
              <a:ln>
                <a:noFill/>
              </a:ln>
            </c:spPr>
          </c:marker>
          <c:yVal>
            <c:numRef>
              <c:f>Graph!$C$3:$C$8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</c:numCache>
            </c:numRef>
          </c:yVal>
        </c:ser>
        <c:axId val="100012032"/>
        <c:axId val="100015488"/>
      </c:scatterChart>
      <c:valAx>
        <c:axId val="100012032"/>
        <c:scaling>
          <c:orientation val="minMax"/>
          <c:max val="4"/>
        </c:scaling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sz="1200">
                    <a:latin typeface="Comic Sans MS" pitchFamily="66" charset="0"/>
                  </a:rPr>
                  <a:t>Number of Pennies attached</a:t>
                </a:r>
              </a:p>
            </c:rich>
          </c:tx>
          <c:layout>
            <c:manualLayout>
              <c:xMode val="edge"/>
              <c:yMode val="edge"/>
              <c:x val="0.3773221970735452"/>
              <c:y val="0.88825605132691687"/>
            </c:manualLayout>
          </c:layout>
        </c:title>
        <c:tickLblPos val="nextTo"/>
        <c:crossAx val="100015488"/>
        <c:crosses val="autoZero"/>
        <c:crossBetween val="midCat"/>
        <c:majorUnit val="1"/>
      </c:valAx>
      <c:valAx>
        <c:axId val="100015488"/>
        <c:scaling>
          <c:orientation val="minMax"/>
          <c:max val="4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sz="1200">
                    <a:latin typeface="Comic Sans MS" pitchFamily="66" charset="0"/>
                  </a:rPr>
                  <a:t>Time</a:t>
                </a:r>
                <a:r>
                  <a:rPr lang="en-US" sz="1200" baseline="0">
                    <a:latin typeface="Comic Sans MS" pitchFamily="66" charset="0"/>
                  </a:rPr>
                  <a:t> to reach end of track (s)</a:t>
                </a:r>
                <a:endParaRPr lang="en-US" sz="1200">
                  <a:latin typeface="Comic Sans MS" pitchFamily="66" charset="0"/>
                </a:endParaRPr>
              </a:p>
            </c:rich>
          </c:tx>
          <c:layout/>
        </c:title>
        <c:numFmt formatCode="General" sourceLinked="1"/>
        <c:tickLblPos val="nextTo"/>
        <c:crossAx val="100012032"/>
        <c:crosses val="autoZero"/>
        <c:crossBetween val="midCat"/>
        <c:majorUnit val="0.5"/>
      </c:valAx>
    </c:plotArea>
    <c:plotVisOnly val="1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7EE053-7670-4EDF-811F-D81A2F2C6222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135600-7707-4BEC-86CC-E9E5C658474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135600-7707-4BEC-86CC-E9E5C6584742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135600-7707-4BEC-86CC-E9E5C658474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135600-7707-4BEC-86CC-E9E5C6584742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135600-7707-4BEC-86CC-E9E5C658474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135600-7707-4BEC-86CC-E9E5C658474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93F9530-606F-44DB-9FE1-2DFC0A34053E}" type="datetimeFigureOut">
              <a:rPr lang="en-US" smtClean="0"/>
              <a:pPr/>
              <a:t>12/13/2011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8C835111-C9C5-4E5F-A09D-FB6394F9CBC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pbskids.org/designsquad/profiles/index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0" y="4343400"/>
            <a:ext cx="8991600" cy="116522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1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Cars: Engineering for Efficiency</a:t>
            </a:r>
            <a:br>
              <a:rPr kumimoji="0" lang="en-US" sz="3600" b="0" i="1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</a:br>
            <a:r>
              <a:rPr lang="en-US" sz="3600" i="1" dirty="0" smtClean="0">
                <a:latin typeface="Comic Sans MS" pitchFamily="66" charset="0"/>
                <a:ea typeface="+mj-ea"/>
                <a:cs typeface="+mj-cs"/>
              </a:rPr>
              <a:t>Day </a:t>
            </a:r>
            <a:r>
              <a:rPr lang="en-US" sz="3600" i="1" dirty="0" smtClean="0">
                <a:latin typeface="Comic Sans MS" pitchFamily="66" charset="0"/>
                <a:ea typeface="+mj-ea"/>
                <a:cs typeface="+mj-cs"/>
              </a:rPr>
              <a:t>3 </a:t>
            </a:r>
            <a:endParaRPr kumimoji="0" lang="en-US" sz="3600" b="0" i="1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914400"/>
            <a:ext cx="4445586" cy="301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457200" y="1981200"/>
            <a:ext cx="5181600" cy="2133600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What kind of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energy </a:t>
            </a:r>
            <a:br>
              <a:rPr kumimoji="0" lang="en-US" sz="32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does your car have at </a:t>
            </a:r>
            <a:br>
              <a:rPr kumimoji="0" lang="en-US" sz="32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the top of the track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?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b="1" dirty="0" smtClean="0">
              <a:latin typeface="+mj-lt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What about at the </a:t>
            </a:r>
            <a:b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bottom of the track?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4800600"/>
            <a:ext cx="6629400" cy="990600"/>
          </a:xfrm>
          <a:prstGeom prst="rect">
            <a:avLst/>
          </a:prstGeom>
        </p:spPr>
        <p:txBody>
          <a:bodyPr vert="horz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What is a variable?  What is a control?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33400" y="152400"/>
            <a:ext cx="8153400" cy="990600"/>
          </a:xfrm>
          <a:prstGeom prst="rect">
            <a:avLst/>
          </a:prstGeom>
        </p:spPr>
        <p:txBody>
          <a:bodyPr vert="horz" anchor="ctr">
            <a:normAutofit fontScale="825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Why do 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engineers 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want to design energy-efficient cars?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220" name="Picture 4" descr="http://www.in.gov/visitindiana/blog/wp-content/uploads/2011/05/Hot-Wheels-ramp.jpg"/>
          <p:cNvPicPr>
            <a:picLocks noChangeAspect="1" noChangeArrowheads="1"/>
          </p:cNvPicPr>
          <p:nvPr/>
        </p:nvPicPr>
        <p:blipFill>
          <a:blip r:embed="rId3" cstate="print"/>
          <a:srcRect l="13846" r="4308"/>
          <a:stretch>
            <a:fillRect/>
          </a:stretch>
        </p:blipFill>
        <p:spPr bwMode="auto">
          <a:xfrm>
            <a:off x="4800600" y="1503220"/>
            <a:ext cx="4343400" cy="2971800"/>
          </a:xfrm>
          <a:prstGeom prst="rect">
            <a:avLst/>
          </a:prstGeom>
          <a:noFill/>
        </p:spPr>
      </p:pic>
      <p:sp>
        <p:nvSpPr>
          <p:cNvPr id="10" name="Right Arrow 9"/>
          <p:cNvSpPr/>
          <p:nvPr/>
        </p:nvSpPr>
        <p:spPr>
          <a:xfrm rot="19973731">
            <a:off x="4132887" y="2237873"/>
            <a:ext cx="1216527" cy="37263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3980487" y="3609472"/>
            <a:ext cx="1216527" cy="372631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153400" cy="990600"/>
          </a:xfrm>
        </p:spPr>
        <p:txBody>
          <a:bodyPr/>
          <a:lstStyle/>
          <a:p>
            <a:r>
              <a:rPr lang="en-US" dirty="0" smtClean="0"/>
              <a:t>Vocabulary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752600"/>
            <a:ext cx="3810000" cy="4495800"/>
          </a:xfrm>
        </p:spPr>
        <p:txBody>
          <a:bodyPr>
            <a:normAutofit/>
          </a:bodyPr>
          <a:lstStyle/>
          <a:p>
            <a:r>
              <a:rPr lang="en-US" b="1" i="1" dirty="0" smtClean="0">
                <a:solidFill>
                  <a:srgbClr val="00B050"/>
                </a:solidFill>
              </a:rPr>
              <a:t>Variable</a:t>
            </a:r>
            <a:r>
              <a:rPr lang="en-US" b="1" dirty="0" smtClean="0"/>
              <a:t> – Something that is allowed to change during an experiment.</a:t>
            </a:r>
          </a:p>
          <a:p>
            <a:pPr>
              <a:spcBef>
                <a:spcPts val="2400"/>
              </a:spcBef>
            </a:pPr>
            <a:r>
              <a:rPr lang="en-US" b="1" i="1" dirty="0" smtClean="0">
                <a:solidFill>
                  <a:srgbClr val="0070C0"/>
                </a:solidFill>
              </a:rPr>
              <a:t>Control</a:t>
            </a:r>
            <a:r>
              <a:rPr lang="en-US" b="1" dirty="0" smtClean="0"/>
              <a:t> – Something kept constant or controlled during an experiment.</a:t>
            </a:r>
          </a:p>
          <a:p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>
            <a:off x="4267200" y="2286000"/>
            <a:ext cx="1066800" cy="685800"/>
          </a:xfrm>
          <a:prstGeom prst="rightArrow">
            <a:avLst/>
          </a:prstGeom>
          <a:solidFill>
            <a:srgbClr val="00B050">
              <a:alpha val="7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2" name="Picture 4" descr="http://t0.gstatic.com/images?q=tbn:ANd9GcQEAvFUB2Dl9ulHjQTX3Us5c9YqUORTs4zr7wrKKCALPTHbvb1HT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1600200"/>
            <a:ext cx="2133600" cy="2133602"/>
          </a:xfrm>
          <a:prstGeom prst="rect">
            <a:avLst/>
          </a:prstGeom>
          <a:noFill/>
        </p:spPr>
      </p:pic>
      <p:pic>
        <p:nvPicPr>
          <p:cNvPr id="7174" name="Picture 6" descr="http://t1.gstatic.com/images?q=tbn:ANd9GcTHYS7pVIvXadTddVrsX5dWlmb_93noM5upbvShw6uDVXerxWW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2600" y="3962400"/>
            <a:ext cx="2895600" cy="2171700"/>
          </a:xfrm>
          <a:prstGeom prst="rect">
            <a:avLst/>
          </a:prstGeom>
          <a:noFill/>
        </p:spPr>
      </p:pic>
      <p:sp>
        <p:nvSpPr>
          <p:cNvPr id="10" name="Right Arrow 9"/>
          <p:cNvSpPr/>
          <p:nvPr/>
        </p:nvSpPr>
        <p:spPr>
          <a:xfrm>
            <a:off x="4267200" y="4495800"/>
            <a:ext cx="1066800" cy="685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Independent vs. Dependent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>
          <a:xfrm>
            <a:off x="533400" y="1905000"/>
            <a:ext cx="7467600" cy="4114800"/>
          </a:xfrm>
        </p:spPr>
        <p:txBody>
          <a:bodyPr wrap="square">
            <a:noAutofit/>
          </a:bodyPr>
          <a:lstStyle/>
          <a:p>
            <a:r>
              <a:rPr lang="en-US" b="1" i="1" dirty="0" smtClean="0"/>
              <a:t>Independent Variable </a:t>
            </a:r>
            <a:r>
              <a:rPr lang="en-US" b="1" dirty="0" smtClean="0"/>
              <a:t>– This is a </a:t>
            </a:r>
            <a:br>
              <a:rPr lang="en-US" b="1" dirty="0" smtClean="0"/>
            </a:br>
            <a:r>
              <a:rPr lang="en-US" b="1" dirty="0" smtClean="0"/>
              <a:t>variable you intentionally change </a:t>
            </a:r>
            <a:br>
              <a:rPr lang="en-US" b="1" dirty="0" smtClean="0"/>
            </a:br>
            <a:r>
              <a:rPr lang="en-US" b="1" dirty="0" smtClean="0"/>
              <a:t>during the experiment, like how </a:t>
            </a:r>
            <a:br>
              <a:rPr lang="en-US" b="1" dirty="0" smtClean="0"/>
            </a:br>
            <a:r>
              <a:rPr lang="en-US" b="1" dirty="0" smtClean="0"/>
              <a:t>much your car weighs.</a:t>
            </a:r>
          </a:p>
          <a:p>
            <a:pPr>
              <a:spcBef>
                <a:spcPts val="1800"/>
              </a:spcBef>
            </a:pPr>
            <a:r>
              <a:rPr lang="en-US" b="1" i="1" dirty="0" smtClean="0"/>
              <a:t>Dependent Variable </a:t>
            </a:r>
            <a:r>
              <a:rPr lang="en-US" b="1" dirty="0" smtClean="0"/>
              <a:t>– This is a variable</a:t>
            </a:r>
            <a:br>
              <a:rPr lang="en-US" b="1" dirty="0" smtClean="0"/>
            </a:br>
            <a:r>
              <a:rPr lang="en-US" b="1" dirty="0" smtClean="0"/>
              <a:t>that changes as a result of a change</a:t>
            </a:r>
            <a:br>
              <a:rPr lang="en-US" b="1" dirty="0" smtClean="0"/>
            </a:br>
            <a:r>
              <a:rPr lang="en-US" b="1" dirty="0" smtClean="0"/>
              <a:t>in the independent variable, in this</a:t>
            </a:r>
            <a:br>
              <a:rPr lang="en-US" b="1" dirty="0" smtClean="0"/>
            </a:br>
            <a:r>
              <a:rPr lang="en-US" b="1" dirty="0" smtClean="0"/>
              <a:t>case the time it takes your car to </a:t>
            </a:r>
            <a:br>
              <a:rPr lang="en-US" b="1" dirty="0" smtClean="0"/>
            </a:br>
            <a:r>
              <a:rPr lang="en-US" b="1" dirty="0" smtClean="0"/>
              <a:t>get down the track.</a:t>
            </a:r>
          </a:p>
          <a:p>
            <a:endParaRPr lang="en-US" dirty="0"/>
          </a:p>
        </p:txBody>
      </p:sp>
      <p:pic>
        <p:nvPicPr>
          <p:cNvPr id="5121" name="Picture 1" descr="C:\Users\yowell\AppData\Local\Microsoft\Windows\Temporary Internet Files\Content.IE5\7570AKR4\MC900140395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1676400"/>
            <a:ext cx="2247595" cy="1880921"/>
          </a:xfrm>
          <a:prstGeom prst="rect">
            <a:avLst/>
          </a:prstGeom>
          <a:noFill/>
        </p:spPr>
      </p:pic>
      <p:pic>
        <p:nvPicPr>
          <p:cNvPr id="5122" name="Picture 2" descr="C:\Users\yowell\AppData\Local\Microsoft\Windows\Temporary Internet Files\Content.IE5\QZS1FPL9\MP900305767[1]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53200" y="3962400"/>
            <a:ext cx="2054733" cy="21515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153400" cy="990600"/>
          </a:xfrm>
        </p:spPr>
        <p:txBody>
          <a:bodyPr>
            <a:normAutofit/>
          </a:bodyPr>
          <a:lstStyle/>
          <a:p>
            <a:r>
              <a:rPr lang="en-US" dirty="0" smtClean="0"/>
              <a:t>Graphing Variables</a:t>
            </a:r>
            <a:endParaRPr lang="en-U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1676400"/>
            <a:ext cx="6798747" cy="4566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657600" y="6248400"/>
            <a:ext cx="2590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Independent Variable</a:t>
            </a:r>
            <a:endParaRPr lang="en-US" sz="1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28600" y="3505200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/>
              <a:t>Dependent</a:t>
            </a:r>
          </a:p>
          <a:p>
            <a:r>
              <a:rPr lang="en-US" sz="1600" b="1" dirty="0" smtClean="0"/>
              <a:t>Variable</a:t>
            </a:r>
            <a:endParaRPr lang="en-US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Working with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981200"/>
            <a:ext cx="7620000" cy="4114800"/>
          </a:xfrm>
        </p:spPr>
        <p:txBody>
          <a:bodyPr/>
          <a:lstStyle/>
          <a:p>
            <a:r>
              <a:rPr lang="en-US" b="1" dirty="0" smtClean="0"/>
              <a:t>What are some variables that may change the speed of our cars (dependent variable)?</a:t>
            </a:r>
          </a:p>
          <a:p>
            <a:r>
              <a:rPr lang="en-US" b="1" dirty="0" smtClean="0"/>
              <a:t>Engineering Video (</a:t>
            </a:r>
            <a:r>
              <a:rPr lang="en-US" b="1" dirty="0" smtClean="0">
                <a:hlinkClick r:id="rId2"/>
              </a:rPr>
              <a:t>http://pbskids.org/designsquad/profiles/index.html</a:t>
            </a:r>
            <a:r>
              <a:rPr lang="en-US" b="1" dirty="0" smtClean="0"/>
              <a:t>) …click on snowboarding video</a:t>
            </a:r>
          </a:p>
          <a:p>
            <a:r>
              <a:rPr lang="en-US" b="1" dirty="0" smtClean="0"/>
              <a:t>Tests / Experiments</a:t>
            </a:r>
          </a:p>
          <a:p>
            <a:r>
              <a:rPr lang="en-US" b="1" dirty="0" smtClean="0"/>
              <a:t>Graph the variables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533400" y="1828800"/>
          <a:ext cx="81534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57200" y="457200"/>
            <a:ext cx="7543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sz="4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Graph </a:t>
            </a:r>
            <a:r>
              <a:rPr lang="en-US" sz="36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(for display on white board)</a:t>
            </a:r>
            <a:endParaRPr lang="en-US" sz="44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304800" y="1600200"/>
          <a:ext cx="8461375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0" y="457200"/>
            <a:ext cx="7543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sz="4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Graph </a:t>
            </a:r>
            <a:r>
              <a:rPr lang="en-US" sz="36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(for display on white board)</a:t>
            </a:r>
            <a:endParaRPr lang="en-US" sz="44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11692</TotalTime>
  <Words>164</Words>
  <Application>Microsoft Office PowerPoint</Application>
  <PresentationFormat>On-screen Show (4:3)</PresentationFormat>
  <Paragraphs>34</Paragraphs>
  <Slides>8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Median</vt:lpstr>
      <vt:lpstr>Aspect</vt:lpstr>
      <vt:lpstr>Slide 1</vt:lpstr>
      <vt:lpstr>Slide 2</vt:lpstr>
      <vt:lpstr>Vocabulary</vt:lpstr>
      <vt:lpstr>Independent vs. Dependent</vt:lpstr>
      <vt:lpstr>Graphing Variables</vt:lpstr>
      <vt:lpstr>Working with Variables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Race Car Design!</dc:title>
  <dc:creator>Jake</dc:creator>
  <cp:lastModifiedBy>Janet Yowell</cp:lastModifiedBy>
  <cp:revision>190</cp:revision>
  <dcterms:created xsi:type="dcterms:W3CDTF">2009-06-04T17:26:22Z</dcterms:created>
  <dcterms:modified xsi:type="dcterms:W3CDTF">2011-12-13T18:16:58Z</dcterms:modified>
</cp:coreProperties>
</file>