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78" r:id="rId1"/>
  </p:sldMasterIdLst>
  <p:notesMasterIdLst>
    <p:notesMasterId r:id="rId16"/>
  </p:notesMasterIdLst>
  <p:handoutMasterIdLst>
    <p:handoutMasterId r:id="rId17"/>
  </p:handoutMasterIdLst>
  <p:sldIdLst>
    <p:sldId id="258" r:id="rId2"/>
    <p:sldId id="259" r:id="rId3"/>
    <p:sldId id="265" r:id="rId4"/>
    <p:sldId id="264" r:id="rId5"/>
    <p:sldId id="266" r:id="rId6"/>
    <p:sldId id="260" r:id="rId7"/>
    <p:sldId id="261" r:id="rId8"/>
    <p:sldId id="263" r:id="rId9"/>
    <p:sldId id="268" r:id="rId10"/>
    <p:sldId id="256" r:id="rId11"/>
    <p:sldId id="267" r:id="rId12"/>
    <p:sldId id="269" r:id="rId13"/>
    <p:sldId id="270" r:id="rId14"/>
    <p:sldId id="271" r:id="rId15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53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16" autoAdjust="0"/>
    <p:restoredTop sz="81320" autoAdjust="0"/>
  </p:normalViewPr>
  <p:slideViewPr>
    <p:cSldViewPr>
      <p:cViewPr varScale="1">
        <p:scale>
          <a:sx n="66" d="100"/>
          <a:sy n="66" d="100"/>
        </p:scale>
        <p:origin x="9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20212C2-B14F-4296-8EC1-6CA58D7C3FF6}" type="datetimeFigureOut">
              <a:rPr lang="en-US"/>
              <a:pPr>
                <a:defRPr/>
              </a:pPr>
              <a:t>9/24/2015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91169A23-7E5D-4972-B11E-1AA263EB822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8699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32BD7D-5BB8-4A58-9968-AFECFF678C76}" type="datetimeFigureOut">
              <a:rPr lang="en-US" smtClean="0"/>
              <a:t>9/24/2015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092041-1A1D-41DE-87AC-767A64399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0923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Reverse Engineering Intro</a:t>
            </a:r>
            <a:r>
              <a:rPr lang="en-US" baseline="0" dirty="0" smtClean="0"/>
              <a:t> Presentation, </a:t>
            </a:r>
            <a:r>
              <a:rPr lang="en-US" baseline="0" dirty="0" smtClean="0"/>
              <a:t>Reverse Engineering Project Activity, TeachEngineering.org</a:t>
            </a:r>
            <a:endParaRPr lang="en-US" baseline="0" dirty="0" smtClean="0"/>
          </a:p>
          <a:p>
            <a:r>
              <a:rPr lang="en-US" dirty="0" smtClean="0"/>
              <a:t>Image</a:t>
            </a:r>
            <a:r>
              <a:rPr lang="en-US" baseline="0" dirty="0" smtClean="0"/>
              <a:t> sources:</a:t>
            </a:r>
            <a:endParaRPr lang="en-US" dirty="0" smtClean="0"/>
          </a:p>
          <a:p>
            <a:r>
              <a:rPr lang="en-US" baseline="0" dirty="0" smtClean="0"/>
              <a:t>Top left </a:t>
            </a:r>
            <a:r>
              <a:rPr lang="en-US" baseline="0" dirty="0" smtClean="0"/>
              <a:t>(students taking apart a </a:t>
            </a:r>
            <a:r>
              <a:rPr lang="en-US" baseline="0" dirty="0" smtClean="0"/>
              <a:t>medical device</a:t>
            </a:r>
            <a:r>
              <a:rPr lang="en-US" baseline="0" dirty="0" smtClean="0"/>
              <a:t>): </a:t>
            </a:r>
            <a:r>
              <a:rPr lang="en-US" baseline="0" dirty="0" smtClean="0"/>
              <a:t>2013 </a:t>
            </a:r>
            <a:r>
              <a:rPr lang="en-US" baseline="0" dirty="0" err="1" smtClean="0"/>
              <a:t>BioCuriousLab’s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photostream</a:t>
            </a:r>
            <a:r>
              <a:rPr lang="en-US" baseline="0" dirty="0" smtClean="0"/>
              <a:t> on Flickr at https://www.flickr.com/photos/biocuriouslab/8689986869/ [Creative Commons licensing at https://creativecommons.org/licenses/by/2.0/]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Top right (disassembled </a:t>
            </a:r>
            <a:r>
              <a:rPr lang="en-US" baseline="0" dirty="0" err="1" smtClean="0"/>
              <a:t>rubic’s</a:t>
            </a:r>
            <a:r>
              <a:rPr lang="en-US" baseline="0" dirty="0" smtClean="0"/>
              <a:t> cube): 2006 </a:t>
            </a:r>
            <a:r>
              <a:rPr lang="en-US" baseline="0" dirty="0" err="1" smtClean="0"/>
              <a:t>Curis</a:t>
            </a:r>
            <a:r>
              <a:rPr lang="en-US" baseline="0" dirty="0" smtClean="0"/>
              <a:t>, Wikimedia Commons https://commons.wikimedia.org/wiki/File:Disassembled-rubix-1.jpg [Licensed under CC BY 2.5]</a:t>
            </a:r>
          </a:p>
          <a:p>
            <a:r>
              <a:rPr lang="en-US" baseline="0" dirty="0" smtClean="0"/>
              <a:t>Lower </a:t>
            </a:r>
            <a:r>
              <a:rPr lang="en-US" baseline="0" dirty="0" smtClean="0"/>
              <a:t>left </a:t>
            </a:r>
            <a:r>
              <a:rPr lang="en-US" baseline="0" dirty="0" smtClean="0"/>
              <a:t>(disassembled pedometer): 2008 Lenore Edman’s </a:t>
            </a:r>
            <a:r>
              <a:rPr lang="en-US" baseline="0" dirty="0" err="1" smtClean="0"/>
              <a:t>photostream</a:t>
            </a:r>
            <a:r>
              <a:rPr lang="en-US" baseline="0" dirty="0" smtClean="0"/>
              <a:t> on Flickr at https</a:t>
            </a:r>
            <a:r>
              <a:rPr lang="en-US" baseline="0" dirty="0" smtClean="0"/>
              <a:t>://www.flickr.com/photos/lenore-m/2279297688 [Creative Commons licensing </a:t>
            </a:r>
            <a:r>
              <a:rPr lang="en-US" baseline="0" dirty="0" smtClean="0"/>
              <a:t>at https</a:t>
            </a:r>
            <a:r>
              <a:rPr lang="en-US" baseline="0" dirty="0" smtClean="0"/>
              <a:t>://creativecommons.org/licenses/by/2.0/]</a:t>
            </a:r>
          </a:p>
          <a:p>
            <a:r>
              <a:rPr lang="en-US" baseline="0" dirty="0" smtClean="0"/>
              <a:t>Lower </a:t>
            </a:r>
            <a:r>
              <a:rPr lang="en-US" baseline="0" dirty="0" smtClean="0"/>
              <a:t>right (3 teens at table): 2015 Alexa </a:t>
            </a:r>
            <a:r>
              <a:rPr lang="en-US" baseline="0" dirty="0" err="1" smtClean="0"/>
              <a:t>Garfinkel</a:t>
            </a:r>
            <a:r>
              <a:rPr lang="en-US" baseline="0" dirty="0" smtClean="0"/>
              <a:t> (author), Colorado State University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92041-1A1D-41DE-87AC-767A643998C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89637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Also see the separate Word and</a:t>
            </a:r>
            <a:r>
              <a:rPr lang="en-US" baseline="0" dirty="0" smtClean="0"/>
              <a:t> PDF files of these </a:t>
            </a:r>
            <a:r>
              <a:rPr lang="en-US" baseline="0" dirty="0" smtClean="0"/>
              <a:t>same rubrics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92041-1A1D-41DE-87AC-767A643998CA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3687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steps of the engineering design process</a:t>
            </a:r>
          </a:p>
          <a:p>
            <a:r>
              <a:rPr lang="en-US" dirty="0" smtClean="0"/>
              <a:t>Image source: 2014</a:t>
            </a:r>
            <a:r>
              <a:rPr lang="en-US" baseline="0" dirty="0" smtClean="0"/>
              <a:t> </a:t>
            </a:r>
            <a:r>
              <a:rPr lang="en-US" baseline="0" dirty="0" smtClean="0"/>
              <a:t>TeachEnginering.org. All rights reserved. https://www.teachengineering.org/engrdesignprocess.php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92041-1A1D-41DE-87AC-767A643998CA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5733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Modify and/or add a specific deadline as makes sense for your class and time</a:t>
            </a:r>
          </a:p>
          <a:p>
            <a:r>
              <a:rPr lang="en-US" baseline="0" dirty="0" smtClean="0"/>
              <a:t>Image </a:t>
            </a:r>
            <a:r>
              <a:rPr lang="en-US" baseline="0" dirty="0" smtClean="0"/>
              <a:t>source: </a:t>
            </a:r>
          </a:p>
          <a:p>
            <a:r>
              <a:rPr lang="en-US" baseline="0" dirty="0" smtClean="0"/>
              <a:t>2013 </a:t>
            </a:r>
            <a:r>
              <a:rPr lang="en-US" baseline="0" dirty="0" err="1" smtClean="0"/>
              <a:t>Victorgrigas</a:t>
            </a:r>
            <a:r>
              <a:rPr lang="en-US" baseline="0" dirty="0" smtClean="0"/>
              <a:t>, Wikimedia Commons https://commons.wikimedia.org/wiki/File:High_Line_Nyc_Marriage_Proposal.jpg [</a:t>
            </a:r>
            <a:r>
              <a:rPr lang="en-US" dirty="0" smtClean="0"/>
              <a:t>Licensed under CC BY-SA 3.0]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92041-1A1D-41DE-87AC-767A643998C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806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sources: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Cordless</a:t>
            </a:r>
            <a:r>
              <a:rPr lang="en-US" baseline="0" dirty="0" smtClean="0"/>
              <a:t> drill: 2005 Photo by Greg Hume, Wikimedia Commons https://commons.wikimedia.org/wiki/File:CordlessDrill.jpg [</a:t>
            </a:r>
            <a:r>
              <a:rPr lang="en-US" dirty="0" smtClean="0"/>
              <a:t>Licensed under CC BY-SA 3.0]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Flat-nosed pliers: 2010 Evan-Amos, Wikimedia Commons https://commons.wikimedia.org/wiki/File:Tool-pliers.jpg [public</a:t>
            </a:r>
            <a:r>
              <a:rPr lang="en-US" baseline="0" dirty="0" smtClean="0"/>
              <a:t> domain]</a:t>
            </a:r>
            <a:r>
              <a:rPr lang="en-US" dirty="0" smtClean="0"/>
              <a:t>  </a:t>
            </a:r>
          </a:p>
          <a:p>
            <a:r>
              <a:rPr lang="en-US" dirty="0" smtClean="0"/>
              <a:t>Flat-head screwdriver: 2007 Fcb981, Wikimedia Commons https://commons.wikimedia.org/wiki/File:Screw_Driver_display.jpg [Licensed under CC-BY-2.5 under GNU Free Documentation License]</a:t>
            </a:r>
          </a:p>
          <a:p>
            <a:r>
              <a:rPr lang="en-US" dirty="0" smtClean="0"/>
              <a:t>Calipers: 2009 Simon A. </a:t>
            </a:r>
            <a:r>
              <a:rPr lang="en-US" dirty="0" err="1" smtClean="0"/>
              <a:t>Eugster</a:t>
            </a:r>
            <a:r>
              <a:rPr lang="en-US" dirty="0" smtClean="0"/>
              <a:t>, Wikimedia Commons https://commons.wikimedia.org/wiki/File:Caliper_full_view.jpeg [Licensed under CC BY-SA 3.0]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92041-1A1D-41DE-87AC-767A643998C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019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BOM = bill of materials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92041-1A1D-41DE-87AC-767A643998C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014143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sources: </a:t>
            </a:r>
          </a:p>
          <a:p>
            <a:r>
              <a:rPr lang="en-US" dirty="0" smtClean="0"/>
              <a:t>Shaded isometric</a:t>
            </a:r>
            <a:r>
              <a:rPr lang="en-US" baseline="0" dirty="0" smtClean="0"/>
              <a:t> drawing of </a:t>
            </a:r>
            <a:r>
              <a:rPr lang="en-US" dirty="0" smtClean="0"/>
              <a:t>cube: 2006</a:t>
            </a:r>
            <a:r>
              <a:rPr lang="en-US" baseline="0" dirty="0" smtClean="0"/>
              <a:t> Christophe Dang Ngoc Chan &amp; Mike Horvath, Wikimedia Commons https://commons.wikimedia.org/wiki/File:Perspective_isometrique_cube_gris.svg [public domain]</a:t>
            </a:r>
          </a:p>
          <a:p>
            <a:r>
              <a:rPr lang="en-US" baseline="0" dirty="0" smtClean="0"/>
              <a:t>3-part orthogonal engineering drawing of a worm gear plus BoM: 2006 Thorsten Hartmann, Wikimedia Commons https://commons.wikimedia.org/wiki/File:Schneckengetriebe.png [Licensed under </a:t>
            </a:r>
            <a:r>
              <a:rPr lang="en-US" dirty="0" smtClean="0"/>
              <a:t>CC BY-SA 3.0]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92041-1A1D-41DE-87AC-767A643998C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6047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sources:</a:t>
            </a:r>
          </a:p>
          <a:p>
            <a:r>
              <a:rPr lang="en-US" baseline="0" dirty="0" smtClean="0"/>
              <a:t>Exploded view of bayonet knife: 1986 U.S. Army, Wikimedia Commons https://upload.wikimedia.org/wikipedia/commons/thumb/0/0a/Bayonet-Knife_M6_Expl.jpg/800px-Bayonet-Knife_M6_Expl.jpg [public domain image]</a:t>
            </a:r>
          </a:p>
          <a:p>
            <a:r>
              <a:rPr lang="en-US" baseline="0" dirty="0" smtClean="0"/>
              <a:t>Labeled bicycle parts diagram: 2007 </a:t>
            </a:r>
            <a:r>
              <a:rPr lang="en-US" baseline="0" dirty="0" err="1" smtClean="0"/>
              <a:t>Fiestoforo</a:t>
            </a:r>
            <a:r>
              <a:rPr lang="en-US" baseline="0" dirty="0" smtClean="0"/>
              <a:t>/AI2, Wikimedia Commons https://commons.wikimedia.org/wiki/File:Bicycle_diagram-en.svg [Licensed under CC-3.0 GNU Free Documentation License]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92041-1A1D-41DE-87AC-767A643998C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299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/>
              <a:t>Modify and/or add specific deadlines as makes sense for your class and time</a:t>
            </a:r>
            <a:r>
              <a:rPr lang="en-US" dirty="0"/>
              <a:t>.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92041-1A1D-41DE-87AC-767A643998C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0983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Image sources: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Toy rocket: 2012 D J Shin, Wikimedia Commons https://commons.wikimedia.org/wiki/File:Unknown_Chinese_Maker_Tin_Rocket_Spaceship_Skyexpress_Front_With_Box.jpg [Licensed under CC BY-SA 3.0]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Water gun: 2011 Graham Dean, Flickr https://www.flickr.com/photos/britanglishman/5653390473 [Licensed under CC BY 2.0, https://creativecommons.org/licenses/by/2.0/]</a:t>
            </a:r>
          </a:p>
          <a:p>
            <a:r>
              <a:rPr lang="en-US" dirty="0" smtClean="0"/>
              <a:t>Fishing pole spinning</a:t>
            </a:r>
            <a:r>
              <a:rPr lang="en-US" baseline="0" dirty="0" smtClean="0"/>
              <a:t> reel</a:t>
            </a:r>
            <a:r>
              <a:rPr lang="en-US" dirty="0" smtClean="0"/>
              <a:t>:  2006 Jan </a:t>
            </a:r>
            <a:r>
              <a:rPr lang="en-US" dirty="0" err="1" smtClean="0"/>
              <a:t>Tik</a:t>
            </a:r>
            <a:r>
              <a:rPr lang="en-US" dirty="0" smtClean="0"/>
              <a:t> from Flickr, Wikimedia Commons https://commons.wikimedia.org/wiki/File:Fishing_reel.jpg [Licensed</a:t>
            </a:r>
            <a:r>
              <a:rPr lang="en-US" baseline="0" dirty="0" smtClean="0"/>
              <a:t> </a:t>
            </a:r>
            <a:r>
              <a:rPr lang="en-US" dirty="0" smtClean="0"/>
              <a:t>under CC BY 2.0]</a:t>
            </a:r>
          </a:p>
          <a:p>
            <a:r>
              <a:rPr lang="en-US" dirty="0" smtClean="0"/>
              <a:t>Weighted</a:t>
            </a:r>
            <a:r>
              <a:rPr lang="en-US" baseline="0" dirty="0" smtClean="0"/>
              <a:t> t</a:t>
            </a:r>
            <a:r>
              <a:rPr lang="en-US" dirty="0" smtClean="0"/>
              <a:t>ape</a:t>
            </a:r>
            <a:r>
              <a:rPr lang="en-US" baseline="0" dirty="0" smtClean="0"/>
              <a:t> dispenser: 2010 Evan-Amos, Wikimedia Commons https://commons.wikimedia.org/wiki/File:Tape-dispenser.jpg [public domain]</a:t>
            </a:r>
          </a:p>
          <a:p>
            <a:r>
              <a:rPr lang="en-US" baseline="0" dirty="0" smtClean="0"/>
              <a:t>Red bicycle: 2012 Victor </a:t>
            </a:r>
            <a:r>
              <a:rPr lang="en-US" baseline="0" dirty="0" err="1" smtClean="0"/>
              <a:t>Vanderberg</a:t>
            </a:r>
            <a:r>
              <a:rPr lang="en-US" baseline="0" dirty="0" smtClean="0"/>
              <a:t>, Wikimedia Commons https://commons.wikimedia.org/wiki/File:HardtailMountainBike_2010_Specialized_Rockhopper.jpg [Licensed under CC BY-SA 3.0]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 smtClean="0"/>
              <a:t>Remote-controlled car: 2010 </a:t>
            </a:r>
            <a:r>
              <a:rPr lang="en-US" baseline="0" dirty="0" err="1" smtClean="0"/>
              <a:t>Jfitch</a:t>
            </a:r>
            <a:r>
              <a:rPr lang="en-US" baseline="0" dirty="0" smtClean="0"/>
              <a:t>, Wikimedia Commons https://commons.wikimedia.org/wiki/File:RC_Race_Car_SST2000.jpg [Licensed under CC BY 3.0, http://creativecommons.org/licenses/by/3.0]</a:t>
            </a:r>
          </a:p>
          <a:p>
            <a:r>
              <a:rPr lang="en-US" baseline="0" dirty="0" smtClean="0"/>
              <a:t>Toy bulldozer truck: https://pixabay.com/en/lego-technic-shovel-construction-717194/ [Licensed under CC0 public domain; https://pixabay.com/en/service/terms/#usage]</a:t>
            </a:r>
          </a:p>
          <a:p>
            <a:r>
              <a:rPr lang="en-US" baseline="0" dirty="0" smtClean="0"/>
              <a:t>Mechanical pencil: 2006 </a:t>
            </a:r>
            <a:r>
              <a:rPr lang="en-US" baseline="0" dirty="0" err="1" smtClean="0"/>
              <a:t>Knulclunk</a:t>
            </a:r>
            <a:r>
              <a:rPr lang="en-US" baseline="0" dirty="0" smtClean="0"/>
              <a:t>, Wikimedia Commons https://commons.wikimedia.org/wiki/File:Mechpencil05.jpg [public domain]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92041-1A1D-41DE-87AC-767A643998C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5718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Modify and/or add specific deadlines as makes sense for your class and time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092041-1A1D-41DE-87AC-767A643998C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4879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Oval 9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0" y="2226503"/>
            <a:ext cx="5917679" cy="255087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0" y="4777380"/>
            <a:ext cx="5917679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8080" y="1828800"/>
            <a:ext cx="990599" cy="22865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fld id="{B9AA77DC-2E8B-41DD-8F53-3F9C35CF988F}" type="datetimeFigureOut">
              <a:rPr lang="en-US" smtClean="0"/>
              <a:pPr>
                <a:defRPr/>
              </a:pPr>
              <a:t>9/24/2015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6208" y="3264408"/>
            <a:ext cx="3859795" cy="228660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F423A849-42C2-4E3A-9486-AD93C836D3EF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72234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10204164">
              <a:off x="426788" y="456424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6" name="Rectangle 15"/>
            <p:cNvSpPr/>
            <p:nvPr/>
          </p:nvSpPr>
          <p:spPr>
            <a:xfrm>
              <a:off x="421503" y="402165"/>
              <a:ext cx="8327939" cy="31411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0800000">
              <a:off x="485023" y="2670079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4961454"/>
            <a:ext cx="642200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1" y="685800"/>
            <a:ext cx="6422004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0" y="5528192"/>
            <a:ext cx="6422004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5DF6EF-B0C5-4CC0-AD0B-450328ED8CC9}" type="datetimeFigureOut">
              <a:rPr lang="en-US" smtClean="0"/>
              <a:pPr>
                <a:defRPr/>
              </a:pPr>
              <a:t>9/24/2015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F87A8AC3-1E9C-474B-87A6-C595121960C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5093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2780895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Rectangle 8"/>
            <p:cNvSpPr/>
            <p:nvPr/>
          </p:nvSpPr>
          <p:spPr>
            <a:xfrm>
              <a:off x="485023" y="4343399"/>
              <a:ext cx="8182128" cy="211243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>
              <a:off x="485023" y="2854646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2005" cy="169272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488023"/>
            <a:ext cx="6422005" cy="2536857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5DF6EF-B0C5-4CC0-AD0B-450328ED8CC9}" type="datetimeFigureOut">
              <a:rPr lang="en-US" smtClean="0"/>
              <a:pPr>
                <a:defRPr/>
              </a:pPr>
              <a:t>9/24/2015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F87A8AC3-1E9C-474B-87A6-C595121960C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542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21010068">
              <a:off x="6359946" y="4309201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10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3" name="TextBox 22"/>
          <p:cNvSpPr txBox="1"/>
          <p:nvPr/>
        </p:nvSpPr>
        <p:spPr bwMode="gray">
          <a:xfrm>
            <a:off x="647430" y="651690"/>
            <a:ext cx="60159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 bwMode="gray">
          <a:xfrm>
            <a:off x="7069418" y="2900292"/>
            <a:ext cx="61906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80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8060" y="927099"/>
            <a:ext cx="6160385" cy="2882179"/>
          </a:xfrm>
        </p:spPr>
        <p:txBody>
          <a:bodyPr anchor="ctr"/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387278" y="3809278"/>
            <a:ext cx="5646143" cy="333113"/>
          </a:xfrm>
        </p:spPr>
        <p:txBody>
          <a:bodyPr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5000816"/>
            <a:ext cx="6343673" cy="101061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5DF6EF-B0C5-4CC0-AD0B-450328ED8CC9}" type="datetimeFigureOut">
              <a:rPr lang="en-US" smtClean="0"/>
              <a:pPr>
                <a:defRPr/>
              </a:pPr>
              <a:t>9/24/2015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F87A8AC3-1E9C-474B-87A6-C595121960C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86261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5"/>
            <p:cNvSpPr/>
            <p:nvPr/>
          </p:nvSpPr>
          <p:spPr bwMode="gray">
            <a:xfrm rot="21010068">
              <a:off x="6359946" y="431124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7"/>
            <p:cNvSpPr/>
            <p:nvPr/>
          </p:nvSpPr>
          <p:spPr bwMode="gray">
            <a:xfrm>
              <a:off x="485023" y="4381500"/>
              <a:ext cx="8182128" cy="2130508"/>
            </a:xfrm>
            <a:custGeom>
              <a:avLst/>
              <a:gdLst/>
              <a:ahLst/>
              <a:cxnLst/>
              <a:rect l="l" t="t" r="r" b="b"/>
              <a:pathLst>
                <a:path w="10000" h="9621">
                  <a:moveTo>
                    <a:pt x="0" y="0"/>
                  </a:moveTo>
                  <a:lnTo>
                    <a:pt x="0" y="2411"/>
                  </a:lnTo>
                  <a:lnTo>
                    <a:pt x="0" y="9586"/>
                  </a:lnTo>
                  <a:lnTo>
                    <a:pt x="0" y="9621"/>
                  </a:lnTo>
                  <a:lnTo>
                    <a:pt x="10000" y="9585"/>
                  </a:lnTo>
                  <a:cubicBezTo>
                    <a:pt x="9997" y="8144"/>
                    <a:pt x="10003" y="9571"/>
                    <a:pt x="10000" y="9586"/>
                  </a:cubicBezTo>
                  <a:cubicBezTo>
                    <a:pt x="9997" y="7194"/>
                    <a:pt x="9993" y="4803"/>
                    <a:pt x="9990" y="2411"/>
                  </a:cubicBezTo>
                  <a:lnTo>
                    <a:pt x="9990" y="0"/>
                  </a:lnTo>
                  <a:lnTo>
                    <a:pt x="9990" y="0"/>
                  </a:lnTo>
                  <a:lnTo>
                    <a:pt x="9534" y="253"/>
                  </a:lnTo>
                  <a:lnTo>
                    <a:pt x="9084" y="477"/>
                  </a:lnTo>
                  <a:lnTo>
                    <a:pt x="8628" y="669"/>
                  </a:lnTo>
                  <a:lnTo>
                    <a:pt x="8177" y="847"/>
                  </a:lnTo>
                  <a:lnTo>
                    <a:pt x="7726" y="984"/>
                  </a:lnTo>
                  <a:lnTo>
                    <a:pt x="7279" y="1087"/>
                  </a:lnTo>
                  <a:lnTo>
                    <a:pt x="6832" y="1176"/>
                  </a:lnTo>
                  <a:lnTo>
                    <a:pt x="6393" y="1236"/>
                  </a:lnTo>
                  <a:lnTo>
                    <a:pt x="5962" y="1279"/>
                  </a:lnTo>
                  <a:lnTo>
                    <a:pt x="5534" y="1294"/>
                  </a:lnTo>
                  <a:lnTo>
                    <a:pt x="5120" y="1294"/>
                  </a:lnTo>
                  <a:lnTo>
                    <a:pt x="4709" y="1294"/>
                  </a:lnTo>
                  <a:lnTo>
                    <a:pt x="4311" y="1266"/>
                  </a:lnTo>
                  <a:lnTo>
                    <a:pt x="3923" y="1221"/>
                  </a:lnTo>
                  <a:lnTo>
                    <a:pt x="3548" y="1161"/>
                  </a:lnTo>
                  <a:lnTo>
                    <a:pt x="3187" y="1101"/>
                  </a:lnTo>
                  <a:lnTo>
                    <a:pt x="2840" y="1026"/>
                  </a:lnTo>
                  <a:lnTo>
                    <a:pt x="2505" y="954"/>
                  </a:lnTo>
                  <a:lnTo>
                    <a:pt x="2192" y="865"/>
                  </a:lnTo>
                  <a:lnTo>
                    <a:pt x="1889" y="775"/>
                  </a:lnTo>
                  <a:lnTo>
                    <a:pt x="1346" y="579"/>
                  </a:lnTo>
                  <a:lnTo>
                    <a:pt x="882" y="400"/>
                  </a:lnTo>
                  <a:lnTo>
                    <a:pt x="511" y="253"/>
                  </a:lnTo>
                  <a:lnTo>
                    <a:pt x="234" y="118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7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2057400"/>
            <a:ext cx="6422005" cy="20955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1" y="5024908"/>
            <a:ext cx="6422004" cy="994891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5DF6EF-B0C5-4CC0-AD0B-450328ED8CC9}" type="datetimeFigureOut">
              <a:rPr lang="en-US" smtClean="0"/>
              <a:pPr>
                <a:defRPr/>
              </a:pPr>
              <a:t>9/24/2015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F87A8AC3-1E9C-474B-87A6-C595121960C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30303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423593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2489200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440" y="3147164"/>
            <a:ext cx="2313432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05614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6"/>
          </p:nvPr>
        </p:nvSpPr>
        <p:spPr>
          <a:xfrm>
            <a:off x="3408471" y="3147164"/>
            <a:ext cx="2318918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2489200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60935" y="3147164"/>
            <a:ext cx="2316625" cy="2888366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294530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5DF6EF-B0C5-4CC0-AD0B-450328ED8CC9}" type="datetimeFigureOut">
              <a:rPr lang="en-US" smtClean="0"/>
              <a:pPr>
                <a:defRPr/>
              </a:pPr>
              <a:t>9/24/2015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F87A8AC3-1E9C-474B-87A6-C595121960C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884292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927100"/>
            <a:ext cx="6345260" cy="709864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0" y="4179596"/>
            <a:ext cx="2313432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9055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439" y="4837558"/>
            <a:ext cx="2313432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11125" y="4179595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8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53189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11125" y="484820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58642" y="4179596"/>
            <a:ext cx="2318918" cy="657962"/>
          </a:xfrm>
        </p:spPr>
        <p:txBody>
          <a:bodyPr anchor="b">
            <a:noAutofit/>
          </a:bodyPr>
          <a:lstStyle>
            <a:lvl1pPr marL="0" indent="0">
              <a:buNone/>
              <a:defRPr sz="20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9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08641" y="2489200"/>
            <a:ext cx="2015144" cy="1447342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58642" y="4837558"/>
            <a:ext cx="2318918" cy="1187321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cxnSp>
        <p:nvCxnSpPr>
          <p:cNvPr id="40" name="Straight Connector 39"/>
          <p:cNvCxnSpPr/>
          <p:nvPr/>
        </p:nvCxnSpPr>
        <p:spPr>
          <a:xfrm>
            <a:off x="3290019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849521" y="2489201"/>
            <a:ext cx="0" cy="3546328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C5DF6EF-B0C5-4CC0-AD0B-450328ED8CC9}" type="datetimeFigureOut">
              <a:rPr lang="en-US" smtClean="0"/>
              <a:pPr>
                <a:defRPr/>
              </a:pPr>
              <a:t>9/24/2015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F87A8AC3-1E9C-474B-87A6-C595121960C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867449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21301" y="6387910"/>
            <a:ext cx="990599" cy="228659"/>
          </a:xfrm>
        </p:spPr>
        <p:txBody>
          <a:bodyPr/>
          <a:lstStyle/>
          <a:p>
            <a:pPr>
              <a:defRPr/>
            </a:pPr>
            <a:fld id="{2400A264-26FE-4A39-AFE4-F998AE59BAAA}" type="datetimeFigureOut">
              <a:rPr lang="en-US" smtClean="0"/>
              <a:pPr>
                <a:defRPr/>
              </a:pPr>
              <a:t>9/24/2015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16133" y="6387910"/>
            <a:ext cx="3859795" cy="2286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73A0E2D4-3856-4434-A16E-F2BEFE8FE83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698886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20420" cy="6860798"/>
            <a:chOff x="-1588" y="0"/>
            <a:chExt cx="9120420" cy="6860798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4966650">
              <a:off x="4673046" y="5107506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</p:grpSp>
      <p:sp>
        <p:nvSpPr>
          <p:cNvPr id="17" name="Rectangle 16"/>
          <p:cNvSpPr/>
          <p:nvPr/>
        </p:nvSpPr>
        <p:spPr>
          <a:xfrm>
            <a:off x="414867" y="402165"/>
            <a:ext cx="4610565" cy="60536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Freeform 9"/>
          <p:cNvSpPr/>
          <p:nvPr/>
        </p:nvSpPr>
        <p:spPr bwMode="gray">
          <a:xfrm rot="5400000">
            <a:off x="1299309" y="1765596"/>
            <a:ext cx="5995993" cy="3326809"/>
          </a:xfrm>
          <a:custGeom>
            <a:avLst/>
            <a:gdLst/>
            <a:ahLst/>
            <a:cxnLst/>
            <a:rect l="0" t="0" r="r" b="b"/>
            <a:pathLst>
              <a:path w="4960" h="2752">
                <a:moveTo>
                  <a:pt x="0" y="0"/>
                </a:moveTo>
                <a:lnTo>
                  <a:pt x="0" y="324"/>
                </a:lnTo>
                <a:lnTo>
                  <a:pt x="0" y="1992"/>
                </a:lnTo>
                <a:lnTo>
                  <a:pt x="0" y="2752"/>
                </a:lnTo>
                <a:lnTo>
                  <a:pt x="4960" y="2752"/>
                </a:lnTo>
                <a:lnTo>
                  <a:pt x="4960" y="1992"/>
                </a:lnTo>
                <a:lnTo>
                  <a:pt x="4960" y="324"/>
                </a:lnTo>
                <a:lnTo>
                  <a:pt x="4960" y="0"/>
                </a:lnTo>
                <a:lnTo>
                  <a:pt x="4960" y="0"/>
                </a:lnTo>
                <a:lnTo>
                  <a:pt x="4734" y="34"/>
                </a:lnTo>
                <a:lnTo>
                  <a:pt x="4510" y="64"/>
                </a:lnTo>
                <a:lnTo>
                  <a:pt x="4284" y="90"/>
                </a:lnTo>
                <a:lnTo>
                  <a:pt x="4060" y="114"/>
                </a:lnTo>
                <a:lnTo>
                  <a:pt x="3836" y="132"/>
                </a:lnTo>
                <a:lnTo>
                  <a:pt x="3614" y="146"/>
                </a:lnTo>
                <a:lnTo>
                  <a:pt x="3392" y="158"/>
                </a:lnTo>
                <a:lnTo>
                  <a:pt x="3174" y="166"/>
                </a:lnTo>
                <a:lnTo>
                  <a:pt x="2960" y="172"/>
                </a:lnTo>
                <a:lnTo>
                  <a:pt x="2748" y="174"/>
                </a:lnTo>
                <a:lnTo>
                  <a:pt x="2542" y="174"/>
                </a:lnTo>
                <a:lnTo>
                  <a:pt x="2338" y="174"/>
                </a:lnTo>
                <a:lnTo>
                  <a:pt x="2140" y="170"/>
                </a:lnTo>
                <a:lnTo>
                  <a:pt x="1948" y="164"/>
                </a:lnTo>
                <a:lnTo>
                  <a:pt x="1762" y="156"/>
                </a:lnTo>
                <a:lnTo>
                  <a:pt x="1582" y="148"/>
                </a:lnTo>
                <a:lnTo>
                  <a:pt x="1410" y="138"/>
                </a:lnTo>
                <a:lnTo>
                  <a:pt x="1244" y="128"/>
                </a:lnTo>
                <a:lnTo>
                  <a:pt x="1088" y="116"/>
                </a:lnTo>
                <a:lnTo>
                  <a:pt x="938" y="104"/>
                </a:lnTo>
                <a:lnTo>
                  <a:pt x="668" y="78"/>
                </a:lnTo>
                <a:lnTo>
                  <a:pt x="438" y="54"/>
                </a:lnTo>
                <a:lnTo>
                  <a:pt x="254" y="34"/>
                </a:lnTo>
                <a:lnTo>
                  <a:pt x="116" y="1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8" name="Freeform 5"/>
          <p:cNvSpPr>
            <a:spLocks noEditPoints="1"/>
          </p:cNvSpPr>
          <p:nvPr/>
        </p:nvSpPr>
        <p:spPr bwMode="gray">
          <a:xfrm>
            <a:off x="0" y="0"/>
            <a:ext cx="9144000" cy="6858000"/>
          </a:xfrm>
          <a:custGeom>
            <a:avLst/>
            <a:gdLst/>
            <a:ahLst/>
            <a:cxnLst/>
            <a:rect l="0" t="0" r="r" b="b"/>
            <a:pathLst>
              <a:path w="5760" h="4320">
                <a:moveTo>
                  <a:pt x="0" y="0"/>
                </a:moveTo>
                <a:lnTo>
                  <a:pt x="0" y="4320"/>
                </a:lnTo>
                <a:lnTo>
                  <a:pt x="5760" y="4320"/>
                </a:lnTo>
                <a:lnTo>
                  <a:pt x="5760" y="0"/>
                </a:lnTo>
                <a:lnTo>
                  <a:pt x="0" y="0"/>
                </a:lnTo>
                <a:close/>
                <a:moveTo>
                  <a:pt x="5444" y="4004"/>
                </a:moveTo>
                <a:lnTo>
                  <a:pt x="324" y="4004"/>
                </a:lnTo>
                <a:lnTo>
                  <a:pt x="324" y="324"/>
                </a:lnTo>
                <a:lnTo>
                  <a:pt x="5444" y="324"/>
                </a:lnTo>
                <a:lnTo>
                  <a:pt x="5444" y="4004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174928" y="1447799"/>
            <a:ext cx="1113516" cy="4572001"/>
          </a:xfrm>
        </p:spPr>
        <p:txBody>
          <a:bodyPr vert="eaVert" anchor="ctr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738" y="1447799"/>
            <a:ext cx="4416936" cy="45720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2DBE12-02EE-4C6B-89CD-607D8BE63733}" type="datetimeFigureOut">
              <a:rPr lang="en-US" smtClean="0"/>
              <a:pPr>
                <a:defRPr/>
              </a:pPr>
              <a:t>9/24/2015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8546" y="6365498"/>
            <a:ext cx="3859795" cy="22866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643F16B3-324E-452A-93FA-6EA8105E5F2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66709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6343672" cy="70986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00512C-879A-4411-AC66-73534088B13B}" type="datetimeFigureOut">
              <a:rPr lang="en-US" smtClean="0"/>
              <a:pPr>
                <a:defRPr/>
              </a:pPr>
              <a:t>9/24/2015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1D64E8EB-B54D-43B2-B88C-BF4C0B75A53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828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 bwMode="gray">
            <a:xfrm rot="16200000">
              <a:off x="3105027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/>
            <p:nvPr/>
          </p:nvSpPr>
          <p:spPr bwMode="gray">
            <a:xfrm rot="15687606">
              <a:off x="3320102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7534" y="2257588"/>
            <a:ext cx="3090672" cy="3020344"/>
          </a:xfrm>
        </p:spPr>
        <p:txBody>
          <a:bodyPr anchor="ctr"/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19261" y="2257588"/>
            <a:ext cx="3082516" cy="302034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B30EBB-6119-49AC-BF50-C4CAAE468EAA}" type="datetimeFigureOut">
              <a:rPr lang="en-US" smtClean="0"/>
              <a:pPr>
                <a:defRPr/>
              </a:pPr>
              <a:t>9/24/2015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914293A9-C1CB-448F-A257-DB0901C351D2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2445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440" y="2489200"/>
            <a:ext cx="3636980" cy="3530603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0581" y="2489203"/>
            <a:ext cx="3636980" cy="35306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87C1A3D-F7C4-4A9E-8B72-D51CB97D7F06}" type="datetimeFigureOut">
              <a:rPr lang="en-US" smtClean="0"/>
              <a:pPr>
                <a:defRPr/>
              </a:pPr>
              <a:t>9/24/2015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694AFEB5-2903-4B62-B6F6-6B53A74E7CA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2251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9918" y="2489200"/>
            <a:ext cx="3633502" cy="75929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440" y="3248490"/>
            <a:ext cx="3636980" cy="2771311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0581" y="2489200"/>
            <a:ext cx="3636979" cy="75663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0581" y="3245835"/>
            <a:ext cx="3636980" cy="27739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617175-3641-48D9-8091-0D1817006166}" type="datetimeFigureOut">
              <a:rPr lang="en-US" smtClean="0"/>
              <a:pPr>
                <a:defRPr/>
              </a:pPr>
              <a:t>9/24/2015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018B8229-A8DE-4E95-A99E-3C3FD81D2FF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88230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E9E2314-3DA9-48BF-9599-6E252B43E8A8}" type="datetimeFigureOut">
              <a:rPr lang="en-US" smtClean="0"/>
              <a:pPr>
                <a:defRPr/>
              </a:pPr>
              <a:t>9/24/2015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/>
            </a:lvl1pPr>
          </a:lstStyle>
          <a:p>
            <a:fld id="{7342F4E3-8A60-4029-87AB-B98C52A4787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29154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4FCAF3-5BDE-47BE-88A6-BE5A78C297B9}" type="datetimeFigureOut">
              <a:rPr lang="en-US" smtClean="0"/>
              <a:pPr>
                <a:defRPr/>
              </a:pPr>
              <a:t>9/24/2015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CA24EF51-A658-4253-9BB3-650C8AE646D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42673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548536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2" name="Freeform 5"/>
            <p:cNvSpPr/>
            <p:nvPr/>
          </p:nvSpPr>
          <p:spPr bwMode="gray">
            <a:xfrm rot="15687606">
              <a:off x="2769747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447800"/>
            <a:ext cx="2712590" cy="1495588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8927" y="1447800"/>
            <a:ext cx="3632850" cy="45720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441" y="3086845"/>
            <a:ext cx="2712589" cy="2933701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AB25238-62B0-4856-94A5-173CAA86026A}" type="datetimeFigureOut">
              <a:rPr lang="en-US" smtClean="0"/>
              <a:pPr>
                <a:defRPr/>
              </a:pPr>
              <a:t>9/24/2015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29D29C81-FD32-44E3-969D-4EF8A149A32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27097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5283673" y="402165"/>
              <a:ext cx="3465769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 bwMode="gray">
            <a:xfrm rot="16200000">
              <a:off x="2852610" y="1765596"/>
              <a:ext cx="5995993" cy="3326809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 rot="15687606">
              <a:off x="3074559" y="145837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0" y="1381390"/>
            <a:ext cx="2987089" cy="157480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722909" y="1320800"/>
            <a:ext cx="2791102" cy="42164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0" y="3086100"/>
            <a:ext cx="2987089" cy="24511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F3B9026-9CAF-4E54-8B64-121E3B65DE3C}" type="datetimeFigureOut">
              <a:rPr lang="en-US" smtClean="0"/>
              <a:pPr>
                <a:defRPr/>
              </a:pPr>
              <a:t>9/24/2015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678616" y="295730"/>
            <a:ext cx="791308" cy="767687"/>
          </a:xfrm>
          <a:prstGeom prst="rect">
            <a:avLst/>
          </a:prstGeom>
        </p:spPr>
        <p:txBody>
          <a:bodyPr/>
          <a:lstStyle>
            <a:lvl1pPr algn="ctr">
              <a:defRPr sz="2800"/>
            </a:lvl1pPr>
          </a:lstStyle>
          <a:p>
            <a:fld id="{A1E1784C-D9AA-4D5F-85FF-299E31E8D33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154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-1588" y="0"/>
            <a:ext cx="9145588" cy="6860798"/>
            <a:chOff x="-1588" y="0"/>
            <a:chExt cx="9145588" cy="6860798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9118832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rcRect/>
              <a:stretch>
                <a:fillRect l="-16713" r="-16989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629943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5689832" y="0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6299432" y="5870198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-1588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Freeform 5"/>
            <p:cNvSpPr/>
            <p:nvPr/>
          </p:nvSpPr>
          <p:spPr bwMode="gray">
            <a:xfrm rot="21010068">
              <a:off x="6359946" y="1790293"/>
              <a:ext cx="2377690" cy="317748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5" name="Freeform 24"/>
            <p:cNvSpPr/>
            <p:nvPr/>
          </p:nvSpPr>
          <p:spPr bwMode="gray">
            <a:xfrm>
              <a:off x="485023" y="1856450"/>
              <a:ext cx="8173954" cy="4535226"/>
            </a:xfrm>
            <a:custGeom>
              <a:avLst/>
              <a:gdLst/>
              <a:ahLst/>
              <a:cxnLst/>
              <a:rect l="0" t="0" r="r" b="b"/>
              <a:pathLst>
                <a:path w="4960" h="2752">
                  <a:moveTo>
                    <a:pt x="0" y="0"/>
                  </a:moveTo>
                  <a:lnTo>
                    <a:pt x="0" y="324"/>
                  </a:lnTo>
                  <a:lnTo>
                    <a:pt x="0" y="1992"/>
                  </a:lnTo>
                  <a:lnTo>
                    <a:pt x="0" y="2752"/>
                  </a:lnTo>
                  <a:lnTo>
                    <a:pt x="4960" y="2752"/>
                  </a:lnTo>
                  <a:lnTo>
                    <a:pt x="4960" y="1992"/>
                  </a:lnTo>
                  <a:lnTo>
                    <a:pt x="4960" y="324"/>
                  </a:lnTo>
                  <a:lnTo>
                    <a:pt x="4960" y="0"/>
                  </a:lnTo>
                  <a:lnTo>
                    <a:pt x="4960" y="0"/>
                  </a:lnTo>
                  <a:lnTo>
                    <a:pt x="4734" y="34"/>
                  </a:lnTo>
                  <a:lnTo>
                    <a:pt x="4510" y="64"/>
                  </a:lnTo>
                  <a:lnTo>
                    <a:pt x="4284" y="90"/>
                  </a:lnTo>
                  <a:lnTo>
                    <a:pt x="4060" y="114"/>
                  </a:lnTo>
                  <a:lnTo>
                    <a:pt x="3836" y="132"/>
                  </a:lnTo>
                  <a:lnTo>
                    <a:pt x="3614" y="146"/>
                  </a:lnTo>
                  <a:lnTo>
                    <a:pt x="3392" y="158"/>
                  </a:lnTo>
                  <a:lnTo>
                    <a:pt x="3174" y="166"/>
                  </a:lnTo>
                  <a:lnTo>
                    <a:pt x="2960" y="172"/>
                  </a:lnTo>
                  <a:lnTo>
                    <a:pt x="2748" y="174"/>
                  </a:lnTo>
                  <a:lnTo>
                    <a:pt x="2542" y="174"/>
                  </a:lnTo>
                  <a:lnTo>
                    <a:pt x="2338" y="174"/>
                  </a:lnTo>
                  <a:lnTo>
                    <a:pt x="2140" y="170"/>
                  </a:lnTo>
                  <a:lnTo>
                    <a:pt x="1948" y="164"/>
                  </a:lnTo>
                  <a:lnTo>
                    <a:pt x="1762" y="156"/>
                  </a:lnTo>
                  <a:lnTo>
                    <a:pt x="1582" y="148"/>
                  </a:lnTo>
                  <a:lnTo>
                    <a:pt x="1410" y="138"/>
                  </a:lnTo>
                  <a:lnTo>
                    <a:pt x="1244" y="128"/>
                  </a:lnTo>
                  <a:lnTo>
                    <a:pt x="1088" y="116"/>
                  </a:lnTo>
                  <a:lnTo>
                    <a:pt x="938" y="104"/>
                  </a:lnTo>
                  <a:lnTo>
                    <a:pt x="668" y="78"/>
                  </a:lnTo>
                  <a:lnTo>
                    <a:pt x="438" y="54"/>
                  </a:lnTo>
                  <a:lnTo>
                    <a:pt x="254" y="34"/>
                  </a:lnTo>
                  <a:lnTo>
                    <a:pt x="116" y="1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0"/>
              <a:ext cx="9144000" cy="6858000"/>
            </a:xfrm>
            <a:custGeom>
              <a:avLst/>
              <a:gdLst/>
              <a:ahLst/>
              <a:cxnLst/>
              <a:rect l="0" t="0" r="r" b="b"/>
              <a:pathLst>
                <a:path w="5760" h="4320">
                  <a:moveTo>
                    <a:pt x="0" y="0"/>
                  </a:moveTo>
                  <a:lnTo>
                    <a:pt x="0" y="4320"/>
                  </a:lnTo>
                  <a:lnTo>
                    <a:pt x="5760" y="4320"/>
                  </a:lnTo>
                  <a:lnTo>
                    <a:pt x="5760" y="0"/>
                  </a:lnTo>
                  <a:lnTo>
                    <a:pt x="0" y="0"/>
                  </a:lnTo>
                  <a:close/>
                  <a:moveTo>
                    <a:pt x="5444" y="4004"/>
                  </a:moveTo>
                  <a:lnTo>
                    <a:pt x="324" y="4004"/>
                  </a:lnTo>
                  <a:lnTo>
                    <a:pt x="324" y="324"/>
                  </a:lnTo>
                  <a:lnTo>
                    <a:pt x="5444" y="324"/>
                  </a:lnTo>
                  <a:lnTo>
                    <a:pt x="5444" y="400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440" y="927099"/>
            <a:ext cx="6345260" cy="7098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4382" y="2489200"/>
            <a:ext cx="6345260" cy="353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74443" y="6365498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 b="1" i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8C5DF6EF-B0C5-4CC0-AD0B-450328ED8CC9}" type="datetimeFigureOut">
              <a:rPr lang="en-US" smtClean="0"/>
              <a:pPr>
                <a:defRPr/>
              </a:pPr>
              <a:t>9/24/2015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0843" y="6365497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 b="1" i="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678616" y="295730"/>
            <a:ext cx="791308" cy="767687"/>
          </a:xfrm>
          <a:prstGeom prst="rect">
            <a:avLst/>
          </a:prstGeom>
        </p:spPr>
        <p:txBody>
          <a:bodyPr anchor="b"/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fld id="{F87A8AC3-1E9C-474B-87A6-C595121960C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218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9" r:id="rId1"/>
    <p:sldLayoutId id="2147484180" r:id="rId2"/>
    <p:sldLayoutId id="2147484181" r:id="rId3"/>
    <p:sldLayoutId id="2147484182" r:id="rId4"/>
    <p:sldLayoutId id="2147484183" r:id="rId5"/>
    <p:sldLayoutId id="2147484184" r:id="rId6"/>
    <p:sldLayoutId id="2147484185" r:id="rId7"/>
    <p:sldLayoutId id="2147484186" r:id="rId8"/>
    <p:sldLayoutId id="2147484187" r:id="rId9"/>
    <p:sldLayoutId id="2147484188" r:id="rId10"/>
    <p:sldLayoutId id="2147484189" r:id="rId11"/>
    <p:sldLayoutId id="2147484190" r:id="rId12"/>
    <p:sldLayoutId id="2147484191" r:id="rId13"/>
    <p:sldLayoutId id="2147484192" r:id="rId14"/>
    <p:sldLayoutId id="2147484193" r:id="rId15"/>
    <p:sldLayoutId id="2147484194" r:id="rId16"/>
    <p:sldLayoutId id="21474841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83464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6012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3444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0876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0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5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9000">
              <a:schemeClr val="accent1">
                <a:lumMod val="5000"/>
                <a:lumOff val="95000"/>
              </a:schemeClr>
            </a:gs>
            <a:gs pos="88000">
              <a:schemeClr val="accent1">
                <a:lumMod val="45000"/>
                <a:lumOff val="55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580795"/>
            <a:ext cx="8262287" cy="116803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ea typeface="+mj-ea"/>
              </a:rPr>
              <a:t>Reverse Engineering Intro</a:t>
            </a:r>
            <a:endParaRPr lang="en-US" dirty="0">
              <a:ea typeface="+mj-ea"/>
            </a:endParaRPr>
          </a:p>
        </p:txBody>
      </p:sp>
      <p:pic>
        <p:nvPicPr>
          <p:cNvPr id="9225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6"/>
          <a:stretch/>
        </p:blipFill>
        <p:spPr bwMode="auto">
          <a:xfrm>
            <a:off x="5029200" y="4292271"/>
            <a:ext cx="2865120" cy="19776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Z:\__TeachEngineering\TE submissions\821 Reverse Engineering\ppt images\2279297688_31b19e3f36_z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480" y="4267200"/>
            <a:ext cx="2560320" cy="192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Z:\__TeachEngineering\TE submissions\821 Reverse Engineering\ppt images\Disassembled-rubix-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851660"/>
            <a:ext cx="3017520" cy="2263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Z:\__TeachEngineering\TE submissions\821 Reverse Engineering\ppt images\8689986869_0b6e8b6fea_z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297"/>
          <a:stretch/>
        </p:blipFill>
        <p:spPr bwMode="auto">
          <a:xfrm>
            <a:off x="1128617" y="1905000"/>
            <a:ext cx="3251200" cy="221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rved Right Arrow 1"/>
          <p:cNvSpPr/>
          <p:nvPr/>
        </p:nvSpPr>
        <p:spPr>
          <a:xfrm>
            <a:off x="878058" y="5134547"/>
            <a:ext cx="569742" cy="960120"/>
          </a:xfrm>
          <a:prstGeom prst="curved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Curved Right Arrow 8"/>
          <p:cNvSpPr/>
          <p:nvPr/>
        </p:nvSpPr>
        <p:spPr>
          <a:xfrm flipH="1">
            <a:off x="1540998" y="4366685"/>
            <a:ext cx="623082" cy="914400"/>
          </a:xfrm>
          <a:prstGeom prst="curved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Title 3"/>
          <p:cNvSpPr>
            <a:spLocks noGrp="1"/>
          </p:cNvSpPr>
          <p:nvPr>
            <p:ph type="title"/>
          </p:nvPr>
        </p:nvSpPr>
        <p:spPr>
          <a:xfrm>
            <a:off x="677971" y="609600"/>
            <a:ext cx="7627829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altLang="en-US" sz="4000" dirty="0" smtClean="0">
                <a:ea typeface="+mj-ea"/>
              </a:rPr>
              <a:t>Reverse Engineering Project</a:t>
            </a:r>
          </a:p>
        </p:txBody>
      </p:sp>
      <p:sp>
        <p:nvSpPr>
          <p:cNvPr id="3076" name="Content Placeholder 4"/>
          <p:cNvSpPr>
            <a:spLocks noGrp="1"/>
          </p:cNvSpPr>
          <p:nvPr>
            <p:ph idx="1"/>
          </p:nvPr>
        </p:nvSpPr>
        <p:spPr>
          <a:xfrm>
            <a:off x="381000" y="2438400"/>
            <a:ext cx="8206636" cy="4275029"/>
          </a:xfrm>
        </p:spPr>
        <p:txBody>
          <a:bodyPr numCol="1">
            <a:normAutofit/>
          </a:bodyPr>
          <a:lstStyle/>
          <a:p>
            <a:pPr marL="551250" indent="-514350" eaLnBrk="1" fontAlgn="auto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altLang="en-US" sz="2800" i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Assigned</a:t>
            </a:r>
            <a:r>
              <a:rPr lang="en-US" altLang="en-US" sz="2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 teams of 1, 2 or 3  </a:t>
            </a:r>
          </a:p>
          <a:p>
            <a:pPr marL="551250" indent="-514350" eaLnBrk="1" fontAlgn="auto" hangingPunct="1">
              <a:lnSpc>
                <a:spcPct val="80000"/>
              </a:lnSpc>
              <a:buFont typeface="+mj-lt"/>
              <a:buAutoNum type="arabicPeriod"/>
              <a:defRPr/>
            </a:pPr>
            <a:r>
              <a:rPr lang="en-US" altLang="en-US" sz="2800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Object requirements:</a:t>
            </a:r>
          </a:p>
          <a:p>
            <a:pPr marL="792900" lvl="1" indent="-342900">
              <a:lnSpc>
                <a:spcPct val="80000"/>
              </a:lnSpc>
              <a:defRPr/>
            </a:pPr>
            <a:r>
              <a:rPr lang="en-US" altLang="en-US" sz="22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Number of parts:</a:t>
            </a:r>
          </a:p>
          <a:p>
            <a:pPr marL="1026000" lvl="2" indent="-216000">
              <a:lnSpc>
                <a:spcPct val="80000"/>
              </a:lnSpc>
              <a:buFont typeface="Wingdings 2" charset="2"/>
              <a:buChar char=""/>
              <a:defRPr/>
            </a:pPr>
            <a:r>
              <a:rPr lang="en-US" altLang="en-US" sz="2000" dirty="0">
                <a:latin typeface="Calibri" panose="020F0502020204030204" pitchFamily="34" charset="0"/>
              </a:rPr>
              <a:t>Group of 1: </a:t>
            </a:r>
            <a:r>
              <a:rPr lang="en-US" altLang="en-US" sz="2000" b="1" dirty="0">
                <a:latin typeface="Calibri" panose="020F0502020204030204" pitchFamily="34" charset="0"/>
              </a:rPr>
              <a:t>at least</a:t>
            </a:r>
            <a:r>
              <a:rPr lang="en-US" altLang="en-US" sz="2000" dirty="0">
                <a:latin typeface="Calibri" panose="020F0502020204030204" pitchFamily="34" charset="0"/>
              </a:rPr>
              <a:t> 7 parts</a:t>
            </a:r>
          </a:p>
          <a:p>
            <a:pPr marL="1026000" lvl="2" indent="-216000">
              <a:lnSpc>
                <a:spcPct val="80000"/>
              </a:lnSpc>
              <a:buFont typeface="Wingdings 2" charset="2"/>
              <a:buChar char=""/>
              <a:defRPr/>
            </a:pPr>
            <a:r>
              <a:rPr lang="en-US" altLang="en-US" sz="2000" dirty="0">
                <a:latin typeface="Calibri" panose="020F0502020204030204" pitchFamily="34" charset="0"/>
              </a:rPr>
              <a:t>Group of 2: </a:t>
            </a:r>
            <a:r>
              <a:rPr lang="en-US" altLang="en-US" sz="2000" b="1" dirty="0">
                <a:latin typeface="Calibri" panose="020F0502020204030204" pitchFamily="34" charset="0"/>
              </a:rPr>
              <a:t>at least </a:t>
            </a:r>
            <a:r>
              <a:rPr lang="en-US" altLang="en-US" sz="2000" dirty="0">
                <a:latin typeface="Calibri" panose="020F0502020204030204" pitchFamily="34" charset="0"/>
              </a:rPr>
              <a:t>10 parts</a:t>
            </a:r>
          </a:p>
          <a:p>
            <a:pPr marL="1026000" lvl="2" indent="-216000">
              <a:lnSpc>
                <a:spcPct val="80000"/>
              </a:lnSpc>
              <a:buFont typeface="Wingdings 2" charset="2"/>
              <a:buChar char=""/>
              <a:defRPr/>
            </a:pPr>
            <a:r>
              <a:rPr lang="en-US" altLang="en-US" sz="2000" dirty="0">
                <a:latin typeface="Calibri" panose="020F0502020204030204" pitchFamily="34" charset="0"/>
              </a:rPr>
              <a:t>Group of 3: </a:t>
            </a:r>
            <a:r>
              <a:rPr lang="en-US" altLang="en-US" sz="2000" b="1" dirty="0">
                <a:latin typeface="Calibri" panose="020F0502020204030204" pitchFamily="34" charset="0"/>
              </a:rPr>
              <a:t>at least </a:t>
            </a:r>
            <a:r>
              <a:rPr lang="en-US" altLang="en-US" sz="2000" dirty="0">
                <a:latin typeface="Calibri" panose="020F0502020204030204" pitchFamily="34" charset="0"/>
              </a:rPr>
              <a:t>15 parts</a:t>
            </a:r>
            <a:endParaRPr lang="en-US" altLang="en-US" sz="2200" b="1" dirty="0">
              <a:latin typeface="Calibri" panose="020F0502020204030204" pitchFamily="34" charset="0"/>
            </a:endParaRPr>
          </a:p>
          <a:p>
            <a:pPr marL="792900" lvl="1" indent="-342900">
              <a:lnSpc>
                <a:spcPct val="80000"/>
              </a:lnSpc>
              <a:defRPr/>
            </a:pPr>
            <a:r>
              <a:rPr lang="en-US" altLang="en-US" sz="22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Low-voltage device</a:t>
            </a:r>
            <a:r>
              <a:rPr lang="en-US" altLang="en-US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,</a:t>
            </a:r>
            <a:br>
              <a:rPr lang="en-US" altLang="en-US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</a:br>
            <a:r>
              <a:rPr lang="en-US" altLang="en-US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for example, no plug-ins; battery-driven is okay)</a:t>
            </a:r>
            <a:endParaRPr lang="en-US" altLang="en-US" sz="2200" b="1" dirty="0">
              <a:solidFill>
                <a:schemeClr val="tx2"/>
              </a:solidFill>
              <a:latin typeface="Calibri" panose="020F0502020204030204" pitchFamily="34" charset="0"/>
            </a:endParaRPr>
          </a:p>
          <a:p>
            <a:pPr marL="792900" lvl="1" indent="-342900">
              <a:lnSpc>
                <a:spcPct val="80000"/>
              </a:lnSpc>
              <a:defRPr/>
            </a:pPr>
            <a:r>
              <a:rPr lang="en-US" altLang="en-US" sz="22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Unwanted items </a:t>
            </a:r>
            <a:r>
              <a:rPr lang="en-US" altLang="en-US" sz="2200" dirty="0" smtClean="0">
                <a:solidFill>
                  <a:schemeClr val="tx2"/>
                </a:solidFill>
                <a:latin typeface="Calibri" panose="020F0502020204030204" pitchFamily="34" charset="0"/>
              </a:rPr>
              <a:t>OR</a:t>
            </a:r>
            <a:r>
              <a:rPr lang="en-US" altLang="en-US" sz="2200" b="1" dirty="0" smtClean="0">
                <a:solidFill>
                  <a:schemeClr val="tx2"/>
                </a:solidFill>
                <a:latin typeface="Calibri" panose="020F0502020204030204" pitchFamily="34" charset="0"/>
              </a:rPr>
              <a:t> items that cost at most $5 </a:t>
            </a:r>
            <a:r>
              <a:rPr lang="en-US" altLang="en-US" sz="2200" b="1" dirty="0">
                <a:solidFill>
                  <a:schemeClr val="tx2"/>
                </a:solidFill>
                <a:latin typeface="Calibri" panose="020F0502020204030204" pitchFamily="34" charset="0"/>
              </a:rPr>
              <a:t>per person</a:t>
            </a:r>
          </a:p>
          <a:p>
            <a:pPr marL="792900" lvl="1" indent="-342900">
              <a:lnSpc>
                <a:spcPct val="80000"/>
              </a:lnSpc>
              <a:defRPr/>
            </a:pPr>
            <a:r>
              <a:rPr lang="en-US" altLang="en-US" sz="2200" dirty="0">
                <a:solidFill>
                  <a:schemeClr val="tx2"/>
                </a:solidFill>
                <a:latin typeface="Calibri" panose="020F0502020204030204" pitchFamily="34" charset="0"/>
              </a:rPr>
              <a:t>Note: </a:t>
            </a:r>
            <a:r>
              <a:rPr lang="en-US" altLang="en-US" sz="2200" i="1" dirty="0">
                <a:solidFill>
                  <a:schemeClr val="tx2"/>
                </a:solidFill>
                <a:latin typeface="Calibri" panose="020F0502020204030204" pitchFamily="34" charset="0"/>
              </a:rPr>
              <a:t>The object will not work after we’re done!</a:t>
            </a:r>
          </a:p>
        </p:txBody>
      </p:sp>
      <p:sp>
        <p:nvSpPr>
          <p:cNvPr id="4" name="Content Placeholder 4"/>
          <p:cNvSpPr txBox="1">
            <a:spLocks/>
          </p:cNvSpPr>
          <p:nvPr/>
        </p:nvSpPr>
        <p:spPr>
          <a:xfrm>
            <a:off x="5334000" y="3505200"/>
            <a:ext cx="3276600" cy="1143000"/>
          </a:xfrm>
          <a:prstGeom prst="rect">
            <a:avLst/>
          </a:prstGeom>
          <a:solidFill>
            <a:schemeClr val="accent3"/>
          </a:solidFill>
        </p:spPr>
        <p:txBody>
          <a:bodyPr vert="horz" lIns="91440" tIns="45720" rIns="91440" bIns="45720" numCol="1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0876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900" indent="0" fontAlgn="auto">
              <a:lnSpc>
                <a:spcPct val="80000"/>
              </a:lnSpc>
              <a:buNone/>
              <a:defRPr/>
            </a:pPr>
            <a:r>
              <a:rPr lang="en-US" altLang="en-US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Project approval per group by: [   Day 2   ]</a:t>
            </a:r>
          </a:p>
          <a:p>
            <a:pPr marL="36900" indent="0" fontAlgn="auto">
              <a:lnSpc>
                <a:spcPct val="80000"/>
              </a:lnSpc>
              <a:buNone/>
              <a:defRPr/>
            </a:pPr>
            <a:r>
              <a:rPr lang="en-US" altLang="en-US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Project due: [   Day 12   ]</a:t>
            </a:r>
          </a:p>
        </p:txBody>
      </p:sp>
      <p:sp>
        <p:nvSpPr>
          <p:cNvPr id="5" name="Content Placeholder 4"/>
          <p:cNvSpPr txBox="1">
            <a:spLocks/>
          </p:cNvSpPr>
          <p:nvPr/>
        </p:nvSpPr>
        <p:spPr>
          <a:xfrm>
            <a:off x="5334000" y="3063240"/>
            <a:ext cx="3276600" cy="365760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numCol="1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0876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900" indent="0" fontAlgn="auto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en-US" altLang="en-US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 E A D L I N E S: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gray">
          <a:xfrm>
            <a:off x="4507125" y="1349547"/>
            <a:ext cx="2057399" cy="659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2800" dirty="0" smtClean="0"/>
              <a:t>overview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9128" y="737935"/>
            <a:ext cx="6343672" cy="709865"/>
          </a:xfrm>
        </p:spPr>
        <p:txBody>
          <a:bodyPr/>
          <a:lstStyle/>
          <a:p>
            <a:pPr>
              <a:defRPr/>
            </a:pPr>
            <a:r>
              <a:rPr lang="en-US" sz="4400" dirty="0" smtClean="0"/>
              <a:t>Project Ideas</a:t>
            </a:r>
            <a:endParaRPr lang="en-US" sz="4400" dirty="0"/>
          </a:p>
        </p:txBody>
      </p:sp>
      <p:pic>
        <p:nvPicPr>
          <p:cNvPr id="5122" name="Picture 2" descr="Z:\__TeachEngineering\TE submissions\821 Reverse Engineering\ppt images\640px-Fishing_ree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3504" y="861153"/>
            <a:ext cx="2326081" cy="1668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Z:\__TeachEngineering\TE submissions\821 Reverse Engineering\ppt images\5653390473_15808f7642_z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6739" y="1553626"/>
            <a:ext cx="2775151" cy="1920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Z:\__TeachEngineering\TE submissions\821 Reverse Engineering\ppt images\640px-HardtailMountainBike_2010_Specialized_Rockhopper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1589" y="2794252"/>
            <a:ext cx="3052966" cy="185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Z:\__TeachEngineering\TE submissions\821 Reverse Engineering\ppt images\lego-717194_64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9107" y="4887301"/>
            <a:ext cx="2640875" cy="1753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Z:\__TeachEngineering\TE submissions\821 Reverse Engineering\ppt images\640px-Mechpencil05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3964" y="4995216"/>
            <a:ext cx="3037346" cy="1784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9" name="Picture 9" descr="Z:\__TeachEngineering\TE submissions\821 Reverse Engineering\ppt images\Unknown_Chinese_Maker_Tin_Rocket_Spaceship_Skyexpress_Front_With_Box (1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19" y="1719249"/>
            <a:ext cx="2013158" cy="2685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Z:\__TeachEngineering\TE submissions\821 Reverse Engineering\ppt images\1024px-RC_Race_Car_SST2000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726"/>
          <a:stretch/>
        </p:blipFill>
        <p:spPr bwMode="auto">
          <a:xfrm>
            <a:off x="46620" y="4692230"/>
            <a:ext cx="2773824" cy="2143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Z:\__TeachEngineering\TE submissions\821 Reverse Engineering\ppt images\1024px-Tape-dispenser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4207" y="3730120"/>
            <a:ext cx="2209800" cy="1889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927098"/>
            <a:ext cx="7592230" cy="709865"/>
          </a:xfrm>
        </p:spPr>
        <p:txBody>
          <a:bodyPr/>
          <a:lstStyle/>
          <a:p>
            <a:r>
              <a:rPr lang="en-US" sz="4400" dirty="0" smtClean="0"/>
              <a:t>Overall Project Schedule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514600"/>
            <a:ext cx="8534400" cy="39624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/>
              <a:t>Days </a:t>
            </a:r>
            <a:r>
              <a:rPr lang="en-US" sz="2000" b="1" dirty="0"/>
              <a:t>1-2: </a:t>
            </a:r>
            <a:r>
              <a:rPr lang="en-US" sz="2000" dirty="0"/>
              <a:t>Assign teams, brainstorm and write-up proposal </a:t>
            </a:r>
          </a:p>
          <a:p>
            <a:pPr marL="0" indent="0">
              <a:buNone/>
            </a:pPr>
            <a:r>
              <a:rPr lang="en-US" sz="2000" b="1" dirty="0"/>
              <a:t>Day 2: </a:t>
            </a:r>
            <a:r>
              <a:rPr lang="en-US" sz="2000" dirty="0"/>
              <a:t>Proposal due (approved or revised); draft team contract</a:t>
            </a:r>
          </a:p>
          <a:p>
            <a:pPr marL="0" indent="0">
              <a:buNone/>
            </a:pPr>
            <a:r>
              <a:rPr lang="en-US" sz="2000" b="1" dirty="0"/>
              <a:t>Days 2-3: </a:t>
            </a:r>
            <a:r>
              <a:rPr lang="en-US" sz="2000" dirty="0"/>
              <a:t>Team contract completed, bring </a:t>
            </a:r>
            <a:r>
              <a:rPr lang="en-US" sz="2000" dirty="0" smtClean="0"/>
              <a:t>in device/product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Days 4-6: </a:t>
            </a:r>
            <a:r>
              <a:rPr lang="en-US" sz="2000" dirty="0" smtClean="0"/>
              <a:t>Take apart the device, with thorough documentation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Days 6-9: </a:t>
            </a:r>
            <a:r>
              <a:rPr lang="en-US" sz="2000" dirty="0" smtClean="0"/>
              <a:t>Sketch parts</a:t>
            </a:r>
            <a:r>
              <a:rPr lang="en-US" sz="2000" dirty="0"/>
              <a:t>, </a:t>
            </a:r>
            <a:r>
              <a:rPr lang="en-US" sz="2000" dirty="0" smtClean="0"/>
              <a:t>prepare </a:t>
            </a:r>
            <a:r>
              <a:rPr lang="en-US" sz="2000" dirty="0"/>
              <a:t>bill of </a:t>
            </a:r>
            <a:r>
              <a:rPr lang="en-US" sz="2000" dirty="0" smtClean="0"/>
              <a:t>materials and manual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Days 9-11: </a:t>
            </a:r>
            <a:r>
              <a:rPr lang="en-US" sz="2000" dirty="0" smtClean="0"/>
              <a:t>Write </a:t>
            </a:r>
            <a:r>
              <a:rPr lang="en-US" sz="2000" dirty="0"/>
              <a:t>report, </a:t>
            </a:r>
            <a:r>
              <a:rPr lang="en-US" sz="2000" dirty="0" smtClean="0"/>
              <a:t>get feedback</a:t>
            </a:r>
            <a:r>
              <a:rPr lang="en-US" sz="2000" dirty="0"/>
              <a:t>, </a:t>
            </a:r>
            <a:r>
              <a:rPr lang="en-US" sz="2000" dirty="0" smtClean="0"/>
              <a:t>come up with improvement </a:t>
            </a:r>
            <a:r>
              <a:rPr lang="en-US" sz="2000" dirty="0"/>
              <a:t>ideas, </a:t>
            </a:r>
            <a:r>
              <a:rPr lang="en-US" sz="2000" dirty="0" smtClean="0"/>
              <a:t>prepare conclusion</a:t>
            </a:r>
            <a:endParaRPr lang="en-US" sz="2000" dirty="0"/>
          </a:p>
          <a:p>
            <a:pPr marL="0" indent="0">
              <a:buNone/>
            </a:pPr>
            <a:r>
              <a:rPr lang="en-US" sz="2000" b="1" dirty="0"/>
              <a:t>Days 11-12: </a:t>
            </a:r>
            <a:r>
              <a:rPr lang="en-US" sz="2000" dirty="0"/>
              <a:t>Organize, edit, wrap-up</a:t>
            </a:r>
          </a:p>
          <a:p>
            <a:pPr marL="0" indent="0">
              <a:buNone/>
            </a:pPr>
            <a:r>
              <a:rPr lang="en-US" sz="2000" b="1" dirty="0"/>
              <a:t>Days 13-14: </a:t>
            </a:r>
            <a:r>
              <a:rPr lang="en-US" sz="2000" dirty="0"/>
              <a:t>Class oral </a:t>
            </a:r>
            <a:r>
              <a:rPr lang="en-US" sz="2000" dirty="0" smtClean="0"/>
              <a:t>presentations</a:t>
            </a:r>
            <a:endParaRPr lang="en-US" sz="2000" dirty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2070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838200"/>
            <a:ext cx="6343672" cy="709865"/>
          </a:xfrm>
        </p:spPr>
        <p:txBody>
          <a:bodyPr/>
          <a:lstStyle/>
          <a:p>
            <a:r>
              <a:rPr lang="en-US" sz="4400" dirty="0" smtClean="0"/>
              <a:t>Grading Rubrics</a:t>
            </a:r>
            <a:endParaRPr lang="en-US" sz="44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4406474"/>
              </p:ext>
            </p:extLst>
          </p:nvPr>
        </p:nvGraphicFramePr>
        <p:xfrm>
          <a:off x="609600" y="1828800"/>
          <a:ext cx="3733801" cy="48768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04368"/>
                <a:gridCol w="904368"/>
                <a:gridCol w="844326"/>
                <a:gridCol w="750513"/>
                <a:gridCol w="330226"/>
              </a:tblGrid>
              <a:tr h="120083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 dirty="0">
                          <a:effectLst/>
                        </a:rPr>
                        <a:t>Criteria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Rating Scale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Score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</a:tr>
              <a:tr h="11688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3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2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1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3443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Manual: Device description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Description of the device is expressed. Sketch helps explain each part and its function.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Some description of the device is expressed. Sketch helps explain either part or its function.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No description of the device is expressed. Sketch does not help explain each part and its function.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5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87" marR="33987" marT="0" marB="0" anchor="ctr"/>
                </a:tc>
              </a:tr>
              <a:tr h="561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Manual: Bill of Materials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A list of parts found in the process of taking apart the technology. Parts are listed along with Part #, name, qty., dimension, function, cost, interactions, and website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Two parts were missing from the BOM. Lacked parts description.  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More than two parts were missing and parts' descriptions were incomplete.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5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87" marR="33987" marT="0" marB="0" anchor="ctr"/>
                </a:tc>
              </a:tr>
              <a:tr h="7225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Manual: Sketches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Sketches are dimensioned, labeled, and numbered (related to BOM). Each part is sketched (orthogonally/isometrically) with an overall sketch. 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Some sketches are not dimensioned, labeled, and numbered (related to BOM).Most parts were not sketched (orthogonally/isometrically) with an overall sketch. 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Sketches are not dimensioned, labeled, and numbered (related to BOM). Each part was not sketched (orthogonally/isometrically) with an overall sketch.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5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87" marR="33987" marT="0" marB="0" anchor="ctr"/>
                </a:tc>
              </a:tr>
              <a:tr h="3996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Manual: Procedures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Step-by-step description of how to work the device AND how to put the device together (if it didn't come assembled).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No detailed description of how to work the device and/or how to put the device together. 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No detailed description of any how-to's. 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5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87" marR="33987" marT="0" marB="0" anchor="ctr"/>
                </a:tc>
              </a:tr>
              <a:tr h="3996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Manual: Overall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Manual included: table of contents, page numbers, header of device and names.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Manual included: table of contents, page numbers, header of device OR names.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Manual did not include: table of contents, page numbers, header of device AND names.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5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87" marR="33987" marT="0" marB="0" anchor="ctr"/>
                </a:tc>
              </a:tr>
              <a:tr h="72259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Engineering Design Process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The group has undergone the process to find the best, improved design solution to the chosen device (this includes a documentary of the whole process with sketching, matrix, descriptions, etc.)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The group has somewhat undergone the process with documentary of the process with sketching, matrix, descriptions, etc.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The group did not undergo the process or presented the documentary of the process.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 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</a:tr>
              <a:tr h="39962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Teamwork and Communication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Team worked well together and were able to present their result from their project.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Team was somewhat able to work together and present their result from their project.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 dirty="0">
                          <a:effectLst/>
                        </a:rPr>
                        <a:t>Team was unable to set aside their differences and communicate effectively. 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5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87" marR="33987" marT="0" marB="0" anchor="ctr"/>
                </a:tc>
              </a:tr>
              <a:tr h="5611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Wrap-Up Report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Concluded the data and result. What went well, what didn't. Changes and/or improvements for next-time AND device with sketches (how to make it better).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Somewhat concluded the data and result. What went well, what didn't. Changes and/or improvements for next-time.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Did not conclude the data and result at all. 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5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87" marR="33987" marT="0" marB="0" anchor="ctr"/>
                </a:tc>
              </a:tr>
              <a:tr h="25715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Timely Completion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Report completed on time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NA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00">
                          <a:effectLst/>
                        </a:rPr>
                        <a:t>Report not completed on time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5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3987" marR="33987" marT="0" marB="0" anchor="ctr"/>
                </a:tc>
              </a:tr>
              <a:tr h="181957">
                <a:tc gridSpan="4"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>
                          <a:effectLst/>
                        </a:rPr>
                        <a:t>TOTAL</a:t>
                      </a:r>
                      <a:endParaRPr lang="en-US" sz="5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500" dirty="0">
                          <a:effectLst/>
                        </a:rPr>
                        <a:t> </a:t>
                      </a:r>
                      <a:endParaRPr lang="en-US" sz="5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3987" marR="33987" marT="0" marB="0" anchor="ctr"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2357002"/>
              </p:ext>
            </p:extLst>
          </p:nvPr>
        </p:nvGraphicFramePr>
        <p:xfrm>
          <a:off x="4495800" y="3061359"/>
          <a:ext cx="4298208" cy="362639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1206"/>
                <a:gridCol w="951206"/>
                <a:gridCol w="960096"/>
                <a:gridCol w="960096"/>
                <a:gridCol w="475604"/>
              </a:tblGrid>
              <a:tr h="14168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Criteria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 gridSpan="3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Rating Scale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</a:rPr>
                        <a:t>Score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</a:tr>
              <a:tr h="13791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3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2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1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9301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Manual- Device description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Quick description and purpose of the device was explained.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Device was somewhat explained.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Device was not at all explained.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48" marR="49648" marT="0" marB="0" anchor="ctr"/>
                </a:tc>
              </a:tr>
              <a:tr h="72403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Manual- Sketches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Sketches (isometrically and orthographically) of the device are explained and shown.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Sketches are either explained or shown.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Sketches were not shown or explained.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</a:tr>
              <a:tr h="60680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Engineering Design Process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Students did a brief explanation of their new idea for the device.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Students did not do a great job in explaining their new idea for the device.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Students did not explain their new idea for the device.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 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</a:tr>
              <a:tr h="620597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Wrap-Up 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Concluded on what went well, what didn't and has shown the improvements for their device with sketches (how to make it better).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Somewhat concluded the result. What went well, what didn't, or improvements for the device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Did not conclude result at all. 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48" marR="49648" marT="0" marB="0" anchor="ctr"/>
                </a:tc>
              </a:tr>
              <a:tr h="4629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Presentation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It was presented via PowerPoint. The students spoke at a good volume and was clear. 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The students were not clear in explaining their project.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600">
                          <a:effectLst/>
                        </a:rPr>
                        <a:t>Did not present at all. 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endParaRPr lang="en-US" sz="800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9648" marR="49648" marT="0" marB="0" anchor="ctr"/>
                </a:tc>
              </a:tr>
              <a:tr h="243642">
                <a:tc gridSpan="4">
                  <a:txBody>
                    <a:bodyPr/>
                    <a:lstStyle/>
                    <a:p>
                      <a:pPr marL="0" marR="0" algn="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Total:</a:t>
                      </a:r>
                      <a:endParaRPr lang="en-US" sz="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en-US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9648" marR="49648" marT="0" marB="0" anchor="ctr"/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4459356" y="2118857"/>
            <a:ext cx="4334652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en-US" sz="2200" b="1" dirty="0" smtClean="0">
                <a:solidFill>
                  <a:schemeClr val="accent6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 Written r</a:t>
            </a:r>
            <a:r>
              <a:rPr lang="en-US" sz="2200" b="1" dirty="0" smtClean="0">
                <a:solidFill>
                  <a:schemeClr val="accent6"/>
                </a:solidFill>
                <a:latin typeface="Calibri" panose="020F0502020204030204" pitchFamily="34" charset="0"/>
              </a:rPr>
              <a:t>eport grading rubric</a:t>
            </a:r>
            <a:endParaRPr lang="en-US" sz="2200" b="1" dirty="0">
              <a:solidFill>
                <a:schemeClr val="accent6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495801" y="2580522"/>
            <a:ext cx="4298208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r"/>
            <a:r>
              <a:rPr lang="en-US" sz="2200" b="1" dirty="0" smtClean="0">
                <a:solidFill>
                  <a:schemeClr val="accent3"/>
                </a:solidFill>
                <a:latin typeface="Calibri" panose="020F0502020204030204" pitchFamily="34" charset="0"/>
              </a:rPr>
              <a:t>Oral presentation grading rubric </a:t>
            </a:r>
            <a:r>
              <a:rPr lang="en-US" sz="2200" b="1" dirty="0" smtClean="0">
                <a:solidFill>
                  <a:schemeClr val="accent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</a:t>
            </a:r>
            <a:endParaRPr lang="en-US" sz="2200" b="1" dirty="0">
              <a:solidFill>
                <a:schemeClr val="accent3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911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"/>
            <a:ext cx="6781800" cy="6592272"/>
          </a:xfrm>
        </p:spPr>
      </p:pic>
    </p:spTree>
    <p:extLst>
      <p:ext uri="{BB962C8B-B14F-4D97-AF65-F5344CB8AC3E}">
        <p14:creationId xmlns:p14="http://schemas.microsoft.com/office/powerpoint/2010/main" val="3641511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90600"/>
            <a:ext cx="7744630" cy="70986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What is reverse engineering?</a:t>
            </a:r>
            <a:endParaRPr lang="en-US" sz="4000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33400" y="2133600"/>
            <a:ext cx="8077200" cy="4648200"/>
          </a:xfrm>
        </p:spPr>
        <p:txBody>
          <a:bodyPr>
            <a:noAutofit/>
          </a:bodyPr>
          <a:lstStyle/>
          <a:p>
            <a:pPr marL="36900" indent="0" algn="ctr" eaLnBrk="1" fontAlgn="auto" hangingPunct="1">
              <a:spcBef>
                <a:spcPts val="0"/>
              </a:spcBef>
              <a:buNone/>
              <a:defRPr/>
            </a:pPr>
            <a:r>
              <a:rPr lang="en-US" sz="36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Reverse engineering is </a:t>
            </a:r>
            <a:br>
              <a:rPr lang="en-US" sz="36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</a:br>
            <a:r>
              <a:rPr lang="en-US" sz="36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the process of taking apart an object.</a:t>
            </a:r>
          </a:p>
          <a:p>
            <a:pPr marL="36900" indent="0" eaLnBrk="1" fontAlgn="auto" hangingPunct="1">
              <a:buFont typeface="Wingdings 2" charset="2"/>
              <a:buNone/>
              <a:defRPr/>
            </a:pPr>
            <a:r>
              <a:rPr lang="en-US" sz="2800" dirty="0" smtClean="0">
                <a:latin typeface="Calibri" panose="020F0502020204030204" pitchFamily="34" charset="0"/>
              </a:rPr>
              <a:t>But why?!</a:t>
            </a:r>
          </a:p>
          <a:p>
            <a:pPr marL="494100" indent="-457200">
              <a:spcBef>
                <a:spcPts val="0"/>
              </a:spcBef>
              <a:defRPr/>
            </a:pPr>
            <a:r>
              <a:rPr lang="en-US" sz="2600" dirty="0" smtClean="0">
                <a:latin typeface="Calibri" panose="020F0502020204030204" pitchFamily="34" charset="0"/>
              </a:rPr>
              <a:t>To</a:t>
            </a:r>
            <a:r>
              <a:rPr lang="en-US" sz="2800" dirty="0" smtClean="0">
                <a:latin typeface="Calibri" panose="020F0502020204030204" pitchFamily="34" charset="0"/>
              </a:rPr>
              <a:t> understand it better</a:t>
            </a:r>
          </a:p>
          <a:p>
            <a:pPr marL="494100" indent="-457200">
              <a:defRPr/>
            </a:pPr>
            <a:r>
              <a:rPr lang="en-US" sz="2600" dirty="0" smtClean="0">
                <a:latin typeface="Calibri" panose="020F0502020204030204" pitchFamily="34" charset="0"/>
              </a:rPr>
              <a:t>To see inside to satisfy your curiosity: </a:t>
            </a:r>
            <a:r>
              <a:rPr lang="en-US" sz="2400" i="1" dirty="0" smtClean="0">
                <a:solidFill>
                  <a:schemeClr val="accent5"/>
                </a:solidFill>
                <a:latin typeface="Calibri" panose="020F0502020204030204" pitchFamily="34" charset="0"/>
              </a:rPr>
              <a:t>How does it work?</a:t>
            </a:r>
          </a:p>
          <a:p>
            <a:pPr marL="494100" indent="-457200">
              <a:defRPr/>
            </a:pPr>
            <a:r>
              <a:rPr lang="en-US" sz="2600" dirty="0">
                <a:latin typeface="Calibri" panose="020F0502020204030204" pitchFamily="34" charset="0"/>
              </a:rPr>
              <a:t>To examine the structure, function, operation</a:t>
            </a:r>
          </a:p>
          <a:p>
            <a:pPr marL="494100" indent="-457200">
              <a:defRPr/>
            </a:pPr>
            <a:r>
              <a:rPr lang="en-US" sz="2600" dirty="0" smtClean="0">
                <a:latin typeface="Calibri" panose="020F0502020204030204" pitchFamily="34" charset="0"/>
              </a:rPr>
              <a:t>To duplicate or improve it:</a:t>
            </a:r>
          </a:p>
          <a:p>
            <a:pPr marL="751680" lvl="1" indent="-216000">
              <a:buFont typeface="Wingdings 2" charset="2"/>
              <a:buChar char=""/>
              <a:defRPr/>
            </a:pPr>
            <a:r>
              <a:rPr lang="en-US" sz="1800" dirty="0" smtClean="0">
                <a:latin typeface="Calibri" panose="020F0502020204030204" pitchFamily="34" charset="0"/>
              </a:rPr>
              <a:t> Reduce the cost, improve the materials, reduce environmental impact, etc.</a:t>
            </a:r>
          </a:p>
          <a:p>
            <a:pPr marL="751680" lvl="1" indent="-216000">
              <a:buFont typeface="Wingdings 2" charset="2"/>
              <a:buChar char=""/>
              <a:defRPr/>
            </a:pPr>
            <a:r>
              <a:rPr lang="en-US" sz="1800" dirty="0" smtClean="0">
                <a:latin typeface="Calibri" panose="020F0502020204030204" pitchFamily="34" charset="0"/>
              </a:rPr>
              <a:t> Increase its efficiency and reliability, add features and usefulness, 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ea typeface="+mj-ea"/>
              </a:rPr>
              <a:t>Group Proposal</a:t>
            </a:r>
            <a:endParaRPr lang="en-US" sz="4000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133600"/>
            <a:ext cx="8153400" cy="4572000"/>
          </a:xfrm>
        </p:spPr>
        <p:txBody>
          <a:bodyPr>
            <a:noAutofit/>
          </a:bodyPr>
          <a:lstStyle/>
          <a:p>
            <a:pPr indent="-306000" eaLnBrk="1" fontAlgn="auto" hangingPunct="1">
              <a:spcBef>
                <a:spcPts val="0"/>
              </a:spcBef>
              <a:spcAft>
                <a:spcPts val="1200"/>
              </a:spcAft>
              <a:buFont typeface="Wingdings 2" charset="2"/>
              <a:buChar char=""/>
              <a:defRPr/>
            </a:pPr>
            <a:r>
              <a:rPr lang="en-US" sz="2800" dirty="0" smtClean="0">
                <a:latin typeface="Calibri" panose="020F0502020204030204" pitchFamily="34" charset="0"/>
              </a:rPr>
              <a:t>What is your project? </a:t>
            </a:r>
            <a:br>
              <a:rPr lang="en-US" sz="2800" dirty="0" smtClean="0">
                <a:latin typeface="Calibri" panose="020F0502020204030204" pitchFamily="34" charset="0"/>
              </a:rPr>
            </a:br>
            <a:r>
              <a:rPr lang="en-US" sz="2400" dirty="0" smtClean="0">
                <a:latin typeface="Calibri" panose="020F0502020204030204" pitchFamily="34" charset="0"/>
              </a:rPr>
              <a:t>(device description, cost and source)</a:t>
            </a:r>
          </a:p>
          <a:p>
            <a:pPr indent="-306000" eaLnBrk="1" fontAlgn="auto" hangingPunct="1">
              <a:spcBef>
                <a:spcPts val="0"/>
              </a:spcBef>
              <a:spcAft>
                <a:spcPts val="1200"/>
              </a:spcAft>
              <a:buFont typeface="Wingdings 2" charset="2"/>
              <a:buChar char=""/>
              <a:defRPr/>
            </a:pPr>
            <a:r>
              <a:rPr lang="en-US" sz="2800" dirty="0" smtClean="0">
                <a:latin typeface="Calibri" panose="020F0502020204030204" pitchFamily="34" charset="0"/>
              </a:rPr>
              <a:t>What does the device do?</a:t>
            </a:r>
          </a:p>
          <a:p>
            <a:pPr indent="-306000" eaLnBrk="1" fontAlgn="auto" hangingPunct="1">
              <a:spcBef>
                <a:spcPts val="0"/>
              </a:spcBef>
              <a:spcAft>
                <a:spcPts val="1200"/>
              </a:spcAft>
              <a:buFont typeface="Wingdings 2" charset="2"/>
              <a:buChar char=""/>
              <a:defRPr/>
            </a:pPr>
            <a:r>
              <a:rPr lang="en-US" sz="2800" dirty="0" smtClean="0">
                <a:latin typeface="Calibri" panose="020F0502020204030204" pitchFamily="34" charset="0"/>
              </a:rPr>
              <a:t>How are you going to take it </a:t>
            </a:r>
            <a:br>
              <a:rPr lang="en-US" sz="2800" dirty="0" smtClean="0">
                <a:latin typeface="Calibri" panose="020F0502020204030204" pitchFamily="34" charset="0"/>
              </a:rPr>
            </a:br>
            <a:r>
              <a:rPr lang="en-US" sz="2800" dirty="0" smtClean="0">
                <a:latin typeface="Calibri" panose="020F0502020204030204" pitchFamily="34" charset="0"/>
              </a:rPr>
              <a:t>apart? What tools do you need?</a:t>
            </a:r>
          </a:p>
          <a:p>
            <a:pPr indent="-306000" eaLnBrk="1" fontAlgn="auto" hangingPunct="1">
              <a:spcBef>
                <a:spcPts val="0"/>
              </a:spcBef>
              <a:spcAft>
                <a:spcPts val="1200"/>
              </a:spcAft>
              <a:buFont typeface="Wingdings 2" charset="2"/>
              <a:buChar char=""/>
              <a:defRPr/>
            </a:pPr>
            <a:r>
              <a:rPr lang="en-US" sz="2800" dirty="0" smtClean="0">
                <a:latin typeface="Calibri" panose="020F0502020204030204" pitchFamily="34" charset="0"/>
              </a:rPr>
              <a:t>How many parts do you think it contains? What kinds of parts do you think you will find inside?</a:t>
            </a:r>
          </a:p>
          <a:p>
            <a:pPr indent="-306000" eaLnBrk="1" fontAlgn="auto" hangingPunct="1">
              <a:spcBef>
                <a:spcPts val="0"/>
              </a:spcBef>
              <a:buFont typeface="Wingdings 2" charset="2"/>
              <a:buChar char=""/>
              <a:defRPr/>
            </a:pPr>
            <a:r>
              <a:rPr lang="en-US" sz="2800" dirty="0" smtClean="0">
                <a:latin typeface="Calibri" panose="020F0502020204030204" pitchFamily="34" charset="0"/>
              </a:rPr>
              <a:t>Rough sketch of the overall device</a:t>
            </a:r>
          </a:p>
          <a:p>
            <a:pPr marL="36900" indent="0" algn="r" eaLnBrk="1" fontAlgn="auto" hangingPunct="1">
              <a:buFont typeface="Wingdings 2" charset="2"/>
              <a:buNone/>
              <a:defRPr/>
            </a:pPr>
            <a:r>
              <a:rPr lang="en-US" sz="2800" dirty="0" smtClean="0">
                <a:solidFill>
                  <a:schemeClr val="accent1"/>
                </a:solidFill>
              </a:rPr>
              <a:t>DUE BY: [     Day 2     ]</a:t>
            </a:r>
            <a:endParaRPr lang="en-US" sz="2800" dirty="0">
              <a:solidFill>
                <a:schemeClr val="accent1"/>
              </a:solidFill>
            </a:endParaRPr>
          </a:p>
        </p:txBody>
      </p:sp>
      <p:pic>
        <p:nvPicPr>
          <p:cNvPr id="2050" name="Picture 2" descr="Z:\__TeachEngineering\TE submissions\821 Reverse Engineering\ppt images\640px-High_Line_Nyc_Marriage_Proposal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29" r="13405"/>
          <a:stretch/>
        </p:blipFill>
        <p:spPr bwMode="auto">
          <a:xfrm>
            <a:off x="5928921" y="1636963"/>
            <a:ext cx="2561442" cy="256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4"/>
          <p:cNvSpPr txBox="1">
            <a:spLocks/>
          </p:cNvSpPr>
          <p:nvPr/>
        </p:nvSpPr>
        <p:spPr>
          <a:xfrm>
            <a:off x="2362200" y="6263640"/>
            <a:ext cx="2377440" cy="365760"/>
          </a:xfrm>
          <a:prstGeom prst="rect">
            <a:avLst/>
          </a:prstGeom>
          <a:solidFill>
            <a:schemeClr val="accent6"/>
          </a:solidFill>
        </p:spPr>
        <p:txBody>
          <a:bodyPr vert="horz" lIns="91440" tIns="45720" rIns="91440" bIns="45720" numCol="1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0876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900" indent="0" fontAlgn="auto">
              <a:lnSpc>
                <a:spcPct val="80000"/>
              </a:lnSpc>
              <a:spcBef>
                <a:spcPts val="0"/>
              </a:spcBef>
              <a:buNone/>
              <a:defRPr/>
            </a:pPr>
            <a:r>
              <a:rPr lang="en-US" altLang="en-US" sz="24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 E A D L I N E 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970" y="814135"/>
            <a:ext cx="6343672" cy="70986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ea typeface="+mj-ea"/>
              </a:rPr>
              <a:t>Tools</a:t>
            </a:r>
            <a:endParaRPr lang="en-US" sz="4000" dirty="0">
              <a:ea typeface="+mj-ea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81943" y="2303955"/>
            <a:ext cx="7111725" cy="1342765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>
            <a:normAutofit/>
          </a:bodyPr>
          <a:lstStyle>
            <a:lvl1pPr marL="342900" indent="-30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20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1pPr>
            <a:lvl2pPr marL="720000" indent="-270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8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2pPr>
            <a:lvl3pPr marL="102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6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3pPr>
            <a:lvl4pPr marL="1386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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4pPr>
            <a:lvl5pPr marL="1674000" indent="-2160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5pPr>
            <a:lvl6pPr marL="20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6pPr>
            <a:lvl7pPr marL="240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7pPr>
            <a:lvl8pPr marL="278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8pPr>
            <a:lvl9pPr marL="310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tx2"/>
              </a:buClr>
              <a:buSzPct val="70000"/>
              <a:buFont typeface="Wingdings 2" charset="2"/>
              <a:buChar char=""/>
              <a:defRPr sz="1400" kern="1200">
                <a:ln>
                  <a:solidFill>
                    <a:schemeClr val="bg1">
                      <a:lumMod val="75000"/>
                      <a:lumOff val="25000"/>
                      <a:alpha val="10000"/>
                    </a:schemeClr>
                  </a:solidFill>
                </a:ln>
                <a:solidFill>
                  <a:schemeClr val="tx2"/>
                </a:solidFill>
                <a:effectLst>
                  <a:outerShdw blurRad="9525" dist="25400" dir="14640000" algn="tl" rotWithShape="0">
                    <a:schemeClr val="bg1">
                      <a:alpha val="30000"/>
                    </a:schemeClr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 fontAlgn="auto">
              <a:defRPr/>
            </a:pPr>
            <a:r>
              <a:rPr lang="en-US" sz="2800" dirty="0"/>
              <a:t>How will you take it apart?</a:t>
            </a:r>
          </a:p>
          <a:p>
            <a:pPr fontAlgn="auto">
              <a:defRPr/>
            </a:pPr>
            <a:r>
              <a:rPr lang="en-US" sz="2800" dirty="0" smtClean="0"/>
              <a:t>How will you measure each part?</a:t>
            </a:r>
            <a:endParaRPr lang="en-US" sz="2800" dirty="0"/>
          </a:p>
        </p:txBody>
      </p:sp>
      <p:pic>
        <p:nvPicPr>
          <p:cNvPr id="3074" name="Picture 2" descr="File:Screw Driver displa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9770" y="3764032"/>
            <a:ext cx="2971800" cy="1066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File:Caliper full view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602" y="5234210"/>
            <a:ext cx="3241066" cy="15030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Z:\__TeachEngineering\TE submissions\821 Reverse Engineering\ppt images\640px-Tool-pliers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2780" y="3764032"/>
            <a:ext cx="2940355" cy="147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Z:\__TeachEngineering\TE submissions\821 Reverse Engineering\ppt images\600px-CordlessDrill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9" r="5924"/>
          <a:stretch/>
        </p:blipFill>
        <p:spPr bwMode="auto">
          <a:xfrm>
            <a:off x="473190" y="4067827"/>
            <a:ext cx="2286000" cy="2332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 bwMode="gray">
          <a:xfrm>
            <a:off x="-30271" y="-76200"/>
            <a:ext cx="9174271" cy="6934200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en-US" sz="4000" dirty="0">
              <a:solidFill>
                <a:schemeClr val="accent1"/>
              </a:solidFill>
            </a:endParaRPr>
          </a:p>
        </p:txBody>
      </p:sp>
      <p:pic>
        <p:nvPicPr>
          <p:cNvPr id="11" name="Content Placeholder 3"/>
          <p:cNvPicPr>
            <a:picLocks noChangeAspect="1"/>
          </p:cNvPicPr>
          <p:nvPr/>
        </p:nvPicPr>
        <p:blipFill rotWithShape="1">
          <a:blip r:embed="rId2"/>
          <a:srcRect b="6556"/>
          <a:stretch/>
        </p:blipFill>
        <p:spPr>
          <a:xfrm>
            <a:off x="381000" y="304800"/>
            <a:ext cx="8266759" cy="61722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</p:pic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286001" y="2945606"/>
            <a:ext cx="3962400" cy="89058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/>
                </a:solidFill>
                <a:ea typeface="+mj-ea"/>
              </a:rPr>
              <a:t>Team Contract</a:t>
            </a:r>
            <a:endParaRPr lang="en-US" sz="4000" dirty="0">
              <a:solidFill>
                <a:schemeClr val="accent1"/>
              </a:solidFill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 bwMode="gray">
          <a:xfrm>
            <a:off x="-30271" y="0"/>
            <a:ext cx="9174271" cy="6858000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endParaRPr lang="en-US" sz="4000" dirty="0">
              <a:solidFill>
                <a:schemeClr val="accent1"/>
              </a:solidFill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52400" y="1579563"/>
          <a:ext cx="8762999" cy="45164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5121"/>
                <a:gridCol w="1870755"/>
                <a:gridCol w="525121"/>
                <a:gridCol w="1279990"/>
                <a:gridCol w="1599987"/>
                <a:gridCol w="1665628"/>
                <a:gridCol w="771276"/>
                <a:gridCol w="525121"/>
              </a:tblGrid>
              <a:tr h="196848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Bill of Material for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Names: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</a:tr>
              <a:tr h="382624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Product #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 dirty="0">
                          <a:effectLst/>
                        </a:rPr>
                        <a:t>Name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Qty.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Dimension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Function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Interaction with other Parts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Research Cost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Website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</a:tr>
              <a:tr h="1968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</a:tr>
              <a:tr h="1968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</a:tr>
              <a:tr h="1968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</a:tr>
              <a:tr h="1968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</a:tr>
              <a:tr h="1968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</a:tr>
              <a:tr h="1968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</a:tr>
              <a:tr h="1968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</a:tr>
              <a:tr h="1968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</a:tr>
              <a:tr h="1968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</a:tr>
              <a:tr h="1968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 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</a:tr>
              <a:tr h="1968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11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</a:tr>
              <a:tr h="1968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12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</a:tr>
              <a:tr h="1968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13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 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</a:tr>
              <a:tr h="1968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14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</a:tr>
              <a:tr h="1968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15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</a:tr>
              <a:tr h="1968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16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</a:tr>
              <a:tr h="1968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17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</a:tr>
              <a:tr h="1968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18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</a:tr>
              <a:tr h="1968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19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</a:tr>
              <a:tr h="196848">
                <a:tc>
                  <a:txBody>
                    <a:bodyPr/>
                    <a:lstStyle/>
                    <a:p>
                      <a:pPr algn="ctr" fontAlgn="b"/>
                      <a:r>
                        <a:rPr lang="en-US" sz="800" u="none" strike="noStrike">
                          <a:effectLst/>
                        </a:rPr>
                        <a:t>20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>
                          <a:effectLst/>
                        </a:rPr>
                        <a:t> </a:t>
                      </a:r>
                      <a:endParaRPr lang="en-US" sz="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800" u="none" strike="noStrike" dirty="0">
                          <a:effectLst/>
                        </a:rPr>
                        <a:t> </a:t>
                      </a:r>
                      <a:endParaRPr lang="en-US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70" marR="7270" marT="7271" marB="0" anchor="b"/>
                </a:tc>
              </a:tr>
            </a:tbl>
          </a:graphicData>
        </a:graphic>
      </p:graphicFrame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533400" y="434849"/>
            <a:ext cx="6343672" cy="70986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ea typeface="+mj-ea"/>
              </a:rPr>
              <a:t>Parts List (BoM)</a:t>
            </a:r>
            <a:endParaRPr lang="en-US" sz="4000" dirty="0">
              <a:ea typeface="+mj-ea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gray">
          <a:xfrm>
            <a:off x="2286001" y="2945606"/>
            <a:ext cx="3962400" cy="89058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accent1"/>
                </a:solidFill>
              </a:rPr>
              <a:t>Bill of Materials</a:t>
            </a:r>
            <a:endParaRPr lang="en-US" sz="400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0"/>
            <a:ext cx="7765322" cy="95688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 smtClean="0">
                <a:ea typeface="+mj-ea"/>
              </a:rPr>
              <a:t>Report Requirements</a:t>
            </a:r>
            <a:endParaRPr lang="en-US" sz="4400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057400"/>
            <a:ext cx="8153400" cy="4648200"/>
          </a:xfrm>
        </p:spPr>
        <p:txBody>
          <a:bodyPr>
            <a:noAutofit/>
          </a:bodyPr>
          <a:lstStyle/>
          <a:p>
            <a:pPr marL="379800">
              <a:spcBef>
                <a:spcPts val="600"/>
              </a:spcBef>
              <a:defRPr/>
            </a:pPr>
            <a:r>
              <a:rPr lang="en-US" sz="2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Manual</a:t>
            </a:r>
          </a:p>
          <a:p>
            <a:pPr marL="720000" lvl="1" indent="-270000" eaLnBrk="1" fontAlgn="auto" hangingPunct="1">
              <a:spcBef>
                <a:spcPts val="0"/>
              </a:spcBef>
              <a:buFont typeface="Wingdings 2" charset="2"/>
              <a:buChar char=""/>
              <a:defRPr/>
            </a:pPr>
            <a:r>
              <a:rPr lang="en-US" sz="1800" dirty="0" smtClean="0">
                <a:latin typeface="Calibri" panose="020F0502020204030204" pitchFamily="34" charset="0"/>
              </a:rPr>
              <a:t>Purpose of object</a:t>
            </a:r>
          </a:p>
          <a:p>
            <a:pPr marL="720000" lvl="1" indent="-270000" eaLnBrk="1" fontAlgn="auto" hangingPunct="1">
              <a:spcBef>
                <a:spcPts val="0"/>
              </a:spcBef>
              <a:buFont typeface="Wingdings 2" charset="2"/>
              <a:buChar char=""/>
              <a:defRPr/>
            </a:pPr>
            <a:r>
              <a:rPr lang="en-US" sz="1800" dirty="0" smtClean="0">
                <a:latin typeface="Calibri" panose="020F0502020204030204" pitchFamily="34" charset="0"/>
              </a:rPr>
              <a:t>Bill of materials</a:t>
            </a:r>
          </a:p>
          <a:p>
            <a:pPr marL="720000" lvl="1" indent="-270000" eaLnBrk="1" fontAlgn="auto" hangingPunct="1">
              <a:spcBef>
                <a:spcPts val="0"/>
              </a:spcBef>
              <a:buFont typeface="Wingdings 2" charset="2"/>
              <a:buChar char=""/>
              <a:defRPr/>
            </a:pPr>
            <a:r>
              <a:rPr lang="en-US" sz="1800" dirty="0" smtClean="0">
                <a:latin typeface="Calibri" panose="020F0502020204030204" pitchFamily="34" charset="0"/>
              </a:rPr>
              <a:t>Procedure</a:t>
            </a:r>
          </a:p>
          <a:p>
            <a:pPr marL="1026000" lvl="2" indent="-216000" eaLnBrk="1" fontAlgn="auto" hangingPunct="1">
              <a:spcBef>
                <a:spcPts val="0"/>
              </a:spcBef>
              <a:buFont typeface="Wingdings 2" charset="2"/>
              <a:buChar char="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How does it work? </a:t>
            </a:r>
          </a:p>
          <a:p>
            <a:pPr marL="1026000" lvl="2" indent="-216000" eaLnBrk="1" fontAlgn="auto" hangingPunct="1">
              <a:spcBef>
                <a:spcPts val="0"/>
              </a:spcBef>
              <a:buFont typeface="Wingdings 2" charset="2"/>
              <a:buChar char="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How do you put it together?	</a:t>
            </a:r>
          </a:p>
          <a:p>
            <a:pPr marL="720000" lvl="1" indent="-270000" eaLnBrk="1" fontAlgn="auto" hangingPunct="1">
              <a:spcBef>
                <a:spcPts val="0"/>
              </a:spcBef>
              <a:buFont typeface="Wingdings 2" charset="2"/>
              <a:buChar char=""/>
              <a:defRPr/>
            </a:pPr>
            <a:r>
              <a:rPr lang="en-US" sz="1800" dirty="0" smtClean="0">
                <a:latin typeface="Calibri" panose="020F0502020204030204" pitchFamily="34" charset="0"/>
              </a:rPr>
              <a:t>Sketches</a:t>
            </a:r>
          </a:p>
          <a:p>
            <a:pPr marL="379800">
              <a:spcBef>
                <a:spcPts val="600"/>
              </a:spcBef>
              <a:defRPr/>
            </a:pPr>
            <a:r>
              <a:rPr lang="en-US" sz="2400" b="1" dirty="0" smtClean="0">
                <a:solidFill>
                  <a:schemeClr val="accent1"/>
                </a:solidFill>
                <a:latin typeface="Calibri" panose="020F0502020204030204" pitchFamily="34" charset="0"/>
              </a:rPr>
              <a:t>Wrap-Up Report</a:t>
            </a:r>
          </a:p>
          <a:p>
            <a:pPr marL="720000" lvl="1" indent="-270000" eaLnBrk="1" fontAlgn="auto" hangingPunct="1">
              <a:spcBef>
                <a:spcPts val="0"/>
              </a:spcBef>
              <a:buFont typeface="Wingdings 2" charset="2"/>
              <a:buChar char="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Team contract (will be checked off before project is started)</a:t>
            </a:r>
          </a:p>
          <a:p>
            <a:pPr marL="720000" lvl="1" indent="-270000" eaLnBrk="1" fontAlgn="auto" hangingPunct="1">
              <a:spcBef>
                <a:spcPts val="0"/>
              </a:spcBef>
              <a:buFont typeface="Wingdings 2" charset="2"/>
              <a:buChar char="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Conclusion: What happened? </a:t>
            </a:r>
            <a:r>
              <a:rPr lang="en-US" sz="1600" dirty="0">
                <a:latin typeface="Calibri" panose="020F0502020204030204" pitchFamily="34" charset="0"/>
              </a:rPr>
              <a:t>What should your group done differently/same</a:t>
            </a:r>
            <a:r>
              <a:rPr lang="en-US" sz="1600" dirty="0" smtClean="0">
                <a:latin typeface="Calibri" panose="020F0502020204030204" pitchFamily="34" charset="0"/>
              </a:rPr>
              <a:t>?</a:t>
            </a:r>
          </a:p>
          <a:p>
            <a:pPr marL="720000" lvl="1" indent="-270000" eaLnBrk="1" fontAlgn="auto" hangingPunct="1">
              <a:spcBef>
                <a:spcPts val="0"/>
              </a:spcBef>
              <a:buFont typeface="Wingdings 2" charset="2"/>
              <a:buChar char="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3 improvements/changes (or innovations) on device to better assist customers, manufacturers and/or the environment</a:t>
            </a:r>
          </a:p>
          <a:p>
            <a:pPr marL="1026387" lvl="2" indent="-270000" eaLnBrk="1" fontAlgn="auto" hangingPunct="1">
              <a:spcBef>
                <a:spcPts val="0"/>
              </a:spcBef>
              <a:buFont typeface="Wingdings 2" charset="2"/>
              <a:buChar char=""/>
              <a:defRPr/>
            </a:pPr>
            <a:r>
              <a:rPr lang="en-US" sz="1400" dirty="0" smtClean="0">
                <a:latin typeface="Calibri" panose="020F0502020204030204" pitchFamily="34" charset="0"/>
              </a:rPr>
              <a:t>Sketches and descriptions!</a:t>
            </a:r>
          </a:p>
          <a:p>
            <a:pPr marL="720000" lvl="1" indent="-270000" eaLnBrk="1" fontAlgn="auto" hangingPunct="1">
              <a:spcBef>
                <a:spcPts val="0"/>
              </a:spcBef>
              <a:buFont typeface="Wingdings 2" charset="2"/>
              <a:buChar char="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3 Improvements/changes on overall project </a:t>
            </a:r>
          </a:p>
          <a:p>
            <a:pPr marL="1026000" lvl="2" indent="-216000" eaLnBrk="1" fontAlgn="auto" hangingPunct="1">
              <a:spcBef>
                <a:spcPts val="0"/>
              </a:spcBef>
              <a:buFont typeface="Wingdings 2" charset="2"/>
              <a:buChar char=""/>
              <a:defRPr/>
            </a:pPr>
            <a:r>
              <a:rPr lang="en-US" sz="1400" dirty="0" smtClean="0">
                <a:latin typeface="Calibri" panose="020F0502020204030204" pitchFamily="34" charset="0"/>
              </a:rPr>
              <a:t>Why?</a:t>
            </a:r>
          </a:p>
          <a:p>
            <a:pPr marL="720000" lvl="1" indent="-270000" eaLnBrk="1" fontAlgn="auto" hangingPunct="1">
              <a:spcBef>
                <a:spcPts val="0"/>
              </a:spcBef>
              <a:buFont typeface="Wingdings 2" charset="2"/>
              <a:buChar char="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Feedback</a:t>
            </a:r>
          </a:p>
          <a:p>
            <a:pPr marL="720000" lvl="1" indent="-270000" eaLnBrk="1" fontAlgn="auto" hangingPunct="1">
              <a:spcBef>
                <a:spcPts val="0"/>
              </a:spcBef>
              <a:buFont typeface="Wingdings 2" charset="2"/>
              <a:buChar char=""/>
              <a:defRPr/>
            </a:pPr>
            <a:r>
              <a:rPr lang="en-US" sz="1600" dirty="0" smtClean="0">
                <a:latin typeface="Calibri" panose="020F0502020204030204" pitchFamily="34" charset="0"/>
              </a:rPr>
              <a:t>Teamwork </a:t>
            </a:r>
            <a:r>
              <a:rPr lang="en-US" dirty="0">
                <a:latin typeface="Calibri" panose="020F0502020204030204" pitchFamily="34" charset="0"/>
              </a:rPr>
              <a:t>e</a:t>
            </a:r>
            <a:r>
              <a:rPr lang="en-US" sz="1600" dirty="0" smtClean="0">
                <a:latin typeface="Calibri" panose="020F0502020204030204" pitchFamily="34" charset="0"/>
              </a:rPr>
              <a:t>valuation</a:t>
            </a:r>
          </a:p>
        </p:txBody>
      </p:sp>
      <p:sp>
        <p:nvSpPr>
          <p:cNvPr id="15364" name="TextBox 3"/>
          <p:cNvSpPr txBox="1">
            <a:spLocks noChangeArrowheads="1"/>
          </p:cNvSpPr>
          <p:nvPr/>
        </p:nvSpPr>
        <p:spPr bwMode="auto">
          <a:xfrm>
            <a:off x="5181600" y="2590800"/>
            <a:ext cx="3505200" cy="1645920"/>
          </a:xfrm>
          <a:prstGeom prst="rect">
            <a:avLst/>
          </a:prstGeom>
          <a:solidFill>
            <a:schemeClr val="accent3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altLang="en-US" sz="2000" dirty="0">
                <a:solidFill>
                  <a:schemeClr val="bg1"/>
                </a:solidFill>
                <a:latin typeface="Calibri" panose="020F0502020204030204" pitchFamily="34" charset="0"/>
              </a:rPr>
              <a:t>Upload </a:t>
            </a:r>
            <a:r>
              <a:rPr lang="en-US" alt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to the homework portal as a doc with:</a:t>
            </a:r>
          </a:p>
          <a:p>
            <a:pPr marL="0" lvl="1" indent="0"/>
            <a:r>
              <a:rPr lang="en-US" alt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1. page </a:t>
            </a:r>
            <a:r>
              <a:rPr lang="en-US" altLang="en-US" sz="2000" dirty="0">
                <a:solidFill>
                  <a:schemeClr val="bg1"/>
                </a:solidFill>
                <a:latin typeface="Calibri" panose="020F0502020204030204" pitchFamily="34" charset="0"/>
              </a:rPr>
              <a:t>numbers and </a:t>
            </a:r>
            <a:endParaRPr lang="en-US" altLang="en-US" sz="2000" dirty="0" smtClean="0">
              <a:solidFill>
                <a:schemeClr val="bg1"/>
              </a:solidFill>
              <a:latin typeface="Calibri" panose="020F0502020204030204" pitchFamily="34" charset="0"/>
            </a:endParaRPr>
          </a:p>
          <a:p>
            <a:pPr marL="0" lvl="1" indent="0"/>
            <a:r>
              <a:rPr lang="en-US" alt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2. header that includes your names </a:t>
            </a:r>
            <a:r>
              <a:rPr lang="en-US" altLang="en-US" sz="2000" dirty="0">
                <a:solidFill>
                  <a:schemeClr val="bg1"/>
                </a:solidFill>
                <a:latin typeface="Calibri" panose="020F0502020204030204" pitchFamily="34" charset="0"/>
              </a:rPr>
              <a:t>and the </a:t>
            </a:r>
            <a:r>
              <a:rPr lang="en-US" alt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device </a:t>
            </a:r>
            <a:r>
              <a:rPr lang="en-US" altLang="en-US" sz="2000" dirty="0">
                <a:solidFill>
                  <a:schemeClr val="bg1"/>
                </a:solidFill>
                <a:latin typeface="Calibri" panose="020F0502020204030204" pitchFamily="34" charset="0"/>
              </a:rPr>
              <a:t>name</a:t>
            </a:r>
            <a:r>
              <a:rPr lang="en-US" altLang="en-US" sz="2000" dirty="0" smtClean="0">
                <a:solidFill>
                  <a:schemeClr val="bg1"/>
                </a:solidFill>
                <a:latin typeface="Calibri" panose="020F0502020204030204" pitchFamily="34" charset="0"/>
              </a:rPr>
              <a:t>!</a:t>
            </a:r>
            <a:endParaRPr lang="en-US" altLang="en-US" sz="20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0565" y="685800"/>
            <a:ext cx="5205436" cy="9704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 smtClean="0">
                <a:ea typeface="+mj-ea"/>
              </a:rPr>
              <a:t>Sketching</a:t>
            </a:r>
            <a:endParaRPr lang="en-US" sz="4000" dirty="0">
              <a:ea typeface="+mj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6939" y="2324592"/>
            <a:ext cx="3730261" cy="2671067"/>
          </a:xfrm>
        </p:spPr>
        <p:txBody>
          <a:bodyPr>
            <a:noAutofit/>
          </a:bodyPr>
          <a:lstStyle/>
          <a:p>
            <a:pPr indent="-306000" eaLnBrk="1" fontAlgn="auto" hangingPunct="1">
              <a:buFont typeface="Wingdings 2" charset="2"/>
              <a:buChar char=""/>
              <a:defRPr/>
            </a:pPr>
            <a:r>
              <a:rPr lang="en-US" sz="2400" dirty="0" smtClean="0">
                <a:latin typeface="Calibri" panose="020F0502020204030204" pitchFamily="34" charset="0"/>
              </a:rPr>
              <a:t>Overall sketch with labeled </a:t>
            </a:r>
            <a:r>
              <a:rPr lang="en-US" sz="2400" dirty="0" smtClean="0">
                <a:latin typeface="Calibri" panose="020F0502020204030204" pitchFamily="34" charset="0"/>
              </a:rPr>
              <a:t>parts </a:t>
            </a:r>
            <a:r>
              <a:rPr lang="en-US" dirty="0" smtClean="0">
                <a:latin typeface="Calibri" panose="020F0502020204030204" pitchFamily="34" charset="0"/>
              </a:rPr>
              <a:t>(see next slide)</a:t>
            </a:r>
            <a:endParaRPr lang="en-US" sz="2400" dirty="0" smtClean="0">
              <a:latin typeface="Calibri" panose="020F0502020204030204" pitchFamily="34" charset="0"/>
            </a:endParaRPr>
          </a:p>
          <a:p>
            <a:pPr indent="-306000">
              <a:buFont typeface="Wingdings 2" charset="2"/>
              <a:buChar char=""/>
              <a:defRPr/>
            </a:pPr>
            <a:r>
              <a:rPr lang="en-US" sz="2400" dirty="0" smtClean="0">
                <a:latin typeface="Calibri" panose="020F0502020204030204" pitchFamily="34" charset="0"/>
              </a:rPr>
              <a:t>Parts </a:t>
            </a:r>
            <a:r>
              <a:rPr lang="en-US" sz="2400" dirty="0">
                <a:latin typeface="Calibri" panose="020F0502020204030204" pitchFamily="34" charset="0"/>
              </a:rPr>
              <a:t>drawn </a:t>
            </a:r>
            <a:r>
              <a:rPr lang="en-US" sz="2400" b="1" dirty="0" err="1" smtClean="0">
                <a:solidFill>
                  <a:schemeClr val="accent6"/>
                </a:solidFill>
                <a:latin typeface="Calibri" panose="020F0502020204030204" pitchFamily="34" charset="0"/>
              </a:rPr>
              <a:t>isometrically</a:t>
            </a:r>
            <a:r>
              <a:rPr lang="en-US" sz="2400" dirty="0" smtClean="0">
                <a:solidFill>
                  <a:schemeClr val="accent6"/>
                </a:solidFill>
                <a:latin typeface="Calibri" panose="020F0502020204030204" pitchFamily="34" charset="0"/>
              </a:rPr>
              <a:t> </a:t>
            </a:r>
            <a:r>
              <a:rPr lang="en-US" sz="2400" dirty="0" smtClean="0">
                <a:latin typeface="Calibri" panose="020F0502020204030204" pitchFamily="34" charset="0"/>
              </a:rPr>
              <a:t>and </a:t>
            </a:r>
            <a:r>
              <a:rPr lang="en-US" sz="2400" b="1" dirty="0" smtClean="0">
                <a:solidFill>
                  <a:schemeClr val="accent3"/>
                </a:solidFill>
                <a:latin typeface="Calibri" panose="020F0502020204030204" pitchFamily="34" charset="0"/>
              </a:rPr>
              <a:t>orthogonally</a:t>
            </a:r>
          </a:p>
          <a:p>
            <a:pPr indent="-306000">
              <a:buFont typeface="Wingdings 2" charset="2"/>
              <a:buChar char=""/>
              <a:defRPr/>
            </a:pPr>
            <a:r>
              <a:rPr lang="en-US" sz="2400" dirty="0" smtClean="0">
                <a:latin typeface="Calibri" panose="020F0502020204030204" pitchFamily="34" charset="0"/>
              </a:rPr>
              <a:t>“Exploded view” </a:t>
            </a:r>
            <a:r>
              <a:rPr lang="en-US" sz="2400" dirty="0" smtClean="0">
                <a:latin typeface="Calibri" panose="020F0502020204030204" pitchFamily="34" charset="0"/>
              </a:rPr>
              <a:t>sketch       </a:t>
            </a:r>
            <a:r>
              <a:rPr lang="en-US" dirty="0" smtClean="0">
                <a:latin typeface="Calibri" panose="020F0502020204030204" pitchFamily="34" charset="0"/>
              </a:rPr>
              <a:t>(</a:t>
            </a:r>
            <a:r>
              <a:rPr lang="en-US" dirty="0">
                <a:latin typeface="Calibri" panose="020F0502020204030204" pitchFamily="34" charset="0"/>
              </a:rPr>
              <a:t>see next slide)</a:t>
            </a:r>
            <a:endParaRPr lang="en-US" dirty="0">
              <a:latin typeface="Calibri" panose="020F0502020204030204" pitchFamily="34" charset="0"/>
            </a:endParaRPr>
          </a:p>
        </p:txBody>
      </p:sp>
      <p:pic>
        <p:nvPicPr>
          <p:cNvPr id="4099" name="Picture 3" descr="Z:\__TeachEngineering\TE submissions\821 Reverse Engineering\ppt images\Schneckengetriebe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6" t="1596" r="2054" b="2156"/>
          <a:stretch/>
        </p:blipFill>
        <p:spPr bwMode="auto">
          <a:xfrm>
            <a:off x="4267200" y="3084608"/>
            <a:ext cx="4492704" cy="349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upload.wikimedia.org/wikipedia/commons/thumb/f/f7/Perspective_isometrique_cube_gris.svg/142px-Perspective_isometrique_cube_gris.sv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214" y="4862590"/>
            <a:ext cx="1645920" cy="1889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07333" y="5807256"/>
            <a:ext cx="17695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6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 </a:t>
            </a:r>
            <a:r>
              <a:rPr lang="en-US" sz="2400" b="1" dirty="0" smtClean="0">
                <a:solidFill>
                  <a:schemeClr val="accent6"/>
                </a:solidFill>
                <a:latin typeface="Calibri" panose="020F0502020204030204" pitchFamily="34" charset="0"/>
              </a:rPr>
              <a:t>isometric</a:t>
            </a:r>
            <a:endParaRPr lang="en-US" sz="2400" b="1" dirty="0">
              <a:solidFill>
                <a:schemeClr val="accent6"/>
              </a:solidFill>
              <a:latin typeface="Calibri" panose="020F050202020403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10200" y="2560644"/>
            <a:ext cx="1983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accent3"/>
                </a:solidFill>
                <a:latin typeface="Calibri" panose="020F0502020204030204" pitchFamily="34" charset="0"/>
              </a:rPr>
              <a:t>orthogonal </a:t>
            </a:r>
            <a:r>
              <a:rPr lang="en-US" sz="2400" b="1" dirty="0" smtClean="0">
                <a:solidFill>
                  <a:schemeClr val="accent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</a:t>
            </a:r>
            <a:endParaRPr lang="en-US" sz="2400" b="1" dirty="0">
              <a:solidFill>
                <a:schemeClr val="accent3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gray">
          <a:xfrm>
            <a:off x="2590801" y="1371600"/>
            <a:ext cx="5005420" cy="6598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b="0" i="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US" sz="2800" dirty="0" smtClean="0"/>
              <a:t>by hand or using SolidWorks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smtClean="0"/>
              <a:t>Sketching Examples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64477"/>
            <a:ext cx="3657600" cy="5486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b="1" dirty="0" smtClean="0">
                <a:solidFill>
                  <a:schemeClr val="accent6"/>
                </a:solidFill>
                <a:sym typeface="Wingdings" panose="05000000000000000000" pitchFamily="2" charset="2"/>
              </a:rPr>
              <a:t> </a:t>
            </a:r>
            <a:r>
              <a:rPr lang="en-US" sz="2000" b="1" dirty="0" smtClean="0">
                <a:solidFill>
                  <a:schemeClr val="accent6"/>
                </a:solidFill>
              </a:rPr>
              <a:t>Exploded </a:t>
            </a:r>
            <a:r>
              <a:rPr lang="en-US" sz="2000" b="1" dirty="0" smtClean="0">
                <a:solidFill>
                  <a:schemeClr val="accent6"/>
                </a:solidFill>
              </a:rPr>
              <a:t>view sketch</a:t>
            </a:r>
          </a:p>
        </p:txBody>
      </p:sp>
      <p:pic>
        <p:nvPicPr>
          <p:cNvPr id="1026" name="Picture 2" descr="File:Bicycle diagram-en.sv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6" r="3041"/>
          <a:stretch/>
        </p:blipFill>
        <p:spPr bwMode="auto">
          <a:xfrm>
            <a:off x="3992880" y="3738446"/>
            <a:ext cx="4950171" cy="3113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953000" y="3281246"/>
            <a:ext cx="3657600" cy="54864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83464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6012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23444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50876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8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0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5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4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buNone/>
            </a:pPr>
            <a:r>
              <a:rPr lang="en-US" sz="2000" b="1" dirty="0">
                <a:solidFill>
                  <a:schemeClr val="accent3"/>
                </a:solidFill>
                <a:sym typeface="Wingdings" panose="05000000000000000000" pitchFamily="2" charset="2"/>
              </a:rPr>
              <a:t></a:t>
            </a:r>
            <a:r>
              <a:rPr lang="en-US" sz="2000" b="1" dirty="0">
                <a:solidFill>
                  <a:schemeClr val="accent6"/>
                </a:solidFill>
                <a:sym typeface="Wingdings" panose="05000000000000000000" pitchFamily="2" charset="2"/>
              </a:rPr>
              <a:t> </a:t>
            </a:r>
            <a:r>
              <a:rPr lang="en-US" sz="2000" b="1" dirty="0" smtClean="0">
                <a:solidFill>
                  <a:schemeClr val="accent3"/>
                </a:solidFill>
              </a:rPr>
              <a:t>Labeled </a:t>
            </a:r>
            <a:r>
              <a:rPr lang="en-US" sz="2000" b="1" dirty="0" smtClean="0">
                <a:solidFill>
                  <a:schemeClr val="accent3"/>
                </a:solidFill>
              </a:rPr>
              <a:t>parts sketch</a:t>
            </a:r>
            <a:endParaRPr lang="en-US" sz="2000" b="1" dirty="0">
              <a:solidFill>
                <a:schemeClr val="accent3"/>
              </a:solidFill>
            </a:endParaRPr>
          </a:p>
        </p:txBody>
      </p:sp>
      <p:pic>
        <p:nvPicPr>
          <p:cNvPr id="1028" name="Picture 4" descr="File:Bayonet-Knife M6 Exp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26485"/>
            <a:ext cx="3992880" cy="2964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2941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1065</TotalTime>
  <Words>1617</Words>
  <Application>Microsoft Office PowerPoint</Application>
  <PresentationFormat>On-screen Show (4:3)</PresentationFormat>
  <Paragraphs>374</Paragraphs>
  <Slides>14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Century Gothic</vt:lpstr>
      <vt:lpstr>Times New Roman</vt:lpstr>
      <vt:lpstr>Wingdings</vt:lpstr>
      <vt:lpstr>Wingdings 2</vt:lpstr>
      <vt:lpstr>Wingdings 3</vt:lpstr>
      <vt:lpstr>Ion Boardroom</vt:lpstr>
      <vt:lpstr>Reverse Engineering Intro</vt:lpstr>
      <vt:lpstr>What is reverse engineering?</vt:lpstr>
      <vt:lpstr>Group Proposal</vt:lpstr>
      <vt:lpstr>Tools</vt:lpstr>
      <vt:lpstr>Team Contract</vt:lpstr>
      <vt:lpstr>Parts List (BoM)</vt:lpstr>
      <vt:lpstr>Report Requirements</vt:lpstr>
      <vt:lpstr>Sketching</vt:lpstr>
      <vt:lpstr>Sketching Examples</vt:lpstr>
      <vt:lpstr>Reverse Engineering Project</vt:lpstr>
      <vt:lpstr>Project Ideas</vt:lpstr>
      <vt:lpstr>Overall Project Schedule</vt:lpstr>
      <vt:lpstr>Grading Rubrics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Reverse Engineering Intro</dc:title>
  <dc:creator>Denise</dc:creator>
  <cp:lastModifiedBy>Denise</cp:lastModifiedBy>
  <cp:revision>109</cp:revision>
  <dcterms:created xsi:type="dcterms:W3CDTF">2009-03-23T05:32:26Z</dcterms:created>
  <dcterms:modified xsi:type="dcterms:W3CDTF">2015-09-24T21:18:07Z</dcterms:modified>
</cp:coreProperties>
</file>